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72"/>
  </p:notesMasterIdLst>
  <p:sldIdLst>
    <p:sldId id="256" r:id="rId5"/>
    <p:sldId id="983" r:id="rId6"/>
    <p:sldId id="632" r:id="rId7"/>
    <p:sldId id="996" r:id="rId8"/>
    <p:sldId id="1085" r:id="rId9"/>
    <p:sldId id="575" r:id="rId10"/>
    <p:sldId id="785" r:id="rId11"/>
    <p:sldId id="1012" r:id="rId12"/>
    <p:sldId id="974" r:id="rId13"/>
    <p:sldId id="854" r:id="rId14"/>
    <p:sldId id="900" r:id="rId15"/>
    <p:sldId id="1044" r:id="rId16"/>
    <p:sldId id="1017" r:id="rId17"/>
    <p:sldId id="998" r:id="rId18"/>
    <p:sldId id="1066" r:id="rId19"/>
    <p:sldId id="910" r:id="rId20"/>
    <p:sldId id="1047" r:id="rId21"/>
    <p:sldId id="857" r:id="rId22"/>
    <p:sldId id="1063" r:id="rId23"/>
    <p:sldId id="1065" r:id="rId24"/>
    <p:sldId id="1045" r:id="rId25"/>
    <p:sldId id="1048" r:id="rId26"/>
    <p:sldId id="1018" r:id="rId27"/>
    <p:sldId id="1027" r:id="rId28"/>
    <p:sldId id="1007" r:id="rId29"/>
    <p:sldId id="1087" r:id="rId30"/>
    <p:sldId id="1010" r:id="rId31"/>
    <p:sldId id="1074" r:id="rId32"/>
    <p:sldId id="1075" r:id="rId33"/>
    <p:sldId id="1076" r:id="rId34"/>
    <p:sldId id="1078" r:id="rId35"/>
    <p:sldId id="1077" r:id="rId36"/>
    <p:sldId id="1089" r:id="rId37"/>
    <p:sldId id="1020" r:id="rId38"/>
    <p:sldId id="1004" r:id="rId39"/>
    <p:sldId id="1025" r:id="rId40"/>
    <p:sldId id="1005" r:id="rId41"/>
    <p:sldId id="1090" r:id="rId42"/>
    <p:sldId id="1028" r:id="rId43"/>
    <p:sldId id="1080" r:id="rId44"/>
    <p:sldId id="1081" r:id="rId45"/>
    <p:sldId id="1082" r:id="rId46"/>
    <p:sldId id="1088" r:id="rId47"/>
    <p:sldId id="1103" r:id="rId48"/>
    <p:sldId id="1091" r:id="rId49"/>
    <p:sldId id="1092" r:id="rId50"/>
    <p:sldId id="1093" r:id="rId51"/>
    <p:sldId id="1094" r:id="rId52"/>
    <p:sldId id="1095" r:id="rId53"/>
    <p:sldId id="1096" r:id="rId54"/>
    <p:sldId id="1097" r:id="rId55"/>
    <p:sldId id="1104" r:id="rId56"/>
    <p:sldId id="1009" r:id="rId57"/>
    <p:sldId id="1105" r:id="rId58"/>
    <p:sldId id="997" r:id="rId59"/>
    <p:sldId id="1037" r:id="rId60"/>
    <p:sldId id="1002" r:id="rId61"/>
    <p:sldId id="1040" r:id="rId62"/>
    <p:sldId id="1000" r:id="rId63"/>
    <p:sldId id="1060" r:id="rId64"/>
    <p:sldId id="1054" r:id="rId65"/>
    <p:sldId id="1019" r:id="rId66"/>
    <p:sldId id="1015" r:id="rId67"/>
    <p:sldId id="1038" r:id="rId68"/>
    <p:sldId id="1100" r:id="rId69"/>
    <p:sldId id="1102" r:id="rId70"/>
    <p:sldId id="1098" r:id="rId71"/>
  </p:sldIdLst>
  <p:sldSz cx="9144000" cy="6858000" type="screen4x3"/>
  <p:notesSz cx="6797675" cy="9928225"/>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able of Contents" id="{21882978-7E9B-4053-8DEB-976A723071C6}">
          <p14:sldIdLst>
            <p14:sldId id="256"/>
            <p14:sldId id="983"/>
          </p14:sldIdLst>
        </p14:section>
        <p14:section name="Investment summary" id="{836C0BA4-5DD0-4FEB-ADEA-96330B52914A}">
          <p14:sldIdLst>
            <p14:sldId id="632"/>
            <p14:sldId id="996"/>
            <p14:sldId id="1085"/>
          </p14:sldIdLst>
        </p14:section>
        <p14:section name="Market overview" id="{0C6820E4-3733-407F-A168-080ADD4F5A49}">
          <p14:sldIdLst>
            <p14:sldId id="575"/>
            <p14:sldId id="785"/>
            <p14:sldId id="1012"/>
            <p14:sldId id="974"/>
            <p14:sldId id="854"/>
          </p14:sldIdLst>
        </p14:section>
        <p14:section name="Legal setup" id="{3EC4152B-6247-435B-A1DB-D0C6CB18BB05}">
          <p14:sldIdLst>
            <p14:sldId id="900"/>
            <p14:sldId id="1044"/>
            <p14:sldId id="1017"/>
            <p14:sldId id="998"/>
            <p14:sldId id="1066"/>
          </p14:sldIdLst>
        </p14:section>
        <p14:section name="Product and Business process" id="{02D179B1-2ABC-4F81-BEDE-60278CE9161B}">
          <p14:sldIdLst>
            <p14:sldId id="910"/>
            <p14:sldId id="1047"/>
            <p14:sldId id="857"/>
            <p14:sldId id="1063"/>
            <p14:sldId id="1065"/>
            <p14:sldId id="1045"/>
            <p14:sldId id="1048"/>
            <p14:sldId id="1018"/>
            <p14:sldId id="1027"/>
            <p14:sldId id="1007"/>
            <p14:sldId id="1087"/>
          </p14:sldIdLst>
        </p14:section>
        <p14:section name="Decision making &amp; Collection" id="{BE1F11F9-ADB4-4890-BAEB-1D7E3EE550C6}">
          <p14:sldIdLst>
            <p14:sldId id="1010"/>
            <p14:sldId id="1074"/>
            <p14:sldId id="1075"/>
            <p14:sldId id="1076"/>
            <p14:sldId id="1078"/>
            <p14:sldId id="1077"/>
            <p14:sldId id="1089"/>
          </p14:sldIdLst>
        </p14:section>
        <p14:section name="IT" id="{189204C0-D7DA-47A3-B85C-110DB7322138}">
          <p14:sldIdLst>
            <p14:sldId id="1020"/>
            <p14:sldId id="1004"/>
            <p14:sldId id="1025"/>
            <p14:sldId id="1005"/>
            <p14:sldId id="1090"/>
          </p14:sldIdLst>
        </p14:section>
        <p14:section name="HR &amp; Admin information" id="{80CFB25A-7ED3-4462-B13C-C4F24370B186}">
          <p14:sldIdLst>
            <p14:sldId id="1028"/>
            <p14:sldId id="1080"/>
            <p14:sldId id="1081"/>
            <p14:sldId id="1082"/>
            <p14:sldId id="1088"/>
          </p14:sldIdLst>
        </p14:section>
        <p14:section name="Finance" id="{5D2A4F09-0C80-4A02-AA40-C98C321AE5A8}">
          <p14:sldIdLst>
            <p14:sldId id="1103"/>
            <p14:sldId id="1091"/>
            <p14:sldId id="1092"/>
            <p14:sldId id="1093"/>
            <p14:sldId id="1094"/>
            <p14:sldId id="1095"/>
            <p14:sldId id="1096"/>
            <p14:sldId id="1097"/>
          </p14:sldIdLst>
        </p14:section>
        <p14:section name="Project plan" id="{63ACA696-3442-44E7-B26B-F3A15305DE42}">
          <p14:sldIdLst>
            <p14:sldId id="1104"/>
            <p14:sldId id="1009"/>
          </p14:sldIdLst>
        </p14:section>
        <p14:section name="Appendices" id="{5A6F6C90-E5C4-4152-8FFC-41CAAA5D22BC}">
          <p14:sldIdLst>
            <p14:sldId id="1105"/>
            <p14:sldId id="997"/>
            <p14:sldId id="1037"/>
            <p14:sldId id="1002"/>
            <p14:sldId id="1040"/>
            <p14:sldId id="1000"/>
            <p14:sldId id="1060"/>
            <p14:sldId id="1054"/>
            <p14:sldId id="1019"/>
            <p14:sldId id="1015"/>
            <p14:sldId id="1038"/>
            <p14:sldId id="1100"/>
            <p14:sldId id="1102"/>
            <p14:sldId id="1098"/>
          </p14:sldIdLst>
        </p14:section>
      </p14:sectionLst>
    </p:ext>
    <p:ext uri="{EFAFB233-063F-42B5-8137-9DF3F51BA10A}">
      <p15:sldGuideLst xmlns:p15="http://schemas.microsoft.com/office/powerpoint/2012/main">
        <p15:guide id="1" orient="horz" pos="2160">
          <p15:clr>
            <a:srgbClr val="A4A3A4"/>
          </p15:clr>
        </p15:guide>
        <p15:guide id="2" pos="292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Aleksey Sitishev" initials="AS [5]" lastIdx="1" clrIdx="6">
    <p:extLst/>
  </p:cmAuthor>
  <p:cmAuthor id="1" name="Oleg Larin" initials="OL" lastIdx="17" clrIdx="0"/>
  <p:cmAuthor id="8" name="Aleksey Sitishev" initials="AS [6]" lastIdx="1" clrIdx="7">
    <p:extLst/>
  </p:cmAuthor>
  <p:cmAuthor id="2" name="Artem Andreev" initials="AA" lastIdx="26" clrIdx="1"/>
  <p:cmAuthor id="9" name="Aleksey Sitishev" initials="AS [7]" lastIdx="1" clrIdx="8">
    <p:extLst/>
  </p:cmAuthor>
  <p:cmAuthor id="3" name="Aleksey Sitishev" initials="AS" lastIdx="8" clrIdx="2">
    <p:extLst/>
  </p:cmAuthor>
  <p:cmAuthor id="4" name="Aleksey Sitishev" initials="AS [2]" lastIdx="1" clrIdx="3">
    <p:extLst/>
  </p:cmAuthor>
  <p:cmAuthor id="5" name="Aleksey Sitishev" initials="AS [3]" lastIdx="1" clrIdx="4">
    <p:extLst/>
  </p:cmAuthor>
  <p:cmAuthor id="6" name="Aleksey Sitishev" initials="AS [4]" lastIdx="1"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E9EDF4"/>
    <a:srgbClr val="D0D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660" y="96"/>
      </p:cViewPr>
      <p:guideLst>
        <p:guide orient="horz" pos="2160"/>
        <p:guide pos="292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charts/_rels/chart1.xml.rels><?xml version="1.0" encoding="UTF-8" standalone="yes"?>
<Relationships xmlns="http://schemas.openxmlformats.org/package/2006/relationships"><Relationship Id="rId3" Type="http://schemas.openxmlformats.org/officeDocument/2006/relationships/oleObject" Target="file:///\\localhost\Users\AlekseySitishev\Documents\Documents\Infinto\LK\Findings\Market%20size\Personal%20Loans%20details%20(latest%20updat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Merlion\AppData\Local\Microsoft\Windows\Temporary%20Internet%20Files\Content.Outlook\XKX5MXYD\Risk%20roll%20rates%20+%20graph%20MM15092016.xlsx"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Sheet3!$A$23</c:f>
              <c:strCache>
                <c:ptCount val="1"/>
                <c:pt idx="0">
                  <c:v>MFIs, Pownshops, and Informal lenders</c:v>
                </c:pt>
              </c:strCache>
            </c:strRef>
          </c:tx>
          <c:spPr>
            <a:solidFill>
              <a:schemeClr val="tx2">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Sheet3!$D$1:$I$1</c:f>
              <c:numCache>
                <c:formatCode>General</c:formatCode>
                <c:ptCount val="6"/>
                <c:pt idx="0">
                  <c:v>2016</c:v>
                </c:pt>
                <c:pt idx="1">
                  <c:v>2017</c:v>
                </c:pt>
                <c:pt idx="2">
                  <c:v>2018</c:v>
                </c:pt>
                <c:pt idx="3">
                  <c:v>2019</c:v>
                </c:pt>
                <c:pt idx="4">
                  <c:v>2020</c:v>
                </c:pt>
                <c:pt idx="5">
                  <c:v>2021</c:v>
                </c:pt>
              </c:numCache>
            </c:numRef>
          </c:cat>
          <c:val>
            <c:numRef>
              <c:f>Sheet3!$D$23:$I$23</c:f>
              <c:numCache>
                <c:formatCode>#,##0</c:formatCode>
                <c:ptCount val="6"/>
                <c:pt idx="0">
                  <c:v>473</c:v>
                </c:pt>
                <c:pt idx="1">
                  <c:v>535.15</c:v>
                </c:pt>
                <c:pt idx="2">
                  <c:v>605.64350000000002</c:v>
                </c:pt>
                <c:pt idx="3">
                  <c:v>685.62125499999991</c:v>
                </c:pt>
                <c:pt idx="4">
                  <c:v>776.38238315000001</c:v>
                </c:pt>
                <c:pt idx="5">
                  <c:v>879.40662770949984</c:v>
                </c:pt>
              </c:numCache>
            </c:numRef>
          </c:val>
          <c:extLst>
            <c:ext xmlns:c16="http://schemas.microsoft.com/office/drawing/2014/chart" uri="{C3380CC4-5D6E-409C-BE32-E72D297353CC}">
              <c16:uniqueId val="{00000000-15E7-42FB-8757-8E1EC0E70DCA}"/>
            </c:ext>
          </c:extLst>
        </c:ser>
        <c:ser>
          <c:idx val="1"/>
          <c:order val="1"/>
          <c:tx>
            <c:strRef>
              <c:f>Sheet3!$A$22</c:f>
              <c:strCache>
                <c:ptCount val="1"/>
                <c:pt idx="0">
                  <c:v>Banks&amp;LFCs</c:v>
                </c:pt>
              </c:strCache>
            </c:strRef>
          </c:tx>
          <c:spPr>
            <a:solidFill>
              <a:srgbClr val="FF0000"/>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Sheet3!$D$22:$I$22</c:f>
              <c:numCache>
                <c:formatCode>#,##0</c:formatCode>
                <c:ptCount val="6"/>
                <c:pt idx="0">
                  <c:v>307.30700000000007</c:v>
                </c:pt>
                <c:pt idx="1">
                  <c:v>336.04939500000012</c:v>
                </c:pt>
                <c:pt idx="2">
                  <c:v>367.48708205000008</c:v>
                </c:pt>
                <c:pt idx="3">
                  <c:v>401.8734850845002</c:v>
                </c:pt>
                <c:pt idx="4">
                  <c:v>439.48592095710518</c:v>
                </c:pt>
                <c:pt idx="5">
                  <c:v>480.62785827974483</c:v>
                </c:pt>
              </c:numCache>
            </c:numRef>
          </c:val>
          <c:extLst>
            <c:ext xmlns:c16="http://schemas.microsoft.com/office/drawing/2014/chart" uri="{C3380CC4-5D6E-409C-BE32-E72D297353CC}">
              <c16:uniqueId val="{00000001-15E7-42FB-8757-8E1EC0E70DCA}"/>
            </c:ext>
          </c:extLst>
        </c:ser>
        <c:dLbls>
          <c:showLegendKey val="0"/>
          <c:showVal val="0"/>
          <c:showCatName val="0"/>
          <c:showSerName val="0"/>
          <c:showPercent val="0"/>
          <c:showBubbleSize val="0"/>
        </c:dLbls>
        <c:gapWidth val="150"/>
        <c:overlap val="100"/>
        <c:axId val="1610957200"/>
        <c:axId val="1610990512"/>
      </c:barChart>
      <c:lineChart>
        <c:grouping val="standard"/>
        <c:varyColors val="0"/>
        <c:ser>
          <c:idx val="2"/>
          <c:order val="2"/>
          <c:tx>
            <c:strRef>
              <c:f>Sheet3!$A$25</c:f>
              <c:strCache>
                <c:ptCount val="1"/>
                <c:pt idx="0">
                  <c:v>Market share</c:v>
                </c:pt>
              </c:strCache>
            </c:strRef>
          </c:tx>
          <c:spPr>
            <a:ln w="34925" cap="rnd">
              <a:solidFill>
                <a:schemeClr val="accent3"/>
              </a:solidFill>
              <a:round/>
            </a:ln>
            <a:effectLst/>
          </c:spPr>
          <c:marker>
            <c:symbol val="circle"/>
            <c:size val="5"/>
            <c:spPr>
              <a:solidFill>
                <a:schemeClr val="accent3"/>
              </a:solidFill>
              <a:ln w="9525">
                <a:solidFill>
                  <a:schemeClr val="accent3"/>
                </a:solidFill>
              </a:ln>
              <a:effectLst/>
            </c:spPr>
          </c:marker>
          <c:dLbls>
            <c:dLbl>
              <c:idx val="0"/>
              <c:layout>
                <c:manualLayout>
                  <c:x val="1.8998665539876999E-2"/>
                  <c:y val="-4.122288784742619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5E7-42FB-8757-8E1EC0E70DCA}"/>
                </c:ext>
              </c:extLst>
            </c:dLbl>
            <c:dLbl>
              <c:idx val="1"/>
              <c:layout>
                <c:manualLayout>
                  <c:x val="2.2397358379020502E-2"/>
                  <c:y val="-4.188308848001950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5E7-42FB-8757-8E1EC0E70DCA}"/>
                </c:ext>
              </c:extLst>
            </c:dLbl>
            <c:dLbl>
              <c:idx val="2"/>
              <c:layout>
                <c:manualLayout>
                  <c:x val="2.4572631519812E-2"/>
                  <c:y val="-3.807553498183580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5E7-42FB-8757-8E1EC0E70DCA}"/>
                </c:ext>
              </c:extLst>
            </c:dLbl>
            <c:dLbl>
              <c:idx val="3"/>
              <c:layout>
                <c:manualLayout>
                  <c:x val="2.8666304743087401E-2"/>
                  <c:y val="-4.5793861038325397E-2"/>
                </c:manualLayout>
              </c:layout>
              <c:spPr>
                <a:noFill/>
                <a:ln>
                  <a:noFill/>
                </a:ln>
                <a:effectLst/>
              </c:spPr>
              <c:txPr>
                <a:bodyPr rot="0" spcFirstLastPara="1" vertOverflow="ellipsis" vert="horz" wrap="square" lIns="38100" tIns="19050" rIns="38100" bIns="19050" anchor="ctr" anchorCtr="1">
                  <a:noAutofit/>
                </a:bodyPr>
                <a:lstStyle/>
                <a:p>
                  <a:pPr>
                    <a:defRPr sz="1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layout>
                    <c:manualLayout>
                      <c:w val="5.5504105634985298E-2"/>
                      <c:h val="6.9995536871202704E-2"/>
                    </c:manualLayout>
                  </c15:layout>
                </c:ext>
                <c:ext xmlns:c16="http://schemas.microsoft.com/office/drawing/2014/chart" uri="{C3380CC4-5D6E-409C-BE32-E72D297353CC}">
                  <c16:uniqueId val="{00000005-15E7-42FB-8757-8E1EC0E70DCA}"/>
                </c:ext>
              </c:extLst>
            </c:dLbl>
            <c:dLbl>
              <c:idx val="4"/>
              <c:layout>
                <c:manualLayout>
                  <c:x val="2.2567430175652301E-2"/>
                  <c:y val="-5.1325147076790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15E7-42FB-8757-8E1EC0E70DCA}"/>
                </c:ext>
              </c:extLst>
            </c:dLbl>
            <c:dLbl>
              <c:idx val="5"/>
              <c:layout>
                <c:manualLayout>
                  <c:x val="2.47427033164438E-2"/>
                  <c:y val="-4.751759357860720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15E7-42FB-8757-8E1EC0E70DCA}"/>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Sheet3!$D$25:$I$25</c:f>
              <c:numCache>
                <c:formatCode>0.0%</c:formatCode>
                <c:ptCount val="6"/>
                <c:pt idx="0">
                  <c:v>1.28154687834404E-9</c:v>
                </c:pt>
                <c:pt idx="1">
                  <c:v>3.5445387332942299E-3</c:v>
                </c:pt>
                <c:pt idx="2">
                  <c:v>1.5833435187641E-2</c:v>
                </c:pt>
                <c:pt idx="3">
                  <c:v>2.3473216981276201E-2</c:v>
                </c:pt>
                <c:pt idx="4">
                  <c:v>2.87506466628977E-2</c:v>
                </c:pt>
                <c:pt idx="5">
                  <c:v>2.98830657742023E-2</c:v>
                </c:pt>
              </c:numCache>
            </c:numRef>
          </c:val>
          <c:smooth val="0"/>
          <c:extLst>
            <c:ext xmlns:c16="http://schemas.microsoft.com/office/drawing/2014/chart" uri="{C3380CC4-5D6E-409C-BE32-E72D297353CC}">
              <c16:uniqueId val="{00000008-15E7-42FB-8757-8E1EC0E70DCA}"/>
            </c:ext>
          </c:extLst>
        </c:ser>
        <c:dLbls>
          <c:showLegendKey val="0"/>
          <c:showVal val="0"/>
          <c:showCatName val="0"/>
          <c:showSerName val="0"/>
          <c:showPercent val="0"/>
          <c:showBubbleSize val="0"/>
        </c:dLbls>
        <c:marker val="1"/>
        <c:smooth val="0"/>
        <c:axId val="1611457984"/>
        <c:axId val="1611373936"/>
      </c:lineChart>
      <c:catAx>
        <c:axId val="1610957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10990512"/>
        <c:crosses val="autoZero"/>
        <c:auto val="1"/>
        <c:lblAlgn val="ctr"/>
        <c:lblOffset val="100"/>
        <c:noMultiLvlLbl val="0"/>
      </c:catAx>
      <c:valAx>
        <c:axId val="1610990512"/>
        <c:scaling>
          <c:orientation val="minMax"/>
          <c:max val="140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10957200"/>
        <c:crosses val="autoZero"/>
        <c:crossBetween val="between"/>
      </c:valAx>
      <c:valAx>
        <c:axId val="1611373936"/>
        <c:scaling>
          <c:orientation val="minMax"/>
          <c:max val="0.3"/>
        </c:scaling>
        <c:delete val="0"/>
        <c:axPos val="r"/>
        <c:numFmt formatCode="0.00%"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11457984"/>
        <c:crosses val="max"/>
        <c:crossBetween val="between"/>
      </c:valAx>
      <c:catAx>
        <c:axId val="1611457984"/>
        <c:scaling>
          <c:orientation val="minMax"/>
        </c:scaling>
        <c:delete val="1"/>
        <c:axPos val="b"/>
        <c:majorTickMark val="out"/>
        <c:minorTickMark val="none"/>
        <c:tickLblPos val="nextTo"/>
        <c:crossAx val="1611373936"/>
        <c:crosses val="autoZero"/>
        <c:auto val="1"/>
        <c:lblAlgn val="ctr"/>
        <c:lblOffset val="100"/>
        <c:noMultiLvlLbl val="0"/>
      </c:catAx>
      <c:spPr>
        <a:noFill/>
        <a:ln>
          <a:noFill/>
        </a:ln>
        <a:effectLst/>
      </c:spPr>
    </c:plotArea>
    <c:plotVisOnly val="1"/>
    <c:dispBlanksAs val="gap"/>
    <c:showDLblsOverMax val="0"/>
  </c:chart>
  <c:spPr>
    <a:solidFill>
      <a:schemeClr val="bg1"/>
    </a:solidFill>
    <a:ln w="9525" cap="flat" cmpd="sng" algn="ctr">
      <a:noFill/>
      <a:round/>
    </a:ln>
    <a:effectLst>
      <a:softEdge rad="0"/>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sz="2000" dirty="0"/>
              <a:t>Final</a:t>
            </a:r>
            <a:r>
              <a:rPr lang="en-US" sz="2000" baseline="0" dirty="0"/>
              <a:t> losses evaluation 1-24 months</a:t>
            </a:r>
            <a:endParaRPr lang="en-US" sz="2000" dirty="0"/>
          </a:p>
        </c:rich>
      </c:tx>
      <c:layout>
        <c:manualLayout>
          <c:xMode val="edge"/>
          <c:yMode val="edge"/>
          <c:x val="0.27708188115829802"/>
          <c:y val="2.024095771074239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6.6665377556043098E-2"/>
          <c:y val="0.12814905721101799"/>
          <c:w val="0.91892881122534498"/>
          <c:h val="0.71914222512292103"/>
        </c:manualLayout>
      </c:layout>
      <c:lineChart>
        <c:grouping val="standard"/>
        <c:varyColors val="0"/>
        <c:ser>
          <c:idx val="0"/>
          <c:order val="0"/>
          <c:tx>
            <c:strRef>
              <c:f>Sheet1!$A$1</c:f>
              <c:strCache>
                <c:ptCount val="1"/>
                <c:pt idx="0">
                  <c:v>Primary</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val>
            <c:numRef>
              <c:f>Sheet1!$C$6:$AD$6</c:f>
              <c:numCache>
                <c:formatCode>0%</c:formatCode>
                <c:ptCount val="24"/>
                <c:pt idx="0">
                  <c:v>0.38102399999999997</c:v>
                </c:pt>
                <c:pt idx="1">
                  <c:v>0.38102399999999997</c:v>
                </c:pt>
                <c:pt idx="2">
                  <c:v>0.37255680000000002</c:v>
                </c:pt>
                <c:pt idx="3">
                  <c:v>0.34386240000000001</c:v>
                </c:pt>
                <c:pt idx="4">
                  <c:v>0.31987199999999999</c:v>
                </c:pt>
                <c:pt idx="5">
                  <c:v>0.27988800000000003</c:v>
                </c:pt>
                <c:pt idx="6">
                  <c:v>0.2558976</c:v>
                </c:pt>
                <c:pt idx="7">
                  <c:v>0.22579199999999999</c:v>
                </c:pt>
                <c:pt idx="8">
                  <c:v>0.21073919999999999</c:v>
                </c:pt>
                <c:pt idx="9">
                  <c:v>0.19568640000000001</c:v>
                </c:pt>
                <c:pt idx="10">
                  <c:v>0.18815999999999999</c:v>
                </c:pt>
                <c:pt idx="11">
                  <c:v>0.18815999999999999</c:v>
                </c:pt>
                <c:pt idx="12">
                  <c:v>0.185</c:v>
                </c:pt>
                <c:pt idx="13">
                  <c:v>0.18</c:v>
                </c:pt>
                <c:pt idx="14">
                  <c:v>0.18</c:v>
                </c:pt>
                <c:pt idx="15">
                  <c:v>0.17499999999999999</c:v>
                </c:pt>
                <c:pt idx="16">
                  <c:v>0.17</c:v>
                </c:pt>
                <c:pt idx="17">
                  <c:v>0.17</c:v>
                </c:pt>
                <c:pt idx="18">
                  <c:v>0.16500000000000001</c:v>
                </c:pt>
                <c:pt idx="19">
                  <c:v>0.16</c:v>
                </c:pt>
                <c:pt idx="20">
                  <c:v>0.16</c:v>
                </c:pt>
                <c:pt idx="21">
                  <c:v>0.155</c:v>
                </c:pt>
                <c:pt idx="22">
                  <c:v>0.15</c:v>
                </c:pt>
                <c:pt idx="23">
                  <c:v>0.15</c:v>
                </c:pt>
              </c:numCache>
            </c:numRef>
          </c:val>
          <c:smooth val="0"/>
          <c:extLst>
            <c:ext xmlns:c16="http://schemas.microsoft.com/office/drawing/2014/chart" uri="{C3380CC4-5D6E-409C-BE32-E72D297353CC}">
              <c16:uniqueId val="{00000000-34DE-48C8-86C8-F531ED7B1A2E}"/>
            </c:ext>
          </c:extLst>
        </c:ser>
        <c:ser>
          <c:idx val="1"/>
          <c:order val="1"/>
          <c:tx>
            <c:strRef>
              <c:f>Sheet1!$A$16</c:f>
              <c:strCache>
                <c:ptCount val="1"/>
                <c:pt idx="0">
                  <c:v>Prolong</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val>
            <c:numRef>
              <c:f>Sheet1!$C$14:$Z$14</c:f>
              <c:numCache>
                <c:formatCode>0%</c:formatCode>
                <c:ptCount val="24"/>
                <c:pt idx="0">
                  <c:v>0.25401600000000002</c:v>
                </c:pt>
                <c:pt idx="1">
                  <c:v>0.24554880000000001</c:v>
                </c:pt>
                <c:pt idx="2">
                  <c:v>0.2286144</c:v>
                </c:pt>
                <c:pt idx="3">
                  <c:v>0.21591360000000001</c:v>
                </c:pt>
                <c:pt idx="4">
                  <c:v>0.19991999999999999</c:v>
                </c:pt>
                <c:pt idx="5">
                  <c:v>0.18392639999999999</c:v>
                </c:pt>
                <c:pt idx="6">
                  <c:v>0.1655808</c:v>
                </c:pt>
                <c:pt idx="7">
                  <c:v>0.150528</c:v>
                </c:pt>
                <c:pt idx="8">
                  <c:v>0.14499999999999999</c:v>
                </c:pt>
                <c:pt idx="9">
                  <c:v>0.13547519999999999</c:v>
                </c:pt>
                <c:pt idx="10">
                  <c:v>0.13547519999999999</c:v>
                </c:pt>
                <c:pt idx="11">
                  <c:v>0.13547519999999999</c:v>
                </c:pt>
                <c:pt idx="12">
                  <c:v>0.13500000000000001</c:v>
                </c:pt>
                <c:pt idx="13">
                  <c:v>0.13</c:v>
                </c:pt>
                <c:pt idx="14">
                  <c:v>0.13</c:v>
                </c:pt>
                <c:pt idx="15">
                  <c:v>0.13</c:v>
                </c:pt>
                <c:pt idx="16">
                  <c:v>0.13</c:v>
                </c:pt>
                <c:pt idx="17">
                  <c:v>0.125</c:v>
                </c:pt>
                <c:pt idx="18">
                  <c:v>0.12</c:v>
                </c:pt>
                <c:pt idx="19">
                  <c:v>0.12</c:v>
                </c:pt>
                <c:pt idx="20">
                  <c:v>0.12</c:v>
                </c:pt>
                <c:pt idx="21">
                  <c:v>0.115</c:v>
                </c:pt>
                <c:pt idx="22">
                  <c:v>0.11</c:v>
                </c:pt>
                <c:pt idx="23">
                  <c:v>0.11</c:v>
                </c:pt>
              </c:numCache>
            </c:numRef>
          </c:val>
          <c:smooth val="0"/>
          <c:extLst>
            <c:ext xmlns:c16="http://schemas.microsoft.com/office/drawing/2014/chart" uri="{C3380CC4-5D6E-409C-BE32-E72D297353CC}">
              <c16:uniqueId val="{00000001-34DE-48C8-86C8-F531ED7B1A2E}"/>
            </c:ext>
          </c:extLst>
        </c:ser>
        <c:ser>
          <c:idx val="2"/>
          <c:order val="2"/>
          <c:tx>
            <c:strRef>
              <c:f>Sheet1!$A$9</c:f>
              <c:strCache>
                <c:ptCount val="1"/>
                <c:pt idx="0">
                  <c:v>Repeat</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val>
            <c:numRef>
              <c:f>Sheet1!$C$21:$Z$21</c:f>
              <c:numCache>
                <c:formatCode>0%</c:formatCode>
                <c:ptCount val="24"/>
                <c:pt idx="0">
                  <c:v>0.64165499999999998</c:v>
                </c:pt>
                <c:pt idx="1">
                  <c:v>0.62454419999999999</c:v>
                </c:pt>
                <c:pt idx="2">
                  <c:v>0.59887800000000002</c:v>
                </c:pt>
                <c:pt idx="3">
                  <c:v>0.53956055999999997</c:v>
                </c:pt>
                <c:pt idx="4">
                  <c:v>0.47672589999999998</c:v>
                </c:pt>
                <c:pt idx="5">
                  <c:v>0.41826400000000002</c:v>
                </c:pt>
                <c:pt idx="6">
                  <c:v>0.38024000000000002</c:v>
                </c:pt>
                <c:pt idx="7">
                  <c:v>0.34221600000000002</c:v>
                </c:pt>
                <c:pt idx="8">
                  <c:v>0.31940160000000001</c:v>
                </c:pt>
                <c:pt idx="9">
                  <c:v>0.31179679999999999</c:v>
                </c:pt>
                <c:pt idx="10">
                  <c:v>0.30419200000000002</c:v>
                </c:pt>
                <c:pt idx="11">
                  <c:v>0.30419200000000002</c:v>
                </c:pt>
                <c:pt idx="12">
                  <c:v>0.29499999999999998</c:v>
                </c:pt>
                <c:pt idx="13">
                  <c:v>0.28999999999999998</c:v>
                </c:pt>
                <c:pt idx="14">
                  <c:v>0.28000000000000003</c:v>
                </c:pt>
                <c:pt idx="15">
                  <c:v>0.28000000000000003</c:v>
                </c:pt>
                <c:pt idx="16">
                  <c:v>0.27500000000000002</c:v>
                </c:pt>
                <c:pt idx="17">
                  <c:v>0.27</c:v>
                </c:pt>
                <c:pt idx="18">
                  <c:v>0.26500000000000001</c:v>
                </c:pt>
                <c:pt idx="19">
                  <c:v>0.26</c:v>
                </c:pt>
                <c:pt idx="20">
                  <c:v>0.26</c:v>
                </c:pt>
                <c:pt idx="21">
                  <c:v>0.255</c:v>
                </c:pt>
                <c:pt idx="22">
                  <c:v>0.25</c:v>
                </c:pt>
                <c:pt idx="23">
                  <c:v>0.25</c:v>
                </c:pt>
              </c:numCache>
            </c:numRef>
          </c:val>
          <c:smooth val="0"/>
          <c:extLst>
            <c:ext xmlns:c16="http://schemas.microsoft.com/office/drawing/2014/chart" uri="{C3380CC4-5D6E-409C-BE32-E72D297353CC}">
              <c16:uniqueId val="{00000002-34DE-48C8-86C8-F531ED7B1A2E}"/>
            </c:ext>
          </c:extLst>
        </c:ser>
        <c:dLbls>
          <c:showLegendKey val="0"/>
          <c:showVal val="0"/>
          <c:showCatName val="0"/>
          <c:showSerName val="0"/>
          <c:showPercent val="0"/>
          <c:showBubbleSize val="0"/>
        </c:dLbls>
        <c:marker val="1"/>
        <c:smooth val="0"/>
        <c:axId val="1612002432"/>
        <c:axId val="1606577504"/>
      </c:lineChart>
      <c:catAx>
        <c:axId val="161200243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Month</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606577504"/>
        <c:crosses val="autoZero"/>
        <c:auto val="1"/>
        <c:lblAlgn val="ctr"/>
        <c:lblOffset val="100"/>
        <c:noMultiLvlLbl val="0"/>
      </c:catAx>
      <c:valAx>
        <c:axId val="160657750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1612002432"/>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8" dt="2016-07-27T21:12:31.999" idx="1">
    <p:pos x="5654" y="391"/>
    <p:text/>
    <p:extLst mod="1">
      <p:ext uri="{C676402C-5697-4E1C-873F-D02D1690AC5C}">
        <p15:threadingInfo xmlns:p15="http://schemas.microsoft.com/office/powerpoint/2012/main" timeZoneBias="-180"/>
      </p:ext>
    </p:extLst>
  </p:cm>
</p:cmLst>
</file>

<file path=ppt/drawings/_rels/drawing1.xml.rels><?xml version="1.0" encoding="UTF-8" standalone="yes"?>
<Relationships xmlns="http://schemas.openxmlformats.org/package/2006/relationships"><Relationship Id="rId1" Type="http://schemas.openxmlformats.org/officeDocument/2006/relationships/image" Target="../media/image32.tiff"/></Relationships>
</file>

<file path=ppt/drawings/drawing1.xml><?xml version="1.0" encoding="utf-8"?>
<c:userShapes xmlns:c="http://schemas.openxmlformats.org/drawingml/2006/chart">
  <cdr:relSizeAnchor xmlns:cdr="http://schemas.openxmlformats.org/drawingml/2006/chartDrawing">
    <cdr:from>
      <cdr:x>0.8472</cdr:x>
      <cdr:y>0.13574</cdr:y>
    </cdr:from>
    <cdr:to>
      <cdr:x>0.95474</cdr:x>
      <cdr:y>0.29225</cdr:y>
    </cdr:to>
    <cdr:pic>
      <cdr:nvPicPr>
        <cdr:cNvPr id="2" name="Picture 1"/>
        <cdr:cNvPicPr>
          <a:picLocks xmlns:a="http://schemas.openxmlformats.org/drawingml/2006/main" noChangeAspect="1"/>
        </cdr:cNvPicPr>
      </cdr:nvPicPr>
      <cdr:blipFill>
        <a:blip xmlns:a="http://schemas.openxmlformats.org/drawingml/2006/main" xmlns:r="http://schemas.openxmlformats.org/officeDocument/2006/relationships" r:embed="rId1">
          <a:extLst>
            <a:ext uri="{28A0092B-C50C-407E-A947-70E740481C1C}">
              <a14:useLocalDpi xmlns:a14="http://schemas.microsoft.com/office/drawing/2010/main" val="0"/>
            </a:ext>
          </a:extLst>
        </a:blip>
        <a:stretch xmlns:a="http://schemas.openxmlformats.org/drawingml/2006/main">
          <a:fillRect/>
        </a:stretch>
      </cdr:blipFill>
      <cdr:spPr>
        <a:xfrm xmlns:a="http://schemas.openxmlformats.org/drawingml/2006/main">
          <a:off x="7655444" y="773103"/>
          <a:ext cx="971725" cy="891417"/>
        </a:xfrm>
        <a:prstGeom xmlns:a="http://schemas.openxmlformats.org/drawingml/2006/main" prst="rect">
          <a:avLst/>
        </a:prstGeom>
      </cdr:spPr>
    </cdr:pic>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50443" y="0"/>
            <a:ext cx="2945659" cy="496411"/>
          </a:xfrm>
          <a:prstGeom prst="rect">
            <a:avLst/>
          </a:prstGeom>
        </p:spPr>
        <p:txBody>
          <a:bodyPr vert="horz" lIns="91440" tIns="45720" rIns="91440" bIns="45720" rtlCol="0"/>
          <a:lstStyle>
            <a:lvl1pPr algn="r">
              <a:defRPr sz="1200"/>
            </a:lvl1pPr>
          </a:lstStyle>
          <a:p>
            <a:fld id="{C811F612-6801-4D4C-A0B7-C9E3864A2EA0}" type="datetimeFigureOut">
              <a:rPr lang="ru-RU" smtClean="0"/>
              <a:pPr/>
              <a:t>29.08.2017</a:t>
            </a:fld>
            <a:endParaRPr lang="ru-RU"/>
          </a:p>
        </p:txBody>
      </p:sp>
      <p:sp>
        <p:nvSpPr>
          <p:cNvPr id="4" name="Образ слайда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79768" y="4715907"/>
            <a:ext cx="5438140" cy="4467701"/>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9430091"/>
            <a:ext cx="2945659" cy="496411"/>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50443" y="9430091"/>
            <a:ext cx="2945659" cy="496411"/>
          </a:xfrm>
          <a:prstGeom prst="rect">
            <a:avLst/>
          </a:prstGeom>
        </p:spPr>
        <p:txBody>
          <a:bodyPr vert="horz" lIns="91440" tIns="45720" rIns="91440" bIns="45720" rtlCol="0" anchor="b"/>
          <a:lstStyle>
            <a:lvl1pPr algn="r">
              <a:defRPr sz="1200"/>
            </a:lvl1pPr>
          </a:lstStyle>
          <a:p>
            <a:fld id="{ECAF8928-5D96-4E18-BE87-4F1720F2B4F1}" type="slidenum">
              <a:rPr lang="ru-RU" smtClean="0"/>
              <a:pPr/>
              <a:t>‹#›</a:t>
            </a:fld>
            <a:endParaRPr lang="ru-RU"/>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1</a:t>
            </a:fld>
            <a:endParaRPr lang="ru-RU"/>
          </a:p>
        </p:txBody>
      </p:sp>
    </p:spTree>
    <p:extLst>
      <p:ext uri="{BB962C8B-B14F-4D97-AF65-F5344CB8AC3E}">
        <p14:creationId xmlns:p14="http://schemas.microsoft.com/office/powerpoint/2010/main" val="10860947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ECAF8928-5D96-4E18-BE87-4F1720F2B4F1}" type="slidenum">
              <a:rPr lang="ru-RU" smtClean="0"/>
              <a:pPr/>
              <a:t>16</a:t>
            </a:fld>
            <a:endParaRPr lang="ru-RU"/>
          </a:p>
        </p:txBody>
      </p:sp>
    </p:spTree>
    <p:extLst>
      <p:ext uri="{BB962C8B-B14F-4D97-AF65-F5344CB8AC3E}">
        <p14:creationId xmlns:p14="http://schemas.microsoft.com/office/powerpoint/2010/main" val="3815182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18</a:t>
            </a:fld>
            <a:endParaRPr lang="ru-RU"/>
          </a:p>
        </p:txBody>
      </p:sp>
    </p:spTree>
    <p:extLst>
      <p:ext uri="{BB962C8B-B14F-4D97-AF65-F5344CB8AC3E}">
        <p14:creationId xmlns:p14="http://schemas.microsoft.com/office/powerpoint/2010/main" val="1960339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ECAF8928-5D96-4E18-BE87-4F1720F2B4F1}" type="slidenum">
              <a:rPr lang="ru-RU" smtClean="0"/>
              <a:pPr/>
              <a:t>22</a:t>
            </a:fld>
            <a:endParaRPr lang="ru-RU"/>
          </a:p>
        </p:txBody>
      </p:sp>
    </p:spTree>
    <p:extLst>
      <p:ext uri="{BB962C8B-B14F-4D97-AF65-F5344CB8AC3E}">
        <p14:creationId xmlns:p14="http://schemas.microsoft.com/office/powerpoint/2010/main" val="9003758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ECAF8928-5D96-4E18-BE87-4F1720F2B4F1}" type="slidenum">
              <a:rPr lang="ru-RU" smtClean="0"/>
              <a:pPr/>
              <a:t>27</a:t>
            </a:fld>
            <a:endParaRPr lang="ru-RU"/>
          </a:p>
        </p:txBody>
      </p:sp>
    </p:spTree>
    <p:extLst>
      <p:ext uri="{BB962C8B-B14F-4D97-AF65-F5344CB8AC3E}">
        <p14:creationId xmlns:p14="http://schemas.microsoft.com/office/powerpoint/2010/main" val="15423143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t>29</a:t>
            </a:fld>
            <a:endParaRPr lang="ru-RU"/>
          </a:p>
        </p:txBody>
      </p:sp>
    </p:spTree>
    <p:extLst>
      <p:ext uri="{BB962C8B-B14F-4D97-AF65-F5344CB8AC3E}">
        <p14:creationId xmlns:p14="http://schemas.microsoft.com/office/powerpoint/2010/main" val="12807762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ECAF8928-5D96-4E18-BE87-4F1720F2B4F1}" type="slidenum">
              <a:rPr lang="ru-RU" smtClean="0"/>
              <a:pPr/>
              <a:t>34</a:t>
            </a:fld>
            <a:endParaRPr lang="ru-RU"/>
          </a:p>
        </p:txBody>
      </p:sp>
    </p:spTree>
    <p:extLst>
      <p:ext uri="{BB962C8B-B14F-4D97-AF65-F5344CB8AC3E}">
        <p14:creationId xmlns:p14="http://schemas.microsoft.com/office/powerpoint/2010/main" val="12161299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ECAF8928-5D96-4E18-BE87-4F1720F2B4F1}" type="slidenum">
              <a:rPr lang="ru-RU" smtClean="0"/>
              <a:pPr/>
              <a:t>39</a:t>
            </a:fld>
            <a:endParaRPr lang="ru-RU"/>
          </a:p>
        </p:txBody>
      </p:sp>
    </p:spTree>
    <p:extLst>
      <p:ext uri="{BB962C8B-B14F-4D97-AF65-F5344CB8AC3E}">
        <p14:creationId xmlns:p14="http://schemas.microsoft.com/office/powerpoint/2010/main" val="18549151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43</a:t>
            </a:fld>
            <a:endParaRPr lang="ru-RU"/>
          </a:p>
        </p:txBody>
      </p:sp>
    </p:spTree>
    <p:extLst>
      <p:ext uri="{BB962C8B-B14F-4D97-AF65-F5344CB8AC3E}">
        <p14:creationId xmlns:p14="http://schemas.microsoft.com/office/powerpoint/2010/main" val="2054932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ECAF8928-5D96-4E18-BE87-4F1720F2B4F1}" type="slidenum">
              <a:rPr lang="ru-RU" smtClean="0"/>
              <a:pPr/>
              <a:t>44</a:t>
            </a:fld>
            <a:endParaRPr lang="ru-RU"/>
          </a:p>
        </p:txBody>
      </p:sp>
    </p:spTree>
    <p:extLst>
      <p:ext uri="{BB962C8B-B14F-4D97-AF65-F5344CB8AC3E}">
        <p14:creationId xmlns:p14="http://schemas.microsoft.com/office/powerpoint/2010/main" val="5322773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46</a:t>
            </a:fld>
            <a:endParaRPr lang="ru-RU"/>
          </a:p>
        </p:txBody>
      </p:sp>
    </p:spTree>
    <p:extLst>
      <p:ext uri="{BB962C8B-B14F-4D97-AF65-F5344CB8AC3E}">
        <p14:creationId xmlns:p14="http://schemas.microsoft.com/office/powerpoint/2010/main" val="1687756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2</a:t>
            </a:fld>
            <a:endParaRPr lang="ru-RU"/>
          </a:p>
        </p:txBody>
      </p:sp>
    </p:spTree>
    <p:extLst>
      <p:ext uri="{BB962C8B-B14F-4D97-AF65-F5344CB8AC3E}">
        <p14:creationId xmlns:p14="http://schemas.microsoft.com/office/powerpoint/2010/main" val="18367038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47</a:t>
            </a:fld>
            <a:endParaRPr lang="ru-RU"/>
          </a:p>
        </p:txBody>
      </p:sp>
    </p:spTree>
    <p:extLst>
      <p:ext uri="{BB962C8B-B14F-4D97-AF65-F5344CB8AC3E}">
        <p14:creationId xmlns:p14="http://schemas.microsoft.com/office/powerpoint/2010/main" val="5603263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48</a:t>
            </a:fld>
            <a:endParaRPr lang="ru-RU"/>
          </a:p>
        </p:txBody>
      </p:sp>
    </p:spTree>
    <p:extLst>
      <p:ext uri="{BB962C8B-B14F-4D97-AF65-F5344CB8AC3E}">
        <p14:creationId xmlns:p14="http://schemas.microsoft.com/office/powerpoint/2010/main" val="8019960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49</a:t>
            </a:fld>
            <a:endParaRPr lang="ru-RU"/>
          </a:p>
        </p:txBody>
      </p:sp>
    </p:spTree>
    <p:extLst>
      <p:ext uri="{BB962C8B-B14F-4D97-AF65-F5344CB8AC3E}">
        <p14:creationId xmlns:p14="http://schemas.microsoft.com/office/powerpoint/2010/main" val="1495518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50</a:t>
            </a:fld>
            <a:endParaRPr lang="ru-RU"/>
          </a:p>
        </p:txBody>
      </p:sp>
    </p:spTree>
    <p:extLst>
      <p:ext uri="{BB962C8B-B14F-4D97-AF65-F5344CB8AC3E}">
        <p14:creationId xmlns:p14="http://schemas.microsoft.com/office/powerpoint/2010/main" val="1920575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51</a:t>
            </a:fld>
            <a:endParaRPr lang="ru-RU"/>
          </a:p>
        </p:txBody>
      </p:sp>
    </p:spTree>
    <p:extLst>
      <p:ext uri="{BB962C8B-B14F-4D97-AF65-F5344CB8AC3E}">
        <p14:creationId xmlns:p14="http://schemas.microsoft.com/office/powerpoint/2010/main" val="2959048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ECAF8928-5D96-4E18-BE87-4F1720F2B4F1}" type="slidenum">
              <a:rPr lang="ru-RU" smtClean="0"/>
              <a:pPr/>
              <a:t>52</a:t>
            </a:fld>
            <a:endParaRPr lang="ru-RU"/>
          </a:p>
        </p:txBody>
      </p:sp>
    </p:spTree>
    <p:extLst>
      <p:ext uri="{BB962C8B-B14F-4D97-AF65-F5344CB8AC3E}">
        <p14:creationId xmlns:p14="http://schemas.microsoft.com/office/powerpoint/2010/main" val="18038521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ECAF8928-5D96-4E18-BE87-4F1720F2B4F1}" type="slidenum">
              <a:rPr lang="ru-RU" smtClean="0"/>
              <a:pPr/>
              <a:t>54</a:t>
            </a:fld>
            <a:endParaRPr lang="ru-RU"/>
          </a:p>
        </p:txBody>
      </p:sp>
    </p:spTree>
    <p:extLst>
      <p:ext uri="{BB962C8B-B14F-4D97-AF65-F5344CB8AC3E}">
        <p14:creationId xmlns:p14="http://schemas.microsoft.com/office/powerpoint/2010/main" val="1022339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3</a:t>
            </a:fld>
            <a:endParaRPr lang="ru-RU"/>
          </a:p>
        </p:txBody>
      </p:sp>
    </p:spTree>
    <p:extLst>
      <p:ext uri="{BB962C8B-B14F-4D97-AF65-F5344CB8AC3E}">
        <p14:creationId xmlns:p14="http://schemas.microsoft.com/office/powerpoint/2010/main" val="242682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ECAF8928-5D96-4E18-BE87-4F1720F2B4F1}" type="slidenum">
              <a:rPr lang="ru-RU" smtClean="0"/>
              <a:pPr/>
              <a:t>6</a:t>
            </a:fld>
            <a:endParaRPr lang="ru-RU"/>
          </a:p>
        </p:txBody>
      </p:sp>
    </p:spTree>
    <p:extLst>
      <p:ext uri="{BB962C8B-B14F-4D97-AF65-F5344CB8AC3E}">
        <p14:creationId xmlns:p14="http://schemas.microsoft.com/office/powerpoint/2010/main" val="1832931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7</a:t>
            </a:fld>
            <a:endParaRPr lang="ru-RU"/>
          </a:p>
        </p:txBody>
      </p:sp>
    </p:spTree>
    <p:extLst>
      <p:ext uri="{BB962C8B-B14F-4D97-AF65-F5344CB8AC3E}">
        <p14:creationId xmlns:p14="http://schemas.microsoft.com/office/powerpoint/2010/main" val="2280816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t>9</a:t>
            </a:fld>
            <a:endParaRPr lang="ru-RU"/>
          </a:p>
        </p:txBody>
      </p:sp>
    </p:spTree>
    <p:extLst>
      <p:ext uri="{BB962C8B-B14F-4D97-AF65-F5344CB8AC3E}">
        <p14:creationId xmlns:p14="http://schemas.microsoft.com/office/powerpoint/2010/main" val="3524332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t>10</a:t>
            </a:fld>
            <a:endParaRPr lang="ru-RU"/>
          </a:p>
        </p:txBody>
      </p:sp>
    </p:spTree>
    <p:extLst>
      <p:ext uri="{BB962C8B-B14F-4D97-AF65-F5344CB8AC3E}">
        <p14:creationId xmlns:p14="http://schemas.microsoft.com/office/powerpoint/2010/main" val="35552166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ECAF8928-5D96-4E18-BE87-4F1720F2B4F1}" type="slidenum">
              <a:rPr lang="ru-RU" smtClean="0"/>
              <a:pPr/>
              <a:t>11</a:t>
            </a:fld>
            <a:endParaRPr lang="ru-RU"/>
          </a:p>
        </p:txBody>
      </p:sp>
    </p:spTree>
    <p:extLst>
      <p:ext uri="{BB962C8B-B14F-4D97-AF65-F5344CB8AC3E}">
        <p14:creationId xmlns:p14="http://schemas.microsoft.com/office/powerpoint/2010/main" val="1367552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ECAF8928-5D96-4E18-BE87-4F1720F2B4F1}" type="slidenum">
              <a:rPr lang="ru-RU" smtClean="0"/>
              <a:t>13</a:t>
            </a:fld>
            <a:endParaRPr lang="ru-RU"/>
          </a:p>
        </p:txBody>
      </p:sp>
    </p:spTree>
    <p:extLst>
      <p:ext uri="{BB962C8B-B14F-4D97-AF65-F5344CB8AC3E}">
        <p14:creationId xmlns:p14="http://schemas.microsoft.com/office/powerpoint/2010/main" val="5761545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lvl1pPr>
              <a:defRPr>
                <a:solidFill>
                  <a:schemeClr val="tx2"/>
                </a:solidFill>
              </a:defRPr>
            </a:lvl1pPr>
          </a:lstStyle>
          <a:p>
            <a:r>
              <a:rPr lang="ru-RU"/>
              <a:t>Образец заголовка</a:t>
            </a:r>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p>
        </p:txBody>
      </p:sp>
      <p:sp>
        <p:nvSpPr>
          <p:cNvPr id="4" name="Дата 3"/>
          <p:cNvSpPr>
            <a:spLocks noGrp="1"/>
          </p:cNvSpPr>
          <p:nvPr>
            <p:ph type="dt" sz="half" idx="10"/>
          </p:nvPr>
        </p:nvSpPr>
        <p:spPr/>
        <p:txBody>
          <a:bodyPr/>
          <a:lstStyle/>
          <a:p>
            <a:fld id="{D2C3588D-9E94-4144-9DA3-F84C352C206B}" type="datetime1">
              <a:rPr lang="ru-RU" smtClean="0"/>
              <a:pPr/>
              <a:t>29.08.2017</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7F305DA-160D-498F-B102-A1D8643B4A2C}" type="slidenum">
              <a:rPr lang="ru-RU" smtClean="0"/>
              <a:pPr/>
              <a:t>‹#›</a:t>
            </a:fld>
            <a:endParaRPr lang="ru-RU"/>
          </a:p>
        </p:txBody>
      </p:sp>
      <p:pic>
        <p:nvPicPr>
          <p:cNvPr id="7" name="Picture 2" descr="http://finstar.com/front/fix/pre_footer.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647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4AFD40F4-0E4D-4221-AF7C-55BA2A9DB0CA}" type="datetime1">
              <a:rPr lang="ru-RU" smtClean="0"/>
              <a:pPr/>
              <a:t>29.08.2017</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7F305DA-160D-498F-B102-A1D8643B4A2C}" type="slidenum">
              <a:rPr lang="ru-RU" smtClean="0"/>
              <a:pPr/>
              <a:t>‹#›</a:t>
            </a:fld>
            <a:endParaRPr lang="ru-RU"/>
          </a:p>
        </p:txBody>
      </p:sp>
    </p:spTree>
    <p:extLst>
      <p:ext uri="{BB962C8B-B14F-4D97-AF65-F5344CB8AC3E}">
        <p14:creationId xmlns:p14="http://schemas.microsoft.com/office/powerpoint/2010/main" val="1950568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692696"/>
            <a:ext cx="2057400" cy="5433467"/>
          </a:xfrm>
        </p:spPr>
        <p:txBody>
          <a:bodyPr vert="eaVert"/>
          <a:lstStyle>
            <a:lvl1pPr>
              <a:defRPr>
                <a:solidFill>
                  <a:schemeClr val="tx2"/>
                </a:solidFill>
              </a:defRPr>
            </a:lvl1pPr>
          </a:lstStyle>
          <a:p>
            <a:r>
              <a:rPr lang="ru-RU"/>
              <a:t>Образец заголовка</a:t>
            </a:r>
          </a:p>
        </p:txBody>
      </p:sp>
      <p:sp>
        <p:nvSpPr>
          <p:cNvPr id="3" name="Вертикальный текст 2"/>
          <p:cNvSpPr>
            <a:spLocks noGrp="1"/>
          </p:cNvSpPr>
          <p:nvPr>
            <p:ph type="body" orient="vert" idx="1"/>
          </p:nvPr>
        </p:nvSpPr>
        <p:spPr>
          <a:xfrm>
            <a:off x="457200" y="692696"/>
            <a:ext cx="6019800" cy="5433467"/>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0C579389-570E-415D-9E4D-B1EB6D3575E2}" type="datetime1">
              <a:rPr lang="ru-RU" smtClean="0"/>
              <a:pPr/>
              <a:t>29.08.2017</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7F305DA-160D-498F-B102-A1D8643B4A2C}" type="slidenum">
              <a:rPr lang="ru-RU" smtClean="0"/>
              <a:pPr/>
              <a:t>‹#›</a:t>
            </a:fld>
            <a:endParaRPr lang="ru-RU"/>
          </a:p>
        </p:txBody>
      </p:sp>
    </p:spTree>
    <p:extLst>
      <p:ext uri="{BB962C8B-B14F-4D97-AF65-F5344CB8AC3E}">
        <p14:creationId xmlns:p14="http://schemas.microsoft.com/office/powerpoint/2010/main" val="982662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OLIDIANCE-with LINE">
    <p:spTree>
      <p:nvGrpSpPr>
        <p:cNvPr id="1" name=""/>
        <p:cNvGrpSpPr/>
        <p:nvPr/>
      </p:nvGrpSpPr>
      <p:grpSpPr>
        <a:xfrm>
          <a:off x="0" y="0"/>
          <a:ext cx="0" cy="0"/>
          <a:chOff x="0" y="0"/>
          <a:chExt cx="0" cy="0"/>
        </a:xfrm>
      </p:grpSpPr>
      <p:pic>
        <p:nvPicPr>
          <p:cNvPr id="2" name="Picture 44" descr="logo.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8367713" y="165100"/>
            <a:ext cx="514350" cy="304800"/>
          </a:xfrm>
          <a:prstGeom prst="rect">
            <a:avLst/>
          </a:prstGeom>
          <a:noFill/>
          <a:ln w="9525">
            <a:noFill/>
            <a:miter lim="800000"/>
            <a:headEnd/>
            <a:tailEnd/>
          </a:ln>
        </p:spPr>
      </p:pic>
      <p:cxnSp>
        <p:nvCxnSpPr>
          <p:cNvPr id="3" name="Straight Connector 2"/>
          <p:cNvCxnSpPr/>
          <p:nvPr userDrawn="1"/>
        </p:nvCxnSpPr>
        <p:spPr>
          <a:xfrm>
            <a:off x="250825" y="6334125"/>
            <a:ext cx="8713788" cy="0"/>
          </a:xfrm>
          <a:prstGeom prst="line">
            <a:avLst/>
          </a:prstGeom>
          <a:ln w="6350" cmpd="sng">
            <a:solidFill>
              <a:srgbClr val="5FBCD3"/>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userDrawn="1"/>
        </p:nvCxnSpPr>
        <p:spPr>
          <a:xfrm>
            <a:off x="257175" y="735013"/>
            <a:ext cx="8624888" cy="0"/>
          </a:xfrm>
          <a:prstGeom prst="line">
            <a:avLst/>
          </a:prstGeom>
          <a:ln w="6350" cmpd="sng">
            <a:solidFill>
              <a:srgbClr val="5FBCD3"/>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25"/>
          <p:cNvSpPr txBox="1">
            <a:spLocks/>
          </p:cNvSpPr>
          <p:nvPr userDrawn="1"/>
        </p:nvSpPr>
        <p:spPr bwMode="auto">
          <a:xfrm>
            <a:off x="8388350" y="6411913"/>
            <a:ext cx="647700" cy="365125"/>
          </a:xfrm>
          <a:prstGeom prst="rect">
            <a:avLst/>
          </a:prstGeom>
          <a:noFill/>
          <a:ln>
            <a:noFill/>
          </a:ln>
          <a:extLst/>
        </p:spPr>
        <p:txBody>
          <a:bodyPr anchor="ctr"/>
          <a:lstStyle>
            <a:lvl1pPr eaLnBrk="0" hangingPunct="0">
              <a:defRPr sz="2400">
                <a:solidFill>
                  <a:schemeClr val="tx1"/>
                </a:solidFill>
                <a:latin typeface="Calibri" pitchFamily="34" charset="0"/>
                <a:ea typeface="MS PGothic" pitchFamily="34" charset="-128"/>
              </a:defRPr>
            </a:lvl1pPr>
            <a:lvl2pPr marL="742950" indent="-285750" eaLnBrk="0" hangingPunct="0">
              <a:defRPr sz="2400">
                <a:solidFill>
                  <a:schemeClr val="tx1"/>
                </a:solidFill>
                <a:latin typeface="Calibri" pitchFamily="34" charset="0"/>
                <a:ea typeface="MS PGothic" pitchFamily="34" charset="-128"/>
              </a:defRPr>
            </a:lvl2pPr>
            <a:lvl3pPr marL="1143000" indent="-228600" eaLnBrk="0" hangingPunct="0">
              <a:defRPr sz="2400">
                <a:solidFill>
                  <a:schemeClr val="tx1"/>
                </a:solidFill>
                <a:latin typeface="Calibri" pitchFamily="34" charset="0"/>
                <a:ea typeface="MS PGothic" pitchFamily="34" charset="-128"/>
              </a:defRPr>
            </a:lvl3pPr>
            <a:lvl4pPr marL="1600200" indent="-228600" eaLnBrk="0" hangingPunct="0">
              <a:defRPr sz="2400">
                <a:solidFill>
                  <a:schemeClr val="tx1"/>
                </a:solidFill>
                <a:latin typeface="Calibri" pitchFamily="34" charset="0"/>
                <a:ea typeface="MS PGothic" pitchFamily="34" charset="-128"/>
              </a:defRPr>
            </a:lvl4pPr>
            <a:lvl5pPr marL="2057400" indent="-228600" eaLnBrk="0" hangingPunct="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algn="r" eaLnBrk="1" hangingPunct="1">
              <a:defRPr/>
            </a:pPr>
            <a:fld id="{34A52AA6-EE17-4B2D-9AAC-D74BEF8CB814}" type="slidenum">
              <a:rPr lang="en-SG" altLang="en-US" sz="800" smtClean="0">
                <a:solidFill>
                  <a:srgbClr val="2C89A0"/>
                </a:solidFill>
                <a:latin typeface="Century Gothic" pitchFamily="34" charset="0"/>
              </a:rPr>
              <a:pPr algn="r" eaLnBrk="1" hangingPunct="1">
                <a:defRPr/>
              </a:pPr>
              <a:t>‹#›</a:t>
            </a:fld>
            <a:endParaRPr lang="en-SG" altLang="en-US" sz="800">
              <a:solidFill>
                <a:srgbClr val="2C89A0"/>
              </a:solidFill>
              <a:latin typeface="Century Gothic" pitchFamily="34" charset="0"/>
            </a:endParaRPr>
          </a:p>
        </p:txBody>
      </p:sp>
      <p:sp>
        <p:nvSpPr>
          <p:cNvPr id="6" name="Rectangle 5"/>
          <p:cNvSpPr/>
          <p:nvPr userDrawn="1"/>
        </p:nvSpPr>
        <p:spPr>
          <a:xfrm>
            <a:off x="9036050" y="6500813"/>
            <a:ext cx="107950" cy="200025"/>
          </a:xfrm>
          <a:prstGeom prst="rect">
            <a:avLst/>
          </a:prstGeom>
          <a:solidFill>
            <a:srgbClr val="2C89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sz="1800"/>
          </a:p>
        </p:txBody>
      </p:sp>
    </p:spTree>
    <p:extLst>
      <p:ext uri="{BB962C8B-B14F-4D97-AF65-F5344CB8AC3E}">
        <p14:creationId xmlns:p14="http://schemas.microsoft.com/office/powerpoint/2010/main" val="2245236655"/>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A442A7EC-9A80-4032-9534-DF1BF1E144B2}" type="datetime1">
              <a:rPr lang="ru-RU" smtClean="0"/>
              <a:pPr/>
              <a:t>29.08.2017</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7F305DA-160D-498F-B102-A1D8643B4A2C}" type="slidenum">
              <a:rPr lang="ru-RU" smtClean="0"/>
              <a:pPr/>
              <a:t>‹#›</a:t>
            </a:fld>
            <a:endParaRPr lang="ru-RU"/>
          </a:p>
        </p:txBody>
      </p:sp>
    </p:spTree>
    <p:extLst>
      <p:ext uri="{BB962C8B-B14F-4D97-AF65-F5344CB8AC3E}">
        <p14:creationId xmlns:p14="http://schemas.microsoft.com/office/powerpoint/2010/main" val="32433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105FF983-D4E0-4AC2-ABC3-C89C800AC54E}" type="datetime1">
              <a:rPr lang="ru-RU" smtClean="0"/>
              <a:pPr/>
              <a:t>29.08.2017</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7F305DA-160D-498F-B102-A1D8643B4A2C}" type="slidenum">
              <a:rPr lang="ru-RU" smtClean="0"/>
              <a:pPr/>
              <a:t>‹#›</a:t>
            </a:fld>
            <a:endParaRPr lang="ru-RU"/>
          </a:p>
        </p:txBody>
      </p:sp>
    </p:spTree>
    <p:extLst>
      <p:ext uri="{BB962C8B-B14F-4D97-AF65-F5344CB8AC3E}">
        <p14:creationId xmlns:p14="http://schemas.microsoft.com/office/powerpoint/2010/main" val="1304072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457200" y="1600200"/>
            <a:ext cx="4038600" cy="4525963"/>
          </a:xfr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4648200" y="1600200"/>
            <a:ext cx="4038600" cy="4525963"/>
          </a:xfr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D5B149DA-2B70-4C70-AADC-6EA99B8BD7A8}" type="datetime1">
              <a:rPr lang="ru-RU" smtClean="0"/>
              <a:pPr/>
              <a:t>29.08.2017</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D7F305DA-160D-498F-B102-A1D8643B4A2C}" type="slidenum">
              <a:rPr lang="ru-RU" smtClean="0"/>
              <a:pPr/>
              <a:t>‹#›</a:t>
            </a:fld>
            <a:endParaRPr lang="ru-RU"/>
          </a:p>
        </p:txBody>
      </p:sp>
    </p:spTree>
    <p:extLst>
      <p:ext uri="{BB962C8B-B14F-4D97-AF65-F5344CB8AC3E}">
        <p14:creationId xmlns:p14="http://schemas.microsoft.com/office/powerpoint/2010/main" val="171319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959049"/>
            <a:ext cx="4040188" cy="381719"/>
          </a:xfrm>
          <a:solidFill>
            <a:schemeClr val="tx2"/>
          </a:solidFill>
        </p:spPr>
        <p:txBody>
          <a:bodyPr anchor="ctr">
            <a:normAutofit/>
          </a:bodyPr>
          <a:lstStyle>
            <a:lvl1pPr marL="0" indent="0" algn="ctr">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457200" y="1340768"/>
            <a:ext cx="4040188" cy="4785395"/>
          </a:xfrm>
        </p:spPr>
        <p:txBody>
          <a:bodyPr>
            <a:normAutofit/>
          </a:bodyPr>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959049"/>
            <a:ext cx="4041775" cy="381719"/>
          </a:xfrm>
          <a:solidFill>
            <a:schemeClr val="tx2"/>
          </a:solidFill>
        </p:spPr>
        <p:txBody>
          <a:bodyPr anchor="ctr">
            <a:noAutofit/>
          </a:bodyPr>
          <a:lstStyle>
            <a:lvl1pPr marL="0" indent="0" algn="ctr">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4645025" y="1340768"/>
            <a:ext cx="4041775" cy="4785395"/>
          </a:xfrm>
        </p:spPr>
        <p:txBody>
          <a:bodyPr>
            <a:normAutofit/>
          </a:bodyPr>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32F1A12F-C88F-4C19-974A-BB3C2204DDEC}" type="datetime1">
              <a:rPr lang="ru-RU" smtClean="0"/>
              <a:pPr/>
              <a:t>29.08.2017</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D7F305DA-160D-498F-B102-A1D8643B4A2C}" type="slidenum">
              <a:rPr lang="ru-RU" smtClean="0"/>
              <a:pPr/>
              <a:t>‹#›</a:t>
            </a:fld>
            <a:endParaRPr lang="ru-RU"/>
          </a:p>
        </p:txBody>
      </p:sp>
    </p:spTree>
    <p:extLst>
      <p:ext uri="{BB962C8B-B14F-4D97-AF65-F5344CB8AC3E}">
        <p14:creationId xmlns:p14="http://schemas.microsoft.com/office/powerpoint/2010/main" val="3292234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63CBA9EB-8B72-47E9-84EB-C85F8ABB4663}" type="datetime1">
              <a:rPr lang="ru-RU" smtClean="0"/>
              <a:pPr/>
              <a:t>29.08.2017</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D7F305DA-160D-498F-B102-A1D8643B4A2C}" type="slidenum">
              <a:rPr lang="ru-RU" smtClean="0"/>
              <a:pPr/>
              <a:t>‹#›</a:t>
            </a:fld>
            <a:endParaRPr lang="ru-RU"/>
          </a:p>
        </p:txBody>
      </p:sp>
    </p:spTree>
    <p:extLst>
      <p:ext uri="{BB962C8B-B14F-4D97-AF65-F5344CB8AC3E}">
        <p14:creationId xmlns:p14="http://schemas.microsoft.com/office/powerpoint/2010/main" val="2219946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5CBD8D49-0218-44CB-A4E1-9492E9B21D5F}" type="datetime1">
              <a:rPr lang="ru-RU" smtClean="0"/>
              <a:pPr/>
              <a:t>29.08.2017</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D7F305DA-160D-498F-B102-A1D8643B4A2C}" type="slidenum">
              <a:rPr lang="ru-RU" smtClean="0"/>
              <a:pPr/>
              <a:t>‹#›</a:t>
            </a:fld>
            <a:endParaRPr lang="ru-RU"/>
          </a:p>
        </p:txBody>
      </p:sp>
    </p:spTree>
    <p:extLst>
      <p:ext uri="{BB962C8B-B14F-4D97-AF65-F5344CB8AC3E}">
        <p14:creationId xmlns:p14="http://schemas.microsoft.com/office/powerpoint/2010/main" val="1906353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7544" y="692696"/>
            <a:ext cx="3008313" cy="1018034"/>
          </a:xfrm>
        </p:spPr>
        <p:txBody>
          <a:bodyPr anchor="b"/>
          <a:lstStyle>
            <a:lvl1pPr algn="l">
              <a:defRPr sz="2000" b="1"/>
            </a:lvl1pPr>
          </a:lstStyle>
          <a:p>
            <a:r>
              <a:rPr lang="ru-RU"/>
              <a:t>Образец заголовка</a:t>
            </a:r>
          </a:p>
        </p:txBody>
      </p:sp>
      <p:sp>
        <p:nvSpPr>
          <p:cNvPr id="3" name="Объект 2"/>
          <p:cNvSpPr>
            <a:spLocks noGrp="1"/>
          </p:cNvSpPr>
          <p:nvPr>
            <p:ph idx="1"/>
          </p:nvPr>
        </p:nvSpPr>
        <p:spPr>
          <a:xfrm>
            <a:off x="3575050" y="692696"/>
            <a:ext cx="5111750" cy="5433467"/>
          </a:xfrm>
        </p:spPr>
        <p:txBody>
          <a:bodyPr>
            <a:normAutofit/>
          </a:bodyPr>
          <a:lstStyle>
            <a:lvl1pPr>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700808"/>
            <a:ext cx="3008313" cy="442535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9E8BB31A-724C-4847-AA46-A8BA387B75F9}" type="datetime1">
              <a:rPr lang="ru-RU" smtClean="0"/>
              <a:pPr/>
              <a:t>29.08.2017</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D7F305DA-160D-498F-B102-A1D8643B4A2C}" type="slidenum">
              <a:rPr lang="ru-RU" smtClean="0"/>
              <a:pPr/>
              <a:t>‹#›</a:t>
            </a:fld>
            <a:endParaRPr lang="ru-RU"/>
          </a:p>
        </p:txBody>
      </p:sp>
    </p:spTree>
    <p:extLst>
      <p:ext uri="{BB962C8B-B14F-4D97-AF65-F5344CB8AC3E}">
        <p14:creationId xmlns:p14="http://schemas.microsoft.com/office/powerpoint/2010/main" val="1471145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71C2CA34-F0F1-4791-8DA0-79530C852FFA}" type="datetime1">
              <a:rPr lang="ru-RU" smtClean="0"/>
              <a:pPr/>
              <a:t>29.08.2017</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D7F305DA-160D-498F-B102-A1D8643B4A2C}" type="slidenum">
              <a:rPr lang="ru-RU" smtClean="0"/>
              <a:pPr/>
              <a:t>‹#›</a:t>
            </a:fld>
            <a:endParaRPr lang="ru-RU"/>
          </a:p>
        </p:txBody>
      </p:sp>
    </p:spTree>
    <p:extLst>
      <p:ext uri="{BB962C8B-B14F-4D97-AF65-F5344CB8AC3E}">
        <p14:creationId xmlns:p14="http://schemas.microsoft.com/office/powerpoint/2010/main" val="4030742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rotWithShape="1">
          <a:blip r:embed="rId14">
            <a:extLst>
              <a:ext uri="{28A0092B-C50C-407E-A947-70E740481C1C}">
                <a14:useLocalDpi xmlns:a14="http://schemas.microsoft.com/office/drawing/2010/main" val="0"/>
              </a:ext>
            </a:extLst>
          </a:blip>
          <a:srcRect b="50000"/>
          <a:stretch/>
        </p:blipFill>
        <p:spPr bwMode="auto">
          <a:xfrm>
            <a:off x="0" y="6293136"/>
            <a:ext cx="9144000" cy="567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http://finstar.com/front/fix/pre_footer.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731520"/>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p:cNvSpPr>
            <a:spLocks noGrp="1"/>
          </p:cNvSpPr>
          <p:nvPr>
            <p:ph type="title"/>
          </p:nvPr>
        </p:nvSpPr>
        <p:spPr>
          <a:xfrm>
            <a:off x="395536" y="116632"/>
            <a:ext cx="8159540" cy="312281"/>
          </a:xfrm>
          <a:prstGeom prst="rect">
            <a:avLst/>
          </a:prstGeom>
        </p:spPr>
        <p:txBody>
          <a:bodyPr vert="horz" lIns="91440" tIns="45720" rIns="91440" bIns="45720" rtlCol="0" anchor="ctr">
            <a:noAutofit/>
          </a:bodyPr>
          <a:lstStyle/>
          <a:p>
            <a:r>
              <a:rPr lang="ru-RU"/>
              <a:t>Образец заголовка</a:t>
            </a:r>
          </a:p>
        </p:txBody>
      </p:sp>
      <p:sp>
        <p:nvSpPr>
          <p:cNvPr id="3" name="Текст 2"/>
          <p:cNvSpPr>
            <a:spLocks noGrp="1"/>
          </p:cNvSpPr>
          <p:nvPr>
            <p:ph type="body" idx="1"/>
          </p:nvPr>
        </p:nvSpPr>
        <p:spPr>
          <a:xfrm>
            <a:off x="457200" y="836712"/>
            <a:ext cx="8229600" cy="5289451"/>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457200" y="6525344"/>
            <a:ext cx="2133600" cy="283758"/>
          </a:xfrm>
          <a:prstGeom prst="rect">
            <a:avLst/>
          </a:prstGeom>
        </p:spPr>
        <p:txBody>
          <a:bodyPr vert="horz" lIns="91440" tIns="45720" rIns="91440" bIns="45720" rtlCol="0" anchor="ctr"/>
          <a:lstStyle>
            <a:lvl1pPr algn="l">
              <a:defRPr sz="1200">
                <a:solidFill>
                  <a:schemeClr val="tx1">
                    <a:tint val="75000"/>
                  </a:schemeClr>
                </a:solidFill>
              </a:defRPr>
            </a:lvl1pPr>
          </a:lstStyle>
          <a:p>
            <a:fld id="{34E10F41-CB58-4F6B-BE82-03F044FE9CA2}" type="datetime1">
              <a:rPr lang="ru-RU" smtClean="0"/>
              <a:pPr/>
              <a:t>29.08.2017</a:t>
            </a:fld>
            <a:endParaRPr lang="ru-RU"/>
          </a:p>
        </p:txBody>
      </p:sp>
      <p:sp>
        <p:nvSpPr>
          <p:cNvPr id="5" name="Нижний колонтитул 4"/>
          <p:cNvSpPr>
            <a:spLocks noGrp="1"/>
          </p:cNvSpPr>
          <p:nvPr>
            <p:ph type="ftr" sz="quarter" idx="3"/>
          </p:nvPr>
        </p:nvSpPr>
        <p:spPr>
          <a:xfrm>
            <a:off x="3124200" y="6525344"/>
            <a:ext cx="2895600" cy="28375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267004" y="6525344"/>
            <a:ext cx="720080" cy="283758"/>
          </a:xfrm>
          <a:prstGeom prst="rect">
            <a:avLst/>
          </a:prstGeom>
        </p:spPr>
        <p:txBody>
          <a:bodyPr vert="horz" lIns="91440" tIns="45720" rIns="91440" bIns="45720" rtlCol="0" anchor="ctr"/>
          <a:lstStyle>
            <a:lvl1pPr algn="r">
              <a:defRPr sz="1200">
                <a:solidFill>
                  <a:schemeClr val="tx2"/>
                </a:solidFill>
              </a:defRPr>
            </a:lvl1pPr>
          </a:lstStyle>
          <a:p>
            <a:fld id="{D7F305DA-160D-498F-B102-A1D8643B4A2C}" type="slidenum">
              <a:rPr lang="ru-RU" smtClean="0"/>
              <a:pPr/>
              <a:t>‹#›</a:t>
            </a:fld>
            <a:endParaRPr lang="ru-RU"/>
          </a:p>
        </p:txBody>
      </p:sp>
      <p:pic>
        <p:nvPicPr>
          <p:cNvPr id="10" name="Picture 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334019" y="128809"/>
            <a:ext cx="653065" cy="325879"/>
          </a:xfrm>
          <a:prstGeom prst="rect">
            <a:avLst/>
          </a:prstGeom>
        </p:spPr>
      </p:pic>
    </p:spTree>
    <p:extLst>
      <p:ext uri="{BB962C8B-B14F-4D97-AF65-F5344CB8AC3E}">
        <p14:creationId xmlns:p14="http://schemas.microsoft.com/office/powerpoint/2010/main" val="1481165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spcBef>
          <a:spcPct val="0"/>
        </a:spcBef>
        <a:buNone/>
        <a:defRPr sz="28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hyperlink" Target="http://www.cbsl.gov.lk/"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www.commonlii.org/lk/legis/consol_act/pb99195.pdf" TargetMode="External"/><Relationship Id="rId4" Type="http://schemas.openxmlformats.org/officeDocument/2006/relationships/hyperlink" Target="http://www.microfinance.lk/"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6.png"/><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jpg"/><Relationship Id="rId7" Type="http://schemas.openxmlformats.org/officeDocument/2006/relationships/image" Target="../media/image22.tiff"/><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g"/><Relationship Id="rId10" Type="http://schemas.openxmlformats.org/officeDocument/2006/relationships/image" Target="../media/image25.png"/><Relationship Id="rId4" Type="http://schemas.openxmlformats.org/officeDocument/2006/relationships/image" Target="../media/image6.png"/><Relationship Id="rId9"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8.tiff"/></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32.xml.rels><?xml version="1.0" encoding="UTF-8" standalone="yes"?>
<Relationships xmlns="http://schemas.openxmlformats.org/package/2006/relationships"><Relationship Id="rId3" Type="http://schemas.openxmlformats.org/officeDocument/2006/relationships/hyperlink" Target="http://www.crib.lk/" TargetMode="External"/><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31.jpg"/><Relationship Id="rId4" Type="http://schemas.openxmlformats.org/officeDocument/2006/relationships/hyperlink" Target="http://www.crib.lk/en/images/act/ACT.pdf"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textware.lk/" TargetMode="External"/><Relationship Id="rId7" Type="http://schemas.openxmlformats.org/officeDocument/2006/relationships/hyperlink" Target="http://openarc.lk/" TargetMode="Externa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hyperlink" Target="http://scienter.lk/" TargetMode="External"/><Relationship Id="rId5" Type="http://schemas.openxmlformats.org/officeDocument/2006/relationships/hyperlink" Target="https://www.bizpay.lk/BizPayIPG/PaymentGateway" TargetMode="External"/><Relationship Id="rId4" Type="http://schemas.openxmlformats.org/officeDocument/2006/relationships/hyperlink" Target="http://www.sampath.lk/en/"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www.cbsl.gov.lk/pics_n_docs/10_pub/_docs/efr/annual_report/ar2015/english/7_Chapter_03.pdf" TargetMode="External"/><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hyperlink" Target="https://www.theguardian.com/technology/2016/feb/16/project-loon-google-balloon-that-beams-down-internet-reaches-sri-lanka"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42.tiff"/></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tiff"/><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6.tif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4.png"/><Relationship Id="rId7"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jpeg"/><Relationship Id="rId10" Type="http://schemas.openxmlformats.org/officeDocument/2006/relationships/image" Target="../media/image52.png"/><Relationship Id="rId4" Type="http://schemas.openxmlformats.org/officeDocument/2006/relationships/image" Target="../media/image47.jpeg"/><Relationship Id="rId9" Type="http://schemas.openxmlformats.org/officeDocument/2006/relationships/image" Target="../media/image51.png"/></Relationships>
</file>

<file path=ppt/slides/_rels/slide62.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56.tiff"/><Relationship Id="rId5" Type="http://schemas.openxmlformats.org/officeDocument/2006/relationships/image" Target="../media/image55.tiff"/><Relationship Id="rId4" Type="http://schemas.openxmlformats.org/officeDocument/2006/relationships/image" Target="../media/image54.tiff"/></Relationships>
</file>

<file path=ppt/slides/_rels/slide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erd.cbsl.gov.lk/presentation/htm/english/erd/sdds/rpt_sdds.aspx"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hyperlink" Target="http://www.cbsl.gov.lk/pics_n_docs/10_pub/_docs/efr/annual_report/AR2015/English/7_Chapter_03.pdf"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1556792"/>
            <a:ext cx="7772400" cy="1230106"/>
          </a:xfrm>
        </p:spPr>
        <p:txBody>
          <a:bodyPr/>
          <a:lstStyle/>
          <a:p>
            <a:pPr algn="ctr"/>
            <a:r>
              <a:rPr lang="en-US">
                <a:solidFill>
                  <a:schemeClr val="tx1"/>
                </a:solidFill>
              </a:rPr>
              <a:t/>
            </a:r>
            <a:br>
              <a:rPr lang="en-US">
                <a:solidFill>
                  <a:schemeClr val="tx1"/>
                </a:solidFill>
              </a:rPr>
            </a:br>
            <a:r>
              <a:rPr lang="EN-US"/>
              <a:t>Business Plan for Money Lending Business</a:t>
            </a:r>
            <a:r>
              <a:rPr lang="en-US">
                <a:solidFill>
                  <a:schemeClr val="tx1"/>
                </a:solidFill>
              </a:rPr>
              <a:t/>
            </a:r>
            <a:br>
              <a:rPr lang="en-US">
                <a:solidFill>
                  <a:schemeClr val="tx1"/>
                </a:solidFill>
              </a:rPr>
            </a:br>
            <a:r>
              <a:rPr lang="EN-US"/>
              <a:t> In Sri Lanka</a:t>
            </a:r>
            <a:r>
              <a:rPr lang="en-US">
                <a:solidFill>
                  <a:schemeClr val="tx1"/>
                </a:solidFill>
              </a:rPr>
              <a:t/>
            </a:r>
            <a:br>
              <a:rPr lang="en-US">
                <a:solidFill>
                  <a:schemeClr val="tx1"/>
                </a:solidFill>
              </a:rPr>
            </a:br>
            <a:r>
              <a:rPr lang="EN-US" sz="1600" i="1"/>
              <a:t>Prepared by APAC team</a:t>
            </a:r>
            <a:r>
              <a:rPr lang="en-US" sz="1600" i="1">
                <a:solidFill>
                  <a:schemeClr val="tx1"/>
                </a:solidFill>
              </a:rPr>
              <a:t/>
            </a:r>
            <a:br>
              <a:rPr lang="en-US" sz="1600" i="1">
                <a:solidFill>
                  <a:schemeClr val="tx1"/>
                </a:solidFill>
              </a:rPr>
            </a:br>
            <a:endParaRPr lang="ru-RU" sz="1600" i="1">
              <a:solidFill>
                <a:schemeClr val="tx1"/>
              </a:solidFill>
            </a:endParaRPr>
          </a:p>
        </p:txBody>
      </p:sp>
      <p:sp>
        <p:nvSpPr>
          <p:cNvPr id="3" name="Подзаголовок 2"/>
          <p:cNvSpPr>
            <a:spLocks noGrp="1"/>
          </p:cNvSpPr>
          <p:nvPr>
            <p:ph type="subTitle" idx="1"/>
          </p:nvPr>
        </p:nvSpPr>
        <p:spPr>
          <a:xfrm>
            <a:off x="1371600" y="5085184"/>
            <a:ext cx="6400800" cy="720080"/>
          </a:xfrm>
        </p:spPr>
        <p:txBody>
          <a:bodyPr>
            <a:normAutofit/>
          </a:bodyPr>
          <a:lstStyle/>
          <a:p>
            <a:r>
              <a:rPr lang="en-US"/>
              <a:t>14</a:t>
            </a:r>
            <a:r>
              <a:rPr lang="ru-RU"/>
              <a:t>.</a:t>
            </a:r>
            <a:r>
              <a:rPr lang="en-GB"/>
              <a:t>10</a:t>
            </a:r>
            <a:r>
              <a:rPr lang="en-US"/>
              <a:t>.2016</a:t>
            </a:r>
            <a:br>
              <a:rPr lang="en-US"/>
            </a:br>
            <a:endParaRPr lang="ru-RU"/>
          </a:p>
        </p:txBody>
      </p:sp>
      <p:pic>
        <p:nvPicPr>
          <p:cNvPr id="65538" name="Picture 2" descr="http://www.mapsofworld.com/images/world-countries-flags/sri-lanka-flag.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3808" y="2924944"/>
            <a:ext cx="3714750" cy="202219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24328" y="12612"/>
            <a:ext cx="1622975" cy="60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2496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16632"/>
            <a:ext cx="8159540" cy="312281"/>
          </a:xfrm>
        </p:spPr>
        <p:txBody>
          <a:bodyPr/>
          <a:lstStyle/>
          <a:p>
            <a:r>
              <a:rPr lang="en-US"/>
              <a:t>Licensing Options</a:t>
            </a:r>
          </a:p>
        </p:txBody>
      </p:sp>
      <p:sp>
        <p:nvSpPr>
          <p:cNvPr id="4" name="Slide Number Placeholder 3"/>
          <p:cNvSpPr>
            <a:spLocks noGrp="1"/>
          </p:cNvSpPr>
          <p:nvPr>
            <p:ph type="sldNum" sz="quarter" idx="12"/>
          </p:nvPr>
        </p:nvSpPr>
        <p:spPr/>
        <p:txBody>
          <a:bodyPr/>
          <a:lstStyle/>
          <a:p>
            <a:fld id="{D7F305DA-160D-498F-B102-A1D8643B4A2C}" type="slidenum">
              <a:rPr lang="ru-RU" smtClean="0"/>
              <a:t>10</a:t>
            </a:fld>
            <a:endParaRPr lang="ru-RU"/>
          </a:p>
        </p:txBody>
      </p:sp>
      <p:graphicFrame>
        <p:nvGraphicFramePr>
          <p:cNvPr id="10" name="Таблица 2"/>
          <p:cNvGraphicFramePr>
            <a:graphicFrameLocks noGrp="1"/>
          </p:cNvGraphicFramePr>
          <p:nvPr>
            <p:extLst>
              <p:ext uri="{D42A27DB-BD31-4B8C-83A1-F6EECF244321}">
                <p14:modId xmlns:p14="http://schemas.microsoft.com/office/powerpoint/2010/main" val="1446694889"/>
              </p:ext>
            </p:extLst>
          </p:nvPr>
        </p:nvGraphicFramePr>
        <p:xfrm>
          <a:off x="0" y="603403"/>
          <a:ext cx="9144001" cy="4929500"/>
        </p:xfrm>
        <a:graphic>
          <a:graphicData uri="http://schemas.openxmlformats.org/drawingml/2006/table">
            <a:tbl>
              <a:tblPr firstRow="1" bandRow="1">
                <a:tableStyleId>{5C22544A-7EE6-4342-B048-85BDC9FD1C3A}</a:tableStyleId>
              </a:tblPr>
              <a:tblGrid>
                <a:gridCol w="1157298">
                  <a:extLst>
                    <a:ext uri="{9D8B030D-6E8A-4147-A177-3AD203B41FA5}">
                      <a16:colId xmlns:a16="http://schemas.microsoft.com/office/drawing/2014/main" val="20000"/>
                    </a:ext>
                  </a:extLst>
                </a:gridCol>
                <a:gridCol w="1296981">
                  <a:extLst>
                    <a:ext uri="{9D8B030D-6E8A-4147-A177-3AD203B41FA5}">
                      <a16:colId xmlns:a16="http://schemas.microsoft.com/office/drawing/2014/main" val="20001"/>
                    </a:ext>
                  </a:extLst>
                </a:gridCol>
                <a:gridCol w="1262949">
                  <a:extLst>
                    <a:ext uri="{9D8B030D-6E8A-4147-A177-3AD203B41FA5}">
                      <a16:colId xmlns:a16="http://schemas.microsoft.com/office/drawing/2014/main" val="20002"/>
                    </a:ext>
                  </a:extLst>
                </a:gridCol>
                <a:gridCol w="1296280">
                  <a:extLst>
                    <a:ext uri="{9D8B030D-6E8A-4147-A177-3AD203B41FA5}">
                      <a16:colId xmlns:a16="http://schemas.microsoft.com/office/drawing/2014/main" val="20003"/>
                    </a:ext>
                  </a:extLst>
                </a:gridCol>
                <a:gridCol w="1296280">
                  <a:extLst>
                    <a:ext uri="{9D8B030D-6E8A-4147-A177-3AD203B41FA5}">
                      <a16:colId xmlns:a16="http://schemas.microsoft.com/office/drawing/2014/main" val="20006"/>
                    </a:ext>
                  </a:extLst>
                </a:gridCol>
                <a:gridCol w="1453981">
                  <a:extLst>
                    <a:ext uri="{9D8B030D-6E8A-4147-A177-3AD203B41FA5}">
                      <a16:colId xmlns:a16="http://schemas.microsoft.com/office/drawing/2014/main" val="20004"/>
                    </a:ext>
                  </a:extLst>
                </a:gridCol>
                <a:gridCol w="1380232">
                  <a:extLst>
                    <a:ext uri="{9D8B030D-6E8A-4147-A177-3AD203B41FA5}">
                      <a16:colId xmlns:a16="http://schemas.microsoft.com/office/drawing/2014/main" val="20005"/>
                    </a:ext>
                  </a:extLst>
                </a:gridCol>
              </a:tblGrid>
              <a:tr h="344852">
                <a:tc>
                  <a:txBody>
                    <a:bodyPr/>
                    <a:lstStyle/>
                    <a:p>
                      <a:pPr algn="ctr"/>
                      <a:r>
                        <a:rPr lang="en-US" sz="1200" dirty="0"/>
                        <a:t>Parameters </a:t>
                      </a:r>
                    </a:p>
                  </a:txBody>
                  <a:tcPr anchor="ctr"/>
                </a:tc>
                <a:tc>
                  <a:txBody>
                    <a:bodyPr/>
                    <a:lstStyle/>
                    <a:p>
                      <a:pPr marL="0" algn="ctr" defTabSz="914400" rtl="0" eaLnBrk="1" fontAlgn="b" latinLnBrk="0" hangingPunct="1"/>
                      <a:r>
                        <a:rPr lang="en-US" sz="1200" b="1" kern="1200" dirty="0">
                          <a:solidFill>
                            <a:schemeClr val="lt1"/>
                          </a:solidFill>
                          <a:latin typeface="+mn-lt"/>
                          <a:ea typeface="+mn-ea"/>
                          <a:cs typeface="+mn-cs"/>
                        </a:rPr>
                        <a:t>Bank</a:t>
                      </a:r>
                    </a:p>
                  </a:txBody>
                  <a:tcPr marL="95250" marR="6350" marT="6350" marB="0" anchor="ctr"/>
                </a:tc>
                <a:tc>
                  <a:txBody>
                    <a:bodyPr/>
                    <a:lstStyle/>
                    <a:p>
                      <a:pPr marL="0" algn="ctr" defTabSz="914400" rtl="0" eaLnBrk="1" fontAlgn="b" latinLnBrk="0" hangingPunct="1"/>
                      <a:r>
                        <a:rPr lang="en-US" sz="1200" b="1" kern="1200" dirty="0">
                          <a:solidFill>
                            <a:schemeClr val="lt1"/>
                          </a:solidFill>
                          <a:latin typeface="+mn-lt"/>
                          <a:ea typeface="+mn-ea"/>
                          <a:cs typeface="+mn-cs"/>
                        </a:rPr>
                        <a:t>Licensed Finance Company (LFC)</a:t>
                      </a:r>
                    </a:p>
                  </a:txBody>
                  <a:tcPr marL="95250" marR="6350" marT="6350" marB="0" anchor="ctr"/>
                </a:tc>
                <a:tc>
                  <a:txBody>
                    <a:bodyPr/>
                    <a:lstStyle/>
                    <a:p>
                      <a:pPr marL="0" algn="ctr" defTabSz="914400" rtl="0" eaLnBrk="1" fontAlgn="b" latinLnBrk="0" hangingPunct="1"/>
                      <a:r>
                        <a:rPr lang="en-US" sz="1200" b="1" kern="1200" dirty="0">
                          <a:solidFill>
                            <a:schemeClr val="lt1"/>
                          </a:solidFill>
                          <a:latin typeface="+mn-lt"/>
                          <a:ea typeface="+mn-ea"/>
                          <a:cs typeface="+mn-cs"/>
                        </a:rPr>
                        <a:t>Finance leasing Company (FLC)</a:t>
                      </a:r>
                    </a:p>
                  </a:txBody>
                  <a:tcPr marL="95250" marR="6350" marT="6350" marB="0" anchor="ctr"/>
                </a:tc>
                <a:tc>
                  <a:txBody>
                    <a:bodyPr/>
                    <a:lstStyle/>
                    <a:p>
                      <a:pPr marL="0" algn="ctr" defTabSz="914400" rtl="0" eaLnBrk="1" fontAlgn="b" latinLnBrk="0" hangingPunct="1"/>
                      <a:r>
                        <a:rPr lang="en-US" sz="1200" b="1" kern="1200" dirty="0">
                          <a:solidFill>
                            <a:schemeClr val="lt1"/>
                          </a:solidFill>
                          <a:latin typeface="+mn-lt"/>
                          <a:ea typeface="+mn-ea"/>
                          <a:cs typeface="+mn-cs"/>
                        </a:rPr>
                        <a:t>Pawnshop</a:t>
                      </a:r>
                    </a:p>
                  </a:txBody>
                  <a:tcPr marL="95250" marR="6350" marT="6350" marB="0" anchor="ctr"/>
                </a:tc>
                <a:tc>
                  <a:txBody>
                    <a:bodyPr/>
                    <a:lstStyle/>
                    <a:p>
                      <a:pPr marL="0" algn="ctr" defTabSz="914400" rtl="0" eaLnBrk="1" fontAlgn="b" latinLnBrk="0" hangingPunct="1"/>
                      <a:r>
                        <a:rPr lang="en-US" sz="1200" b="1" kern="1200" dirty="0">
                          <a:solidFill>
                            <a:schemeClr val="lt1"/>
                          </a:solidFill>
                          <a:latin typeface="+mn-lt"/>
                          <a:ea typeface="+mn-ea"/>
                          <a:cs typeface="+mn-cs"/>
                        </a:rPr>
                        <a:t>Micro Finance company</a:t>
                      </a:r>
                    </a:p>
                  </a:txBody>
                  <a:tcPr marL="95250" marR="6350" marT="6350" marB="0" anchor="ctr"/>
                </a:tc>
                <a:tc>
                  <a:txBody>
                    <a:bodyPr/>
                    <a:lstStyle/>
                    <a:p>
                      <a:pPr marL="0" algn="ctr" defTabSz="914400" rtl="0" eaLnBrk="1" fontAlgn="b" latinLnBrk="0" hangingPunct="1"/>
                      <a:r>
                        <a:rPr lang="en-US" sz="1200" b="1" kern="1200" dirty="0">
                          <a:solidFill>
                            <a:schemeClr val="lt1"/>
                          </a:solidFill>
                          <a:latin typeface="+mn-lt"/>
                          <a:ea typeface="+mn-ea"/>
                          <a:cs typeface="+mn-cs"/>
                        </a:rPr>
                        <a:t>Money Lending </a:t>
                      </a:r>
                    </a:p>
                    <a:p>
                      <a:pPr marL="0" algn="ctr" defTabSz="914400" rtl="0" eaLnBrk="1" fontAlgn="b" latinLnBrk="0" hangingPunct="1"/>
                      <a:r>
                        <a:rPr lang="en-US" sz="1200" b="1" kern="1200" dirty="0">
                          <a:solidFill>
                            <a:schemeClr val="lt1"/>
                          </a:solidFill>
                          <a:latin typeface="+mn-lt"/>
                          <a:ea typeface="+mn-ea"/>
                          <a:cs typeface="+mn-cs"/>
                        </a:rPr>
                        <a:t>company</a:t>
                      </a:r>
                    </a:p>
                  </a:txBody>
                  <a:tcPr marL="95250" marR="6350" marT="6350" marB="0" anchor="ctr"/>
                </a:tc>
                <a:extLst>
                  <a:ext uri="{0D108BD9-81ED-4DB2-BD59-A6C34878D82A}">
                    <a16:rowId xmlns:a16="http://schemas.microsoft.com/office/drawing/2014/main" val="10000"/>
                  </a:ext>
                </a:extLst>
              </a:tr>
              <a:tr h="744407">
                <a:tc>
                  <a:txBody>
                    <a:bodyPr/>
                    <a:lstStyle/>
                    <a:p>
                      <a:pPr algn="ctr"/>
                      <a:r>
                        <a:rPr lang="en-US" sz="1100" b="0" dirty="0">
                          <a:solidFill>
                            <a:srgbClr val="000000"/>
                          </a:solidFill>
                        </a:rPr>
                        <a:t>Main purpose </a:t>
                      </a:r>
                    </a:p>
                  </a:txBody>
                  <a:tcPr anchor="ctr"/>
                </a:tc>
                <a:tc>
                  <a:txBody>
                    <a:bodyPr/>
                    <a:lstStyle/>
                    <a:p>
                      <a:pPr algn="ctr"/>
                      <a:r>
                        <a:rPr lang="en-US" sz="1100" dirty="0">
                          <a:solidFill>
                            <a:srgbClr val="000000"/>
                          </a:solidFill>
                        </a:rPr>
                        <a:t>Full-range of banking</a:t>
                      </a:r>
                      <a:r>
                        <a:rPr lang="en-US" sz="1100" baseline="0" dirty="0">
                          <a:solidFill>
                            <a:srgbClr val="000000"/>
                          </a:solidFill>
                        </a:rPr>
                        <a:t> services for retail and corporate clients</a:t>
                      </a:r>
                      <a:endParaRPr lang="en-US" sz="1100" dirty="0">
                        <a:solidFill>
                          <a:srgbClr val="000000"/>
                        </a:solidFill>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Lending services</a:t>
                      </a:r>
                      <a:r>
                        <a:rPr lang="en-US" sz="1100" baseline="0" dirty="0"/>
                        <a:t> and</a:t>
                      </a:r>
                      <a:r>
                        <a:rPr lang="en-US" sz="1100" dirty="0"/>
                        <a:t> deposits taking</a:t>
                      </a:r>
                      <a:endParaRPr lang="ru-RU" sz="11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aseline="0" dirty="0">
                          <a:solidFill>
                            <a:srgbClr val="000000"/>
                          </a:solidFill>
                        </a:rPr>
                        <a:t>Financial leasing</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00000"/>
                          </a:solidFill>
                        </a:rPr>
                        <a:t>Lending services</a:t>
                      </a:r>
                      <a:r>
                        <a:rPr lang="en-US" sz="1100" baseline="0" dirty="0">
                          <a:solidFill>
                            <a:srgbClr val="000000"/>
                          </a:solidFill>
                        </a:rPr>
                        <a:t> with collateral</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aseline="0" dirty="0">
                          <a:solidFill>
                            <a:srgbClr val="000000"/>
                          </a:solidFill>
                        </a:rPr>
                        <a:t>Lending services and deposits taking (limited by </a:t>
                      </a:r>
                      <a:r>
                        <a:rPr lang="en-US" sz="1100" kern="1200" dirty="0">
                          <a:solidFill>
                            <a:schemeClr val="dk1"/>
                          </a:solidFill>
                          <a:effectLst/>
                          <a:latin typeface="+mn-lt"/>
                          <a:ea typeface="+mn-ea"/>
                          <a:cs typeface="+mn-cs"/>
                        </a:rPr>
                        <a:t>Monetary Board)</a:t>
                      </a:r>
                      <a:endParaRPr lang="en-US" sz="11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aseline="0" dirty="0">
                          <a:solidFill>
                            <a:srgbClr val="000000"/>
                          </a:solidFill>
                        </a:rPr>
                        <a:t>Lending services </a:t>
                      </a:r>
                      <a:endParaRPr lang="ru-RU" sz="1100" dirty="0"/>
                    </a:p>
                  </a:txBody>
                  <a:tcPr anchor="ctr"/>
                </a:tc>
                <a:extLst>
                  <a:ext uri="{0D108BD9-81ED-4DB2-BD59-A6C34878D82A}">
                    <a16:rowId xmlns:a16="http://schemas.microsoft.com/office/drawing/2014/main" val="10001"/>
                  </a:ext>
                </a:extLst>
              </a:tr>
              <a:tr h="418453">
                <a:tc>
                  <a:txBody>
                    <a:bodyPr/>
                    <a:lstStyle/>
                    <a:p>
                      <a:pPr algn="ctr"/>
                      <a:r>
                        <a:rPr lang="en-US" sz="1100" b="0" dirty="0">
                          <a:solidFill>
                            <a:srgbClr val="000000"/>
                          </a:solidFill>
                        </a:rPr>
                        <a:t>Minimum paid-up capitalization </a:t>
                      </a:r>
                    </a:p>
                  </a:txBody>
                  <a:tcPr anchor="ctr"/>
                </a:tc>
                <a:tc>
                  <a:txBody>
                    <a:bodyPr/>
                    <a:lstStyle/>
                    <a:p>
                      <a:pPr algn="ctr"/>
                      <a:r>
                        <a:rPr lang="en-US" sz="1100" dirty="0">
                          <a:solidFill>
                            <a:srgbClr val="000000"/>
                          </a:solidFill>
                        </a:rPr>
                        <a:t>$34.48 </a:t>
                      </a:r>
                      <a:r>
                        <a:rPr lang="en-US" sz="1100" dirty="0" err="1">
                          <a:solidFill>
                            <a:srgbClr val="000000"/>
                          </a:solidFill>
                        </a:rPr>
                        <a:t>Mln</a:t>
                      </a:r>
                      <a:endParaRPr lang="en-US" sz="1100" dirty="0">
                        <a:solidFill>
                          <a:srgbClr val="000000"/>
                        </a:solidFill>
                      </a:endParaRPr>
                    </a:p>
                  </a:txBody>
                  <a:tcPr anchor="ctr"/>
                </a:tc>
                <a:tc>
                  <a:txBody>
                    <a:bodyPr/>
                    <a:lstStyle/>
                    <a:p>
                      <a:pPr algn="ctr"/>
                      <a:r>
                        <a:rPr lang="en-US" sz="1100" dirty="0">
                          <a:solidFill>
                            <a:schemeClr val="tx1"/>
                          </a:solidFill>
                        </a:rPr>
                        <a:t>$2.75</a:t>
                      </a:r>
                      <a:r>
                        <a:rPr lang="en-US" sz="1100" baseline="0" dirty="0">
                          <a:solidFill>
                            <a:schemeClr val="tx1"/>
                          </a:solidFill>
                        </a:rPr>
                        <a:t> </a:t>
                      </a:r>
                      <a:r>
                        <a:rPr lang="en-US" sz="1100" baseline="0" dirty="0" err="1">
                          <a:solidFill>
                            <a:schemeClr val="tx1"/>
                          </a:solidFill>
                        </a:rPr>
                        <a:t>Mln</a:t>
                      </a:r>
                      <a:endParaRPr lang="en-US" sz="1100" dirty="0">
                        <a:solidFill>
                          <a:schemeClr val="tx1"/>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a:solidFill>
                            <a:schemeClr val="tx1"/>
                          </a:solidFill>
                        </a:rPr>
                        <a:t>$2.1</a:t>
                      </a:r>
                      <a:r>
                        <a:rPr lang="en-US" sz="1100" baseline="0">
                          <a:solidFill>
                            <a:schemeClr val="tx1"/>
                          </a:solidFill>
                        </a:rPr>
                        <a:t> Mln</a:t>
                      </a:r>
                      <a:endParaRPr lang="en-US" sz="1100">
                        <a:solidFill>
                          <a:schemeClr val="tx1"/>
                        </a:solidFill>
                      </a:endParaRPr>
                    </a:p>
                  </a:txBody>
                  <a:tcPr anchor="ctr"/>
                </a:tc>
                <a:tc>
                  <a:txBody>
                    <a:bodyPr/>
                    <a:lstStyle/>
                    <a:p>
                      <a:pPr algn="ctr"/>
                      <a:r>
                        <a:rPr lang="en-US" sz="1100" dirty="0">
                          <a:solidFill>
                            <a:srgbClr val="000000"/>
                          </a:solidFill>
                        </a:rPr>
                        <a:t>Unspecified</a:t>
                      </a:r>
                    </a:p>
                  </a:txBody>
                  <a:tcPr anchor="ctr"/>
                </a:tc>
                <a:tc>
                  <a:txBody>
                    <a:bodyPr/>
                    <a:lstStyle/>
                    <a:p>
                      <a:pPr algn="ctr"/>
                      <a:r>
                        <a:rPr lang="en-US" sz="1100" dirty="0">
                          <a:solidFill>
                            <a:srgbClr val="000000"/>
                          </a:solidFill>
                        </a:rPr>
                        <a:t>Depends on Monetary Board decision</a:t>
                      </a:r>
                    </a:p>
                  </a:txBody>
                  <a:tcPr anchor="ctr"/>
                </a:tc>
                <a:tc>
                  <a:txBody>
                    <a:bodyPr/>
                    <a:lstStyle/>
                    <a:p>
                      <a:pPr algn="ctr"/>
                      <a:r>
                        <a:rPr lang="en-US" sz="1100" dirty="0">
                          <a:solidFill>
                            <a:srgbClr val="000000"/>
                          </a:solidFill>
                        </a:rPr>
                        <a:t>Unspecified</a:t>
                      </a:r>
                    </a:p>
                  </a:txBody>
                  <a:tcPr anchor="ctr"/>
                </a:tc>
                <a:extLst>
                  <a:ext uri="{0D108BD9-81ED-4DB2-BD59-A6C34878D82A}">
                    <a16:rowId xmlns:a16="http://schemas.microsoft.com/office/drawing/2014/main" val="10002"/>
                  </a:ext>
                </a:extLst>
              </a:tr>
              <a:tr h="580638">
                <a:tc>
                  <a:txBody>
                    <a:bodyPr/>
                    <a:lstStyle/>
                    <a:p>
                      <a:pPr algn="ctr"/>
                      <a:r>
                        <a:rPr lang="en-US" sz="1100" b="0" dirty="0">
                          <a:solidFill>
                            <a:srgbClr val="000000"/>
                          </a:solidFill>
                        </a:rPr>
                        <a:t>Max foreign capital share</a:t>
                      </a:r>
                    </a:p>
                  </a:txBody>
                  <a:tcPr anchor="ctr"/>
                </a:tc>
                <a:tc>
                  <a:txBody>
                    <a:bodyPr/>
                    <a:lstStyle/>
                    <a:p>
                      <a:pPr algn="ctr"/>
                      <a:r>
                        <a:rPr lang="en-US" sz="1100" dirty="0">
                          <a:solidFill>
                            <a:srgbClr val="000000"/>
                          </a:solidFill>
                        </a:rPr>
                        <a:t>Depends on Central Bank decision</a:t>
                      </a:r>
                      <a:endParaRPr lang="en-US" sz="1100" dirty="0">
                        <a:solidFill>
                          <a:srgbClr val="FF0000"/>
                        </a:solidFill>
                      </a:endParaRPr>
                    </a:p>
                  </a:txBody>
                  <a:tcPr anchor="ctr"/>
                </a:tc>
                <a:tc>
                  <a:txBody>
                    <a:bodyPr/>
                    <a:lstStyle/>
                    <a:p>
                      <a:pPr algn="ctr"/>
                      <a:r>
                        <a:rPr lang="en-US" sz="1100" dirty="0">
                          <a:solidFill>
                            <a:srgbClr val="000000"/>
                          </a:solidFill>
                        </a:rPr>
                        <a:t>Depends on Central Bank decision</a:t>
                      </a:r>
                      <a:endParaRPr lang="en-US" sz="1100" dirty="0">
                        <a:solidFill>
                          <a:srgbClr val="FF0000"/>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00000"/>
                          </a:solidFill>
                        </a:rPr>
                        <a:t>Depends on Central Bank decision</a:t>
                      </a:r>
                      <a:endParaRPr lang="en-US" sz="1100" dirty="0">
                        <a:solidFill>
                          <a:srgbClr val="FF0000"/>
                        </a:solidFill>
                      </a:endParaRPr>
                    </a:p>
                  </a:txBody>
                  <a:tcPr anchor="ctr"/>
                </a:tc>
                <a:tc>
                  <a:txBody>
                    <a:bodyPr/>
                    <a:lstStyle/>
                    <a:p>
                      <a:pPr algn="ctr"/>
                      <a:r>
                        <a:rPr lang="en-US" sz="1100" dirty="0">
                          <a:solidFill>
                            <a:schemeClr val="tx1"/>
                          </a:solidFill>
                        </a:rPr>
                        <a:t>Restricted</a:t>
                      </a:r>
                    </a:p>
                  </a:txBody>
                  <a:tcPr anchor="ctr"/>
                </a:tc>
                <a:tc>
                  <a:txBody>
                    <a:bodyPr/>
                    <a:lstStyle/>
                    <a:p>
                      <a:pPr algn="ctr"/>
                      <a:r>
                        <a:rPr lang="en-US" sz="1100" dirty="0">
                          <a:solidFill>
                            <a:srgbClr val="000000"/>
                          </a:solidFill>
                        </a:rPr>
                        <a:t>Up to 100%</a:t>
                      </a:r>
                    </a:p>
                  </a:txBody>
                  <a:tcPr anchor="ctr"/>
                </a:tc>
                <a:tc>
                  <a:txBody>
                    <a:bodyPr/>
                    <a:lstStyle/>
                    <a:p>
                      <a:pPr algn="ctr"/>
                      <a:r>
                        <a:rPr lang="en-US" sz="1100" dirty="0">
                          <a:solidFill>
                            <a:srgbClr val="000000"/>
                          </a:solidFill>
                        </a:rPr>
                        <a:t>100%</a:t>
                      </a:r>
                    </a:p>
                  </a:txBody>
                  <a:tcPr anchor="ctr"/>
                </a:tc>
                <a:extLst>
                  <a:ext uri="{0D108BD9-81ED-4DB2-BD59-A6C34878D82A}">
                    <a16:rowId xmlns:a16="http://schemas.microsoft.com/office/drawing/2014/main" val="10003"/>
                  </a:ext>
                </a:extLst>
              </a:tr>
              <a:tr h="744407">
                <a:tc>
                  <a:txBody>
                    <a:bodyPr/>
                    <a:lstStyle/>
                    <a:p>
                      <a:pPr algn="ctr"/>
                      <a:r>
                        <a:rPr lang="en-US" sz="1100" b="0" dirty="0">
                          <a:solidFill>
                            <a:srgbClr val="000000"/>
                          </a:solidFill>
                        </a:rPr>
                        <a:t>Interest cap</a:t>
                      </a:r>
                    </a:p>
                  </a:txBody>
                  <a:tcPr anchor="ctr"/>
                </a:tc>
                <a:tc>
                  <a:txBody>
                    <a:bodyPr/>
                    <a:lstStyle/>
                    <a:p>
                      <a:pPr algn="ctr"/>
                      <a:r>
                        <a:rPr lang="en-US" sz="1100" kern="1200" dirty="0">
                          <a:solidFill>
                            <a:schemeClr val="tx1"/>
                          </a:solidFill>
                          <a:latin typeface="+mn-lt"/>
                          <a:ea typeface="+mn-ea"/>
                          <a:cs typeface="+mn-cs"/>
                        </a:rPr>
                        <a:t>24%</a:t>
                      </a:r>
                    </a:p>
                  </a:txBody>
                  <a:tcPr anchor="ctr"/>
                </a:tc>
                <a:tc>
                  <a:txBody>
                    <a:bodyPr/>
                    <a:lstStyle/>
                    <a:p>
                      <a:pPr algn="ctr"/>
                      <a:r>
                        <a:rPr lang="en-US" sz="1100" kern="1200" dirty="0">
                          <a:solidFill>
                            <a:schemeClr val="tx1"/>
                          </a:solidFill>
                          <a:latin typeface="+mn-lt"/>
                          <a:ea typeface="+mn-ea"/>
                          <a:cs typeface="+mn-cs"/>
                        </a:rPr>
                        <a:t>No</a:t>
                      </a:r>
                      <a:r>
                        <a:rPr lang="en-US" sz="1100" kern="1200" baseline="0" dirty="0">
                          <a:solidFill>
                            <a:schemeClr val="tx1"/>
                          </a:solidFill>
                          <a:latin typeface="+mn-lt"/>
                          <a:ea typeface="+mn-ea"/>
                          <a:cs typeface="+mn-cs"/>
                        </a:rPr>
                        <a:t> interest cap,</a:t>
                      </a:r>
                    </a:p>
                    <a:p>
                      <a:pPr algn="ctr"/>
                      <a:r>
                        <a:rPr lang="en-US" sz="1100" kern="1200" dirty="0">
                          <a:solidFill>
                            <a:schemeClr val="tx1"/>
                          </a:solidFill>
                          <a:latin typeface="+mn-lt"/>
                          <a:ea typeface="+mn-ea"/>
                          <a:cs typeface="+mn-cs"/>
                        </a:rPr>
                        <a:t>Charges cap - max 5% of</a:t>
                      </a:r>
                      <a:r>
                        <a:rPr lang="en-US" sz="1100" kern="1200" baseline="0" dirty="0">
                          <a:solidFill>
                            <a:schemeClr val="tx1"/>
                          </a:solidFill>
                          <a:latin typeface="+mn-lt"/>
                          <a:ea typeface="+mn-ea"/>
                          <a:cs typeface="+mn-cs"/>
                        </a:rPr>
                        <a:t> principal amount</a:t>
                      </a:r>
                      <a:endParaRPr lang="en-US" sz="1100" kern="1200" dirty="0">
                        <a:solidFill>
                          <a:schemeClr val="tx1"/>
                        </a:solidFill>
                        <a:latin typeface="+mn-lt"/>
                        <a:ea typeface="+mn-ea"/>
                        <a:cs typeface="+mn-cs"/>
                      </a:endParaRPr>
                    </a:p>
                  </a:txBody>
                  <a:tcPr anchor="ctr"/>
                </a:tc>
                <a:tc>
                  <a:txBody>
                    <a:bodyPr/>
                    <a:lstStyle/>
                    <a:p>
                      <a:pPr algn="ctr"/>
                      <a:r>
                        <a:rPr lang="en-US" sz="1100" kern="1200" dirty="0">
                          <a:solidFill>
                            <a:schemeClr val="tx1"/>
                          </a:solidFill>
                          <a:latin typeface="+mn-lt"/>
                          <a:ea typeface="+mn-ea"/>
                          <a:cs typeface="+mn-cs"/>
                        </a:rPr>
                        <a:t>No</a:t>
                      </a:r>
                      <a:r>
                        <a:rPr lang="en-US" sz="1100" kern="1200" baseline="0" dirty="0">
                          <a:solidFill>
                            <a:schemeClr val="tx1"/>
                          </a:solidFill>
                          <a:latin typeface="+mn-lt"/>
                          <a:ea typeface="+mn-ea"/>
                          <a:cs typeface="+mn-cs"/>
                        </a:rPr>
                        <a:t> interest cap,</a:t>
                      </a:r>
                    </a:p>
                    <a:p>
                      <a:pPr algn="ctr"/>
                      <a:r>
                        <a:rPr lang="en-US" sz="1100" kern="1200" dirty="0">
                          <a:solidFill>
                            <a:schemeClr val="tx1"/>
                          </a:solidFill>
                          <a:latin typeface="+mn-lt"/>
                          <a:ea typeface="+mn-ea"/>
                          <a:cs typeface="+mn-cs"/>
                        </a:rPr>
                        <a:t>Charges cap - max 5% of</a:t>
                      </a:r>
                      <a:r>
                        <a:rPr lang="en-US" sz="1100" kern="1200" baseline="0" dirty="0">
                          <a:solidFill>
                            <a:schemeClr val="tx1"/>
                          </a:solidFill>
                          <a:latin typeface="+mn-lt"/>
                          <a:ea typeface="+mn-ea"/>
                          <a:cs typeface="+mn-cs"/>
                        </a:rPr>
                        <a:t> principal amount</a:t>
                      </a:r>
                      <a:endParaRPr lang="en-US" sz="1100" kern="1200" dirty="0">
                        <a:solidFill>
                          <a:schemeClr val="tx1"/>
                        </a:solidFill>
                        <a:latin typeface="+mn-lt"/>
                        <a:ea typeface="+mn-ea"/>
                        <a:cs typeface="+mn-cs"/>
                      </a:endParaRPr>
                    </a:p>
                  </a:txBody>
                  <a:tcPr anchor="ctr"/>
                </a:tc>
                <a:tc>
                  <a:txBody>
                    <a:bodyPr/>
                    <a:lstStyle/>
                    <a:p>
                      <a:pPr algn="ctr"/>
                      <a:r>
                        <a:rPr lang="en-US" sz="1100" kern="1200" dirty="0">
                          <a:solidFill>
                            <a:schemeClr val="tx1"/>
                          </a:solidFill>
                          <a:latin typeface="+mn-lt"/>
                          <a:ea typeface="+mn-ea"/>
                          <a:cs typeface="+mn-cs"/>
                        </a:rPr>
                        <a:t>24%</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solidFill>
                            <a:srgbClr val="000000"/>
                          </a:solidFill>
                        </a:rPr>
                        <a:t>Depends on Monetary Board directions</a:t>
                      </a:r>
                    </a:p>
                    <a:p>
                      <a:pPr marL="0" marR="0" indent="0" algn="ctr" defTabSz="914400" rtl="0" eaLnBrk="1" fontAlgn="auto" latinLnBrk="0" hangingPunct="1">
                        <a:lnSpc>
                          <a:spcPct val="100000"/>
                        </a:lnSpc>
                        <a:spcBef>
                          <a:spcPts val="0"/>
                        </a:spcBef>
                        <a:spcAft>
                          <a:spcPts val="0"/>
                        </a:spcAft>
                        <a:buClrTx/>
                        <a:buSzTx/>
                        <a:buFontTx/>
                        <a:buNone/>
                        <a:tabLst/>
                        <a:defRPr/>
                      </a:pPr>
                      <a:r>
                        <a:rPr lang="en-US" sz="1000" kern="1200" dirty="0">
                          <a:solidFill>
                            <a:schemeClr val="dk1"/>
                          </a:solidFill>
                          <a:effectLst/>
                          <a:latin typeface="+mn-lt"/>
                          <a:ea typeface="+mn-ea"/>
                          <a:cs typeface="+mn-cs"/>
                        </a:rPr>
                        <a:t>(no such directions have been made as of date)</a:t>
                      </a:r>
                      <a:r>
                        <a:rPr lang="en-US" sz="1100" kern="1200" dirty="0">
                          <a:solidFill>
                            <a:srgbClr val="000000"/>
                          </a:solidFill>
                          <a:latin typeface="+mn-lt"/>
                          <a:ea typeface="+mn-ea"/>
                          <a:cs typeface="+mn-cs"/>
                        </a:rPr>
                        <a:t> </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rgbClr val="000000"/>
                          </a:solidFill>
                          <a:latin typeface="+mn-lt"/>
                          <a:ea typeface="+mn-ea"/>
                          <a:cs typeface="+mn-cs"/>
                        </a:rPr>
                        <a:t>NO</a:t>
                      </a:r>
                    </a:p>
                  </a:txBody>
                  <a:tcPr anchor="ctr"/>
                </a:tc>
                <a:extLst>
                  <a:ext uri="{0D108BD9-81ED-4DB2-BD59-A6C34878D82A}">
                    <a16:rowId xmlns:a16="http://schemas.microsoft.com/office/drawing/2014/main" val="10004"/>
                  </a:ext>
                </a:extLst>
              </a:tr>
              <a:tr h="744407">
                <a:tc>
                  <a:txBody>
                    <a:bodyPr/>
                    <a:lstStyle/>
                    <a:p>
                      <a:pPr algn="ctr"/>
                      <a:r>
                        <a:rPr lang="en-US" sz="1100" b="0" dirty="0">
                          <a:solidFill>
                            <a:srgbClr val="000000"/>
                          </a:solidFill>
                        </a:rPr>
                        <a:t>Regulator</a:t>
                      </a:r>
                    </a:p>
                  </a:txBody>
                  <a:tcPr anchor="ctr"/>
                </a:tc>
                <a:tc>
                  <a:txBody>
                    <a:bodyPr/>
                    <a:lstStyle/>
                    <a:p>
                      <a:pPr algn="ctr"/>
                      <a:r>
                        <a:rPr lang="en-US" sz="1100" kern="1200" dirty="0">
                          <a:solidFill>
                            <a:srgbClr val="000000"/>
                          </a:solidFill>
                          <a:latin typeface="+mn-lt"/>
                          <a:ea typeface="+mn-ea"/>
                          <a:cs typeface="+mn-cs"/>
                        </a:rPr>
                        <a:t>Central Bank Of Sri Lanka/ Financial Intelligence Unit</a:t>
                      </a:r>
                    </a:p>
                  </a:txBody>
                  <a:tcPr anchor="ctr"/>
                </a:tc>
                <a:tc>
                  <a:txBody>
                    <a:bodyPr/>
                    <a:lstStyle/>
                    <a:p>
                      <a:pPr algn="ctr"/>
                      <a:r>
                        <a:rPr lang="en-US" sz="1100" kern="1200" dirty="0">
                          <a:solidFill>
                            <a:srgbClr val="000000"/>
                          </a:solidFill>
                          <a:latin typeface="+mn-lt"/>
                          <a:ea typeface="+mn-ea"/>
                          <a:cs typeface="+mn-cs"/>
                        </a:rPr>
                        <a:t>Central Bank Of Sri Lanka/ Financial Intelligence Unit</a:t>
                      </a:r>
                    </a:p>
                  </a:txBody>
                  <a:tcPr anchor="ctr"/>
                </a:tc>
                <a:tc>
                  <a:txBody>
                    <a:bodyPr/>
                    <a:lstStyle/>
                    <a:p>
                      <a:pPr algn="ctr"/>
                      <a:r>
                        <a:rPr lang="en-US" sz="1100" kern="1200" dirty="0">
                          <a:solidFill>
                            <a:srgbClr val="000000"/>
                          </a:solidFill>
                          <a:latin typeface="+mn-lt"/>
                          <a:ea typeface="+mn-ea"/>
                          <a:cs typeface="+mn-cs"/>
                        </a:rPr>
                        <a:t>Central Bank Of Sri Lanka/ Non-Financial Intelligence Unit</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baseline="0" dirty="0">
                          <a:solidFill>
                            <a:srgbClr val="000000"/>
                          </a:solidFill>
                          <a:latin typeface="+mn-lt"/>
                          <a:ea typeface="+mn-ea"/>
                          <a:cs typeface="+mn-cs"/>
                        </a:rPr>
                        <a:t>Provincial Councils (Government Agent)/Police </a:t>
                      </a:r>
                      <a:endParaRPr lang="en-US" sz="1100" kern="1200" dirty="0">
                        <a:solidFill>
                          <a:srgbClr val="000000"/>
                        </a:solidFill>
                        <a:latin typeface="+mn-lt"/>
                        <a:ea typeface="+mn-ea"/>
                        <a:cs typeface="+mn-cs"/>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rgbClr val="000000"/>
                          </a:solidFill>
                          <a:latin typeface="+mn-lt"/>
                          <a:ea typeface="+mn-ea"/>
                          <a:cs typeface="+mn-cs"/>
                        </a:rPr>
                        <a:t>Central Bank of</a:t>
                      </a:r>
                      <a:r>
                        <a:rPr lang="en-US" sz="1100" kern="1200" baseline="0" dirty="0">
                          <a:solidFill>
                            <a:srgbClr val="000000"/>
                          </a:solidFill>
                          <a:latin typeface="+mn-lt"/>
                          <a:ea typeface="+mn-ea"/>
                          <a:cs typeface="+mn-cs"/>
                        </a:rPr>
                        <a:t> Sri Lanka/ Monetary board/ </a:t>
                      </a:r>
                      <a:r>
                        <a:rPr lang="en-US" sz="1100" kern="1200" dirty="0">
                          <a:solidFill>
                            <a:srgbClr val="000000"/>
                          </a:solidFill>
                          <a:latin typeface="+mn-lt"/>
                          <a:ea typeface="+mn-ea"/>
                          <a:cs typeface="+mn-cs"/>
                        </a:rPr>
                        <a:t>Micro Finance Institution Unit</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rgbClr val="000000"/>
                          </a:solidFill>
                          <a:latin typeface="+mn-lt"/>
                          <a:ea typeface="+mn-ea"/>
                          <a:cs typeface="+mn-cs"/>
                        </a:rPr>
                        <a:t>Not specified</a:t>
                      </a:r>
                    </a:p>
                  </a:txBody>
                  <a:tcPr anchor="ctr"/>
                </a:tc>
                <a:extLst>
                  <a:ext uri="{0D108BD9-81ED-4DB2-BD59-A6C34878D82A}">
                    <a16:rowId xmlns:a16="http://schemas.microsoft.com/office/drawing/2014/main" val="10006"/>
                  </a:ext>
                </a:extLst>
              </a:tr>
              <a:tr h="627585">
                <a:tc>
                  <a:txBody>
                    <a:bodyPr/>
                    <a:lstStyle/>
                    <a:p>
                      <a:pPr algn="ctr"/>
                      <a:r>
                        <a:rPr lang="en-US" sz="1100" b="0" dirty="0">
                          <a:solidFill>
                            <a:srgbClr val="000000"/>
                          </a:solidFill>
                        </a:rPr>
                        <a:t>Term for getting license/Registration</a:t>
                      </a:r>
                    </a:p>
                  </a:txBody>
                  <a:tcPr anchor="ctr"/>
                </a:tc>
                <a:tc>
                  <a:txBody>
                    <a:bodyPr/>
                    <a:lstStyle/>
                    <a:p>
                      <a:pPr algn="ctr"/>
                      <a:r>
                        <a:rPr lang="en-US" sz="1100" dirty="0">
                          <a:solidFill>
                            <a:srgbClr val="000000"/>
                          </a:solidFill>
                        </a:rPr>
                        <a:t>No</a:t>
                      </a:r>
                      <a:r>
                        <a:rPr lang="en-US" sz="1100" baseline="0" dirty="0">
                          <a:solidFill>
                            <a:srgbClr val="000000"/>
                          </a:solidFill>
                        </a:rPr>
                        <a:t> new license available</a:t>
                      </a:r>
                      <a:endParaRPr lang="en-US" sz="1100" dirty="0">
                        <a:solidFill>
                          <a:srgbClr val="000000"/>
                        </a:solidFill>
                      </a:endParaRPr>
                    </a:p>
                  </a:txBody>
                  <a:tcPr anchor="ctr"/>
                </a:tc>
                <a:tc>
                  <a:txBody>
                    <a:bodyPr/>
                    <a:lstStyle/>
                    <a:p>
                      <a:pPr algn="ctr"/>
                      <a:r>
                        <a:rPr lang="en-US" sz="1100" dirty="0">
                          <a:solidFill>
                            <a:srgbClr val="000000"/>
                          </a:solidFill>
                        </a:rPr>
                        <a:t>No</a:t>
                      </a:r>
                      <a:r>
                        <a:rPr lang="en-US" sz="1100" baseline="0" dirty="0">
                          <a:solidFill>
                            <a:srgbClr val="000000"/>
                          </a:solidFill>
                        </a:rPr>
                        <a:t> new license available</a:t>
                      </a:r>
                      <a:endParaRPr lang="en-US" sz="1100" dirty="0">
                        <a:solidFill>
                          <a:srgbClr val="000000"/>
                        </a:solidFill>
                      </a:endParaRPr>
                    </a:p>
                  </a:txBody>
                  <a:tcPr anchor="ctr"/>
                </a:tc>
                <a:tc>
                  <a:txBody>
                    <a:bodyPr/>
                    <a:lstStyle/>
                    <a:p>
                      <a:pPr algn="ctr"/>
                      <a:r>
                        <a:rPr lang="en-GB" sz="1100" dirty="0">
                          <a:solidFill>
                            <a:schemeClr val="tx1"/>
                          </a:solidFill>
                        </a:rPr>
                        <a:t>Subject</a:t>
                      </a:r>
                      <a:r>
                        <a:rPr lang="en-GB" sz="1100" baseline="0" dirty="0">
                          <a:solidFill>
                            <a:schemeClr val="tx1"/>
                          </a:solidFill>
                        </a:rPr>
                        <a:t> to Central Bank decision</a:t>
                      </a:r>
                      <a:endParaRPr lang="en-US" sz="1100" dirty="0">
                        <a:solidFill>
                          <a:schemeClr val="tx1"/>
                        </a:solidFill>
                      </a:endParaRPr>
                    </a:p>
                  </a:txBody>
                  <a:tcPr anchor="ctr"/>
                </a:tc>
                <a:tc>
                  <a:txBody>
                    <a:bodyPr/>
                    <a:lstStyle/>
                    <a:p>
                      <a:pPr algn="ctr"/>
                      <a:r>
                        <a:rPr lang="en-US" sz="1100" dirty="0">
                          <a:solidFill>
                            <a:srgbClr val="000000"/>
                          </a:solidFill>
                        </a:rPr>
                        <a:t>Up</a:t>
                      </a:r>
                      <a:r>
                        <a:rPr lang="en-US" sz="1100" baseline="0" dirty="0">
                          <a:solidFill>
                            <a:srgbClr val="000000"/>
                          </a:solidFill>
                        </a:rPr>
                        <a:t> to 1 Month</a:t>
                      </a:r>
                      <a:endParaRPr lang="en-US" sz="1100" dirty="0">
                        <a:solidFill>
                          <a:srgbClr val="000000"/>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rgbClr val="000000"/>
                          </a:solidFill>
                          <a:latin typeface="+mn-lt"/>
                          <a:ea typeface="+mn-ea"/>
                          <a:cs typeface="+mn-cs"/>
                        </a:rPr>
                        <a:t>1</a:t>
                      </a:r>
                      <a:r>
                        <a:rPr lang="en-US" sz="1100" kern="1200" baseline="0" dirty="0">
                          <a:solidFill>
                            <a:srgbClr val="000000"/>
                          </a:solidFill>
                          <a:latin typeface="+mn-lt"/>
                          <a:ea typeface="+mn-ea"/>
                          <a:cs typeface="+mn-cs"/>
                        </a:rPr>
                        <a:t> – 3 Months</a:t>
                      </a:r>
                      <a:endParaRPr lang="en-US" sz="1100" kern="1200" dirty="0">
                        <a:solidFill>
                          <a:srgbClr val="000000"/>
                        </a:solidFill>
                        <a:latin typeface="+mn-lt"/>
                        <a:ea typeface="+mn-ea"/>
                        <a:cs typeface="+mn-cs"/>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rgbClr val="000000"/>
                          </a:solidFill>
                          <a:latin typeface="+mn-lt"/>
                          <a:ea typeface="+mn-ea"/>
                          <a:cs typeface="+mn-cs"/>
                        </a:rPr>
                        <a:t>Up to 1,5 months</a:t>
                      </a:r>
                      <a:endParaRPr lang="ru-RU" sz="1100" kern="1200" baseline="0" dirty="0">
                        <a:solidFill>
                          <a:srgbClr val="000000"/>
                        </a:solidFill>
                        <a:latin typeface="+mn-lt"/>
                        <a:ea typeface="+mn-ea"/>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lang="ru-RU" sz="1100" kern="1200" baseline="0" dirty="0">
                          <a:solidFill>
                            <a:srgbClr val="000000"/>
                          </a:solidFill>
                          <a:latin typeface="+mn-lt"/>
                          <a:ea typeface="+mn-ea"/>
                          <a:cs typeface="+mn-cs"/>
                        </a:rPr>
                        <a:t>(</a:t>
                      </a:r>
                      <a:r>
                        <a:rPr lang="en-GB" sz="1100" kern="1200" baseline="0" dirty="0">
                          <a:solidFill>
                            <a:srgbClr val="000000"/>
                          </a:solidFill>
                          <a:latin typeface="+mn-lt"/>
                          <a:ea typeface="+mn-ea"/>
                          <a:cs typeface="+mn-cs"/>
                        </a:rPr>
                        <a:t>just company registration)</a:t>
                      </a:r>
                      <a:endParaRPr lang="en-US" sz="1100" kern="1200" dirty="0">
                        <a:solidFill>
                          <a:srgbClr val="000000"/>
                        </a:solidFill>
                        <a:latin typeface="+mn-lt"/>
                        <a:ea typeface="+mn-ea"/>
                        <a:cs typeface="+mn-cs"/>
                      </a:endParaRPr>
                    </a:p>
                  </a:txBody>
                  <a:tcPr anchor="ctr"/>
                </a:tc>
                <a:extLst>
                  <a:ext uri="{0D108BD9-81ED-4DB2-BD59-A6C34878D82A}">
                    <a16:rowId xmlns:a16="http://schemas.microsoft.com/office/drawing/2014/main" val="10007"/>
                  </a:ext>
                </a:extLst>
              </a:tr>
              <a:tr h="62272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0" kern="1200" dirty="0">
                          <a:solidFill>
                            <a:srgbClr val="000000"/>
                          </a:solidFill>
                          <a:latin typeface="+mn-lt"/>
                          <a:ea typeface="+mn-ea"/>
                          <a:cs typeface="+mn-cs"/>
                        </a:rPr>
                        <a:t>Number of active licenses </a:t>
                      </a:r>
                    </a:p>
                  </a:txBody>
                  <a:tcPr anchor="ctr"/>
                </a:tc>
                <a:tc>
                  <a:txBody>
                    <a:bodyPr/>
                    <a:lstStyle/>
                    <a:p>
                      <a:pPr algn="ctr"/>
                      <a:r>
                        <a:rPr lang="en-US" sz="1100" kern="1200" dirty="0">
                          <a:solidFill>
                            <a:srgbClr val="000000"/>
                          </a:solidFill>
                          <a:latin typeface="+mn-lt"/>
                          <a:ea typeface="+mn-ea"/>
                          <a:cs typeface="+mn-cs"/>
                        </a:rPr>
                        <a:t>25</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rgbClr val="000000"/>
                          </a:solidFill>
                          <a:latin typeface="+mn-lt"/>
                          <a:ea typeface="+mn-ea"/>
                          <a:cs typeface="+mn-cs"/>
                        </a:rPr>
                        <a:t>46</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ru-RU" sz="1100" kern="1200" baseline="0" dirty="0">
                          <a:solidFill>
                            <a:schemeClr val="tx1"/>
                          </a:solidFill>
                          <a:latin typeface="+mn-lt"/>
                          <a:ea typeface="+mn-ea"/>
                          <a:cs typeface="+mn-cs"/>
                        </a:rPr>
                        <a:t>7</a:t>
                      </a:r>
                      <a:endParaRPr lang="en-US" sz="1100" kern="1200" baseline="0" dirty="0">
                        <a:solidFill>
                          <a:schemeClr val="tx1"/>
                        </a:solidFill>
                        <a:latin typeface="+mn-lt"/>
                        <a:ea typeface="+mn-ea"/>
                        <a:cs typeface="+mn-cs"/>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220 registered</a:t>
                      </a:r>
                      <a:endParaRPr lang="en-US" sz="1100" kern="1200" baseline="0" dirty="0">
                        <a:solidFill>
                          <a:schemeClr val="tx1"/>
                        </a:solidFill>
                        <a:latin typeface="+mn-lt"/>
                        <a:ea typeface="+mn-ea"/>
                        <a:cs typeface="+mn-cs"/>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rgbClr val="000000"/>
                          </a:solidFill>
                          <a:latin typeface="+mn-lt"/>
                          <a:ea typeface="+mn-ea"/>
                          <a:cs typeface="+mn-cs"/>
                        </a:rPr>
                        <a:t>No license</a:t>
                      </a:r>
                      <a:r>
                        <a:rPr lang="en-US" sz="1100" kern="1200" baseline="0" dirty="0">
                          <a:solidFill>
                            <a:srgbClr val="000000"/>
                          </a:solidFill>
                          <a:latin typeface="+mn-lt"/>
                          <a:ea typeface="+mn-ea"/>
                          <a:cs typeface="+mn-cs"/>
                        </a:rPr>
                        <a:t> has been issued as of date</a:t>
                      </a:r>
                      <a:endParaRPr lang="en-US" sz="1100" kern="1200" dirty="0">
                        <a:solidFill>
                          <a:srgbClr val="000000"/>
                        </a:solidFill>
                        <a:latin typeface="+mn-lt"/>
                        <a:ea typeface="+mn-ea"/>
                        <a:cs typeface="+mn-cs"/>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rgbClr val="000000"/>
                          </a:solidFill>
                          <a:latin typeface="+mn-lt"/>
                          <a:ea typeface="+mn-ea"/>
                          <a:cs typeface="+mn-cs"/>
                        </a:rPr>
                        <a:t>License is not  required</a:t>
                      </a:r>
                    </a:p>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rgbClr val="000000"/>
                          </a:solidFill>
                          <a:latin typeface="+mn-lt"/>
                          <a:ea typeface="+mn-ea"/>
                          <a:cs typeface="+mn-cs"/>
                        </a:rPr>
                        <a:t>2000+ companies</a:t>
                      </a:r>
                    </a:p>
                  </a:txBody>
                  <a:tcPr anchor="ctr"/>
                </a:tc>
                <a:extLst>
                  <a:ext uri="{0D108BD9-81ED-4DB2-BD59-A6C34878D82A}">
                    <a16:rowId xmlns:a16="http://schemas.microsoft.com/office/drawing/2014/main" val="10008"/>
                  </a:ext>
                </a:extLst>
              </a:tr>
            </a:tbl>
          </a:graphicData>
        </a:graphic>
      </p:graphicFrame>
      <p:sp>
        <p:nvSpPr>
          <p:cNvPr id="3" name="Rectangle 2"/>
          <p:cNvSpPr/>
          <p:nvPr/>
        </p:nvSpPr>
        <p:spPr>
          <a:xfrm>
            <a:off x="111853" y="6513613"/>
            <a:ext cx="8492595" cy="227755"/>
          </a:xfrm>
          <a:prstGeom prst="rect">
            <a:avLst/>
          </a:prstGeom>
        </p:spPr>
        <p:txBody>
          <a:bodyPr wrap="square">
            <a:spAutoFit/>
          </a:bodyPr>
          <a:lstStyle/>
          <a:p>
            <a:pPr>
              <a:lnSpc>
                <a:spcPct val="110000"/>
              </a:lnSpc>
              <a:spcBef>
                <a:spcPct val="20000"/>
              </a:spcBef>
              <a:buFont typeface="Arial" pitchFamily="34" charset="0"/>
              <a:buNone/>
            </a:pPr>
            <a:r>
              <a:rPr lang="en-US" altLang="en-US" sz="800">
                <a:solidFill>
                  <a:schemeClr val="tx2">
                    <a:lumMod val="75000"/>
                  </a:schemeClr>
                </a:solidFill>
              </a:rPr>
              <a:t>Source: </a:t>
            </a:r>
            <a:r>
              <a:rPr lang="en-US" altLang="en-US" sz="800">
                <a:solidFill>
                  <a:schemeClr val="tx2">
                    <a:lumMod val="75000"/>
                  </a:schemeClr>
                </a:solidFill>
                <a:hlinkClick r:id="rId3"/>
              </a:rPr>
              <a:t>www.cbsl.gov.lk</a:t>
            </a:r>
            <a:r>
              <a:rPr lang="en-US" altLang="en-US" sz="800">
                <a:solidFill>
                  <a:schemeClr val="tx2">
                    <a:lumMod val="75000"/>
                  </a:schemeClr>
                </a:solidFill>
              </a:rPr>
              <a:t>   / </a:t>
            </a:r>
            <a:r>
              <a:rPr lang="en-US" altLang="en-US" sz="800">
                <a:solidFill>
                  <a:schemeClr val="tx2">
                    <a:lumMod val="75000"/>
                  </a:schemeClr>
                </a:solidFill>
                <a:hlinkClick r:id="rId4"/>
              </a:rPr>
              <a:t>http://www.microfinance.lk/</a:t>
            </a:r>
            <a:r>
              <a:rPr lang="en-US" altLang="en-US" sz="800">
                <a:solidFill>
                  <a:schemeClr val="tx2">
                    <a:lumMod val="75000"/>
                  </a:schemeClr>
                </a:solidFill>
              </a:rPr>
              <a:t>  /  </a:t>
            </a:r>
            <a:r>
              <a:rPr lang="en-US" altLang="en-US" sz="800">
                <a:solidFill>
                  <a:schemeClr val="tx2">
                    <a:lumMod val="75000"/>
                  </a:schemeClr>
                </a:solidFill>
                <a:hlinkClick r:id="rId5"/>
              </a:rPr>
              <a:t>http://www.commonlii.org/lk/legis/consol_act/pb99195.pdf</a:t>
            </a:r>
            <a:r>
              <a:rPr lang="en-US" altLang="en-US" sz="800">
                <a:solidFill>
                  <a:schemeClr val="tx2">
                    <a:lumMod val="75000"/>
                  </a:schemeClr>
                </a:solidFill>
              </a:rPr>
              <a:t>   /    </a:t>
            </a:r>
            <a:endParaRPr lang="en-US" altLang="en-US" sz="700">
              <a:solidFill>
                <a:schemeClr val="tx2">
                  <a:lumMod val="75000"/>
                </a:schemeClr>
              </a:solidFill>
            </a:endParaRPr>
          </a:p>
        </p:txBody>
      </p:sp>
      <p:pic>
        <p:nvPicPr>
          <p:cNvPr id="7"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24328" y="12612"/>
            <a:ext cx="1622975" cy="60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a:spLocks/>
          </p:cNvSpPr>
          <p:nvPr/>
        </p:nvSpPr>
        <p:spPr>
          <a:xfrm>
            <a:off x="0" y="5513398"/>
            <a:ext cx="9144000" cy="867930"/>
          </a:xfrm>
          <a:prstGeom prst="rect">
            <a:avLst/>
          </a:prstGeom>
          <a:solidFill>
            <a:schemeClr val="accent1">
              <a:lumMod val="20000"/>
              <a:lumOff val="80000"/>
            </a:schemeClr>
          </a:solidFill>
          <a:ln>
            <a:solidFill>
              <a:schemeClr val="accent1"/>
            </a:solidFill>
          </a:ln>
        </p:spPr>
        <p:txBody>
          <a:bodyPr wrap="square" rtlCol="0" anchor="t">
            <a:spAutoFit/>
          </a:bodyPr>
          <a:lstStyle/>
          <a:p>
            <a:pPr>
              <a:lnSpc>
                <a:spcPct val="105000"/>
              </a:lnSpc>
              <a:buFont typeface="Arial" pitchFamily="34" charset="0"/>
              <a:buNone/>
            </a:pPr>
            <a:r>
              <a:rPr lang="en-GB" sz="1200"/>
              <a:t>It is possible for foreign company to incorporate a subsidiary company in Sri Lanka to carry out the money lending business without licensing (according to F.J.&amp;G. De </a:t>
            </a:r>
            <a:r>
              <a:rPr lang="en-GB" sz="1200" err="1"/>
              <a:t>Saram</a:t>
            </a:r>
            <a:r>
              <a:rPr lang="en-GB" sz="1200"/>
              <a:t>). Since money lending market is getting mature and more regulated, it is worth to consider which license will be the most appropriate for our business model in the future. According to our international experience a pawnshop licence is more accessible than others, however we are considering other options as well. </a:t>
            </a:r>
            <a:endParaRPr lang="en-US" altLang="en-US" sz="1200">
              <a:solidFill>
                <a:srgbClr val="FF0000"/>
              </a:solidFill>
            </a:endParaRPr>
          </a:p>
        </p:txBody>
      </p:sp>
    </p:spTree>
    <p:extLst>
      <p:ext uri="{BB962C8B-B14F-4D97-AF65-F5344CB8AC3E}">
        <p14:creationId xmlns:p14="http://schemas.microsoft.com/office/powerpoint/2010/main" val="3551362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Текст 5"/>
          <p:cNvSpPr>
            <a:spLocks noGrp="1"/>
          </p:cNvSpPr>
          <p:nvPr>
            <p:ph type="body" idx="1"/>
          </p:nvPr>
        </p:nvSpPr>
        <p:spPr/>
        <p:txBody>
          <a:bodyPr/>
          <a:lstStyle/>
          <a:p>
            <a:r>
              <a:rPr lang="en-US"/>
              <a:t>3. Legal Setup</a:t>
            </a:r>
          </a:p>
        </p:txBody>
      </p:sp>
      <p:sp>
        <p:nvSpPr>
          <p:cNvPr id="4" name="Номер слайда 3"/>
          <p:cNvSpPr>
            <a:spLocks noGrp="1"/>
          </p:cNvSpPr>
          <p:nvPr>
            <p:ph type="sldNum" sz="quarter" idx="12"/>
          </p:nvPr>
        </p:nvSpPr>
        <p:spPr/>
        <p:txBody>
          <a:bodyPr/>
          <a:lstStyle/>
          <a:p>
            <a:fld id="{D7F305DA-160D-498F-B102-A1D8643B4A2C}" type="slidenum">
              <a:rPr lang="ru-RU" smtClean="0"/>
              <a:pPr/>
              <a:t>11</a:t>
            </a:fld>
            <a:endParaRPr lang="ru-RU"/>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4328" y="12612"/>
            <a:ext cx="1622975" cy="60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3153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1644439902"/>
              </p:ext>
            </p:extLst>
          </p:nvPr>
        </p:nvGraphicFramePr>
        <p:xfrm>
          <a:off x="0" y="620689"/>
          <a:ext cx="9108504" cy="4718642"/>
        </p:xfrm>
        <a:graphic>
          <a:graphicData uri="http://schemas.openxmlformats.org/drawingml/2006/table">
            <a:tbl>
              <a:tblPr firstRow="1" firstCol="1" bandRow="1">
                <a:tableStyleId>{69012ECD-51FC-41F1-AA8D-1B2483CD663E}</a:tableStyleId>
              </a:tblPr>
              <a:tblGrid>
                <a:gridCol w="1670140">
                  <a:extLst>
                    <a:ext uri="{9D8B030D-6E8A-4147-A177-3AD203B41FA5}">
                      <a16:colId xmlns:a16="http://schemas.microsoft.com/office/drawing/2014/main" val="20000"/>
                    </a:ext>
                  </a:extLst>
                </a:gridCol>
                <a:gridCol w="2105828">
                  <a:extLst>
                    <a:ext uri="{9D8B030D-6E8A-4147-A177-3AD203B41FA5}">
                      <a16:colId xmlns:a16="http://schemas.microsoft.com/office/drawing/2014/main" val="20001"/>
                    </a:ext>
                  </a:extLst>
                </a:gridCol>
                <a:gridCol w="2686746">
                  <a:extLst>
                    <a:ext uri="{9D8B030D-6E8A-4147-A177-3AD203B41FA5}">
                      <a16:colId xmlns:a16="http://schemas.microsoft.com/office/drawing/2014/main" val="20002"/>
                    </a:ext>
                  </a:extLst>
                </a:gridCol>
                <a:gridCol w="2645790">
                  <a:extLst>
                    <a:ext uri="{9D8B030D-6E8A-4147-A177-3AD203B41FA5}">
                      <a16:colId xmlns:a16="http://schemas.microsoft.com/office/drawing/2014/main" val="20003"/>
                    </a:ext>
                  </a:extLst>
                </a:gridCol>
              </a:tblGrid>
              <a:tr h="322923">
                <a:tc>
                  <a:txBody>
                    <a:bodyPr/>
                    <a:lstStyle/>
                    <a:p>
                      <a:endParaRPr lang="en-US" sz="1200" dirty="0"/>
                    </a:p>
                  </a:txBody>
                  <a:tcPr/>
                </a:tc>
                <a:tc>
                  <a:txBody>
                    <a:bodyPr/>
                    <a:lstStyle/>
                    <a:p>
                      <a:pPr algn="ctr"/>
                      <a:r>
                        <a:rPr lang="en-US" sz="1200" dirty="0"/>
                        <a:t>Money lending company</a:t>
                      </a:r>
                    </a:p>
                  </a:txBody>
                  <a:tcPr/>
                </a:tc>
                <a:tc>
                  <a:txBody>
                    <a:bodyPr/>
                    <a:lstStyle/>
                    <a:p>
                      <a:pPr algn="ctr"/>
                      <a:r>
                        <a:rPr lang="en-US" sz="1200" dirty="0"/>
                        <a:t>Microfinance company</a:t>
                      </a:r>
                    </a:p>
                  </a:txBody>
                  <a:tcPr/>
                </a:tc>
                <a:tc>
                  <a:txBody>
                    <a:bodyPr/>
                    <a:lstStyle/>
                    <a:p>
                      <a:pPr algn="ctr"/>
                      <a:r>
                        <a:rPr lang="en-US" sz="1200" dirty="0"/>
                        <a:t>Pawnshop</a:t>
                      </a:r>
                    </a:p>
                  </a:txBody>
                  <a:tcPr/>
                </a:tc>
                <a:extLst>
                  <a:ext uri="{0D108BD9-81ED-4DB2-BD59-A6C34878D82A}">
                    <a16:rowId xmlns:a16="http://schemas.microsoft.com/office/drawing/2014/main" val="10000"/>
                  </a:ext>
                </a:extLst>
              </a:tr>
              <a:tr h="623729">
                <a:tc>
                  <a:txBody>
                    <a:bodyPr/>
                    <a:lstStyle/>
                    <a:p>
                      <a:r>
                        <a:rPr lang="en-GB" sz="1200" dirty="0"/>
                        <a:t>Regulator</a:t>
                      </a:r>
                      <a:endParaRPr lang="en-US" sz="1200" dirty="0"/>
                    </a:p>
                  </a:txBody>
                  <a:tcPr anchor="ct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200" dirty="0"/>
                        <a:t>No</a:t>
                      </a:r>
                    </a:p>
                  </a:txBody>
                  <a:tcPr anchor="ct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200" dirty="0"/>
                        <a:t>Monetary Board of the Central Bank of Sri Lanka </a:t>
                      </a:r>
                    </a:p>
                  </a:txBody>
                  <a:tcPr anchor="ctr"/>
                </a:tc>
                <a:tc>
                  <a:txBody>
                    <a:bodyPr/>
                    <a:lstStyle/>
                    <a:p>
                      <a:pPr algn="just"/>
                      <a:r>
                        <a:rPr lang="en-US" sz="1200" dirty="0"/>
                        <a:t>Government Agents (provincial councils or administrative heads of public services in the particular district)</a:t>
                      </a:r>
                    </a:p>
                  </a:txBody>
                  <a:tcPr anchor="ctr"/>
                </a:tc>
                <a:extLst>
                  <a:ext uri="{0D108BD9-81ED-4DB2-BD59-A6C34878D82A}">
                    <a16:rowId xmlns:a16="http://schemas.microsoft.com/office/drawing/2014/main" val="10001"/>
                  </a:ext>
                </a:extLst>
              </a:tr>
              <a:tr h="801938">
                <a:tc>
                  <a:txBody>
                    <a:bodyPr/>
                    <a:lstStyle/>
                    <a:p>
                      <a:r>
                        <a:rPr lang="en-US" sz="1200" b="1" dirty="0"/>
                        <a:t>Document regulating Money lending</a:t>
                      </a:r>
                      <a:endParaRPr lang="en-US" sz="1200" dirty="0"/>
                    </a:p>
                  </a:txBody>
                  <a:tcPr anchor="ctr"/>
                </a:tc>
                <a:tc>
                  <a:txBody>
                    <a:bodyPr/>
                    <a:lstStyle/>
                    <a:p>
                      <a:pPr marL="171450" indent="-171450" algn="just">
                        <a:buFont typeface="Arial" charset="0"/>
                        <a:buChar char="•"/>
                      </a:pPr>
                      <a:r>
                        <a:rPr lang="en-US" sz="1200" dirty="0"/>
                        <a:t>Money lending ordinance (08/1918, </a:t>
                      </a:r>
                      <a:r>
                        <a:rPr lang="en-GB" sz="1200" baseline="0" dirty="0"/>
                        <a:t>last amendment in 1963</a:t>
                      </a:r>
                      <a:r>
                        <a:rPr lang="en-US" sz="1200" dirty="0"/>
                        <a:t>)</a:t>
                      </a:r>
                    </a:p>
                  </a:txBody>
                  <a:tcPr/>
                </a:tc>
                <a:tc>
                  <a:txBody>
                    <a:bodyPr/>
                    <a:lstStyle/>
                    <a:p>
                      <a:pPr marL="171450" indent="-171450" algn="just">
                        <a:buFont typeface="Arial" charset="0"/>
                        <a:buChar char="•"/>
                      </a:pPr>
                      <a:r>
                        <a:rPr lang="en-US" sz="1200" dirty="0"/>
                        <a:t>Money lending ordinance (08/1918,</a:t>
                      </a:r>
                      <a:r>
                        <a:rPr lang="en-US" sz="1200" baseline="0" dirty="0"/>
                        <a:t> </a:t>
                      </a:r>
                      <a:r>
                        <a:rPr lang="en-GB" sz="1200" baseline="0" dirty="0"/>
                        <a:t>last amendment in 1963</a:t>
                      </a:r>
                      <a:r>
                        <a:rPr lang="en-US" sz="1200" dirty="0"/>
                        <a:t>)</a:t>
                      </a:r>
                    </a:p>
                    <a:p>
                      <a:pPr marL="171450" marR="0" indent="-171450" algn="just" defTabSz="914400" rtl="0" eaLnBrk="1" fontAlgn="auto" latinLnBrk="0" hangingPunct="1">
                        <a:lnSpc>
                          <a:spcPct val="100000"/>
                        </a:lnSpc>
                        <a:spcBef>
                          <a:spcPts val="0"/>
                        </a:spcBef>
                        <a:spcAft>
                          <a:spcPts val="0"/>
                        </a:spcAft>
                        <a:buClrTx/>
                        <a:buSzTx/>
                        <a:buFont typeface="Arial" charset="0"/>
                        <a:buChar char="•"/>
                        <a:tabLst/>
                        <a:defRPr/>
                      </a:pPr>
                      <a:r>
                        <a:rPr lang="en-US" sz="1200" dirty="0"/>
                        <a:t>Microfinance act (12/2015)</a:t>
                      </a:r>
                    </a:p>
                  </a:txBody>
                  <a:tcPr/>
                </a:tc>
                <a:tc>
                  <a:txBody>
                    <a:bodyPr/>
                    <a:lstStyle/>
                    <a:p>
                      <a:pPr marL="171450" indent="-171450" algn="just">
                        <a:buFont typeface="Arial" charset="0"/>
                        <a:buChar char="•"/>
                      </a:pPr>
                      <a:r>
                        <a:rPr lang="en-US" sz="1200" dirty="0"/>
                        <a:t>Money lending ordinance (</a:t>
                      </a:r>
                      <a:r>
                        <a:rPr lang="ru-RU" sz="1200" dirty="0"/>
                        <a:t>08/</a:t>
                      </a:r>
                      <a:r>
                        <a:rPr lang="en-US" sz="1200" dirty="0"/>
                        <a:t>1918</a:t>
                      </a:r>
                      <a:r>
                        <a:rPr lang="en-GB" sz="1200" dirty="0"/>
                        <a:t>,</a:t>
                      </a:r>
                      <a:r>
                        <a:rPr lang="en-GB" sz="1200" baseline="0" dirty="0"/>
                        <a:t> last amendment in 1963</a:t>
                      </a:r>
                      <a:r>
                        <a:rPr lang="en-US" sz="1200" dirty="0"/>
                        <a:t>)</a:t>
                      </a:r>
                    </a:p>
                    <a:p>
                      <a:pPr marL="171450" marR="0" indent="-171450" algn="just" defTabSz="914400" rtl="0" eaLnBrk="1" fontAlgn="auto" latinLnBrk="0" hangingPunct="1">
                        <a:lnSpc>
                          <a:spcPct val="100000"/>
                        </a:lnSpc>
                        <a:spcBef>
                          <a:spcPts val="0"/>
                        </a:spcBef>
                        <a:spcAft>
                          <a:spcPts val="0"/>
                        </a:spcAft>
                        <a:buClrTx/>
                        <a:buSzTx/>
                        <a:buFont typeface="Arial" charset="0"/>
                        <a:buChar char="•"/>
                        <a:tabLst/>
                        <a:defRPr/>
                      </a:pPr>
                      <a:r>
                        <a:rPr lang="en-US" sz="1200" dirty="0"/>
                        <a:t>Pawnbroker’s ordinance (</a:t>
                      </a:r>
                      <a:r>
                        <a:rPr lang="ru-RU" sz="1200" dirty="0"/>
                        <a:t>04/1942</a:t>
                      </a:r>
                      <a:r>
                        <a:rPr lang="en-GB" sz="1200" dirty="0"/>
                        <a:t>, last amendment in 1973</a:t>
                      </a:r>
                      <a:r>
                        <a:rPr lang="ru-RU" sz="1200" dirty="0"/>
                        <a:t>)</a:t>
                      </a:r>
                      <a:endParaRPr lang="en-US" sz="1200" dirty="0"/>
                    </a:p>
                  </a:txBody>
                  <a:tcPr/>
                </a:tc>
                <a:extLst>
                  <a:ext uri="{0D108BD9-81ED-4DB2-BD59-A6C34878D82A}">
                    <a16:rowId xmlns:a16="http://schemas.microsoft.com/office/drawing/2014/main" val="10002"/>
                  </a:ext>
                </a:extLst>
              </a:tr>
              <a:tr h="445521">
                <a:tc>
                  <a:txBody>
                    <a:bodyPr/>
                    <a:lstStyle/>
                    <a:p>
                      <a:r>
                        <a:rPr lang="en-US" sz="1200" dirty="0"/>
                        <a:t>Mandatory documents for Money lender</a:t>
                      </a:r>
                    </a:p>
                  </a:txBody>
                  <a:tcPr anchor="ctr"/>
                </a:tc>
                <a:tc>
                  <a:txBody>
                    <a:bodyPr/>
                    <a:lstStyle/>
                    <a:p>
                      <a:pPr algn="just"/>
                      <a:r>
                        <a:rPr lang="en-US" sz="1200" dirty="0"/>
                        <a:t>No</a:t>
                      </a:r>
                    </a:p>
                  </a:txBody>
                  <a:tcPr anchor="ct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200" dirty="0"/>
                        <a:t>Microfinance license </a:t>
                      </a:r>
                    </a:p>
                  </a:txBody>
                  <a:tcPr anchor="ct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1200" dirty="0"/>
                        <a:t>Pawnbroker’s license</a:t>
                      </a:r>
                    </a:p>
                  </a:txBody>
                  <a:tcPr anchor="ctr"/>
                </a:tc>
                <a:extLst>
                  <a:ext uri="{0D108BD9-81ED-4DB2-BD59-A6C34878D82A}">
                    <a16:rowId xmlns:a16="http://schemas.microsoft.com/office/drawing/2014/main" val="10003"/>
                  </a:ext>
                </a:extLst>
              </a:tr>
              <a:tr h="1692980">
                <a:tc>
                  <a:txBody>
                    <a:bodyPr/>
                    <a:lstStyle/>
                    <a:p>
                      <a:r>
                        <a:rPr lang="en-US" sz="1200" dirty="0"/>
                        <a:t>Associated risks</a:t>
                      </a:r>
                    </a:p>
                  </a:txBody>
                  <a:tcPr anchor="ctr"/>
                </a:tc>
                <a:tc>
                  <a:txBody>
                    <a:bodyPr/>
                    <a:lstStyle/>
                    <a:p>
                      <a:pPr algn="just"/>
                      <a:r>
                        <a:rPr lang="en-US" sz="1200" dirty="0"/>
                        <a:t>Possible</a:t>
                      </a:r>
                      <a:r>
                        <a:rPr lang="en-US" sz="1200" baseline="0" dirty="0"/>
                        <a:t> pressure from the Government (incl. CBSL) on a company or banks which held company’s accounts for encouraging company to get a license.</a:t>
                      </a:r>
                      <a:endParaRPr lang="en-US" sz="1200" dirty="0"/>
                    </a:p>
                  </a:txBody>
                  <a:tcPr/>
                </a:tc>
                <a:tc>
                  <a:txBody>
                    <a:bodyPr/>
                    <a:lstStyle/>
                    <a:p>
                      <a:pPr algn="just"/>
                      <a:r>
                        <a:rPr lang="en-US" sz="1200" kern="1200" dirty="0">
                          <a:solidFill>
                            <a:schemeClr val="tx1"/>
                          </a:solidFill>
                          <a:latin typeface="+mn-lt"/>
                          <a:ea typeface="+mn-ea"/>
                          <a:cs typeface="+mn-cs"/>
                        </a:rPr>
                        <a:t>The Monetary Board has been given extensive powers under the Microfinance Act to issue directions as to the manner in which any aspect of business of a microfinance company are to be conducted. </a:t>
                      </a:r>
                      <a:endParaRPr lang="en-GB" sz="1200" kern="1200" dirty="0">
                        <a:solidFill>
                          <a:schemeClr val="tx1"/>
                        </a:solidFill>
                        <a:latin typeface="+mn-lt"/>
                        <a:ea typeface="+mn-ea"/>
                        <a:cs typeface="+mn-cs"/>
                      </a:endParaRPr>
                    </a:p>
                    <a:p>
                      <a:pPr algn="just"/>
                      <a:r>
                        <a:rPr lang="en-GB" sz="1200" kern="1200" dirty="0">
                          <a:solidFill>
                            <a:schemeClr val="tx1"/>
                          </a:solidFill>
                          <a:latin typeface="+mn-lt"/>
                          <a:ea typeface="+mn-ea"/>
                          <a:cs typeface="+mn-cs"/>
                        </a:rPr>
                        <a:t>Even if there is no</a:t>
                      </a:r>
                      <a:r>
                        <a:rPr lang="en-GB" sz="1200" kern="1200" baseline="0" dirty="0">
                          <a:solidFill>
                            <a:schemeClr val="tx1"/>
                          </a:solidFill>
                          <a:latin typeface="+mn-lt"/>
                          <a:ea typeface="+mn-ea"/>
                          <a:cs typeface="+mn-cs"/>
                        </a:rPr>
                        <a:t> certain direction as of date, it may occur case-by-case or for entire microfinance segment. </a:t>
                      </a:r>
                      <a:endParaRPr lang="en-GB" sz="1200" kern="1200" dirty="0">
                        <a:solidFill>
                          <a:schemeClr val="tx1"/>
                        </a:solidFill>
                        <a:latin typeface="+mn-lt"/>
                        <a:ea typeface="+mn-ea"/>
                        <a:cs typeface="+mn-cs"/>
                      </a:endParaRPr>
                    </a:p>
                  </a:txBody>
                  <a:tcPr anchor="ctr"/>
                </a:tc>
                <a:tc>
                  <a:txBody>
                    <a:bodyPr/>
                    <a:lstStyle/>
                    <a:p>
                      <a:pPr algn="just"/>
                      <a:r>
                        <a:rPr lang="en-US" sz="1200" dirty="0"/>
                        <a:t>Current legislation prohibits foreign</a:t>
                      </a:r>
                      <a:r>
                        <a:rPr lang="en-US" sz="1200" baseline="0" dirty="0"/>
                        <a:t> companies from doing pawning business in Sri Lanka. Therefore </a:t>
                      </a:r>
                      <a:r>
                        <a:rPr lang="ru-RU" sz="1200" baseline="0" dirty="0"/>
                        <a:t> </a:t>
                      </a:r>
                      <a:r>
                        <a:rPr lang="en-GB" sz="1200" baseline="0" dirty="0"/>
                        <a:t>related business to be carried out via nominal company, that needs to be properly coordinated</a:t>
                      </a:r>
                      <a:endParaRPr lang="en-US" sz="1200" dirty="0"/>
                    </a:p>
                  </a:txBody>
                  <a:tcPr/>
                </a:tc>
                <a:extLst>
                  <a:ext uri="{0D108BD9-81ED-4DB2-BD59-A6C34878D82A}">
                    <a16:rowId xmlns:a16="http://schemas.microsoft.com/office/drawing/2014/main" val="10004"/>
                  </a:ext>
                </a:extLst>
              </a:tr>
              <a:tr h="738119">
                <a:tc>
                  <a:txBody>
                    <a:bodyPr/>
                    <a:lstStyle/>
                    <a:p>
                      <a:r>
                        <a:rPr lang="en-US" sz="1200" dirty="0"/>
                        <a:t>Risk </a:t>
                      </a:r>
                      <a:r>
                        <a:rPr lang="en-GB" sz="1200" dirty="0"/>
                        <a:t>mitigation</a:t>
                      </a:r>
                      <a:endParaRPr lang="en-US" sz="1200" dirty="0"/>
                    </a:p>
                  </a:txBody>
                  <a:tcPr anchor="ctr"/>
                </a:tc>
                <a:tc>
                  <a:txBody>
                    <a:bodyPr/>
                    <a:lstStyle/>
                    <a:p>
                      <a:pPr algn="just"/>
                      <a:r>
                        <a:rPr lang="en-GB" sz="1200" dirty="0"/>
                        <a:t>Consider an appropriate</a:t>
                      </a:r>
                      <a:r>
                        <a:rPr lang="en-GB" sz="1200" baseline="0" dirty="0"/>
                        <a:t> license for </a:t>
                      </a:r>
                      <a:r>
                        <a:rPr lang="en-GB" sz="1200" dirty="0"/>
                        <a:t>obtaining </a:t>
                      </a:r>
                      <a:endParaRPr lang="en-US" sz="1200" dirty="0"/>
                    </a:p>
                  </a:txBody>
                  <a:tcPr anchor="ctr"/>
                </a:tc>
                <a:tc>
                  <a:txBody>
                    <a:bodyPr/>
                    <a:lstStyle/>
                    <a:p>
                      <a:pPr algn="just"/>
                      <a:r>
                        <a:rPr lang="en-US" sz="1200" dirty="0"/>
                        <a:t>Money lending business should be carried out via Money</a:t>
                      </a:r>
                      <a:r>
                        <a:rPr lang="en-US" sz="1200" baseline="0" dirty="0"/>
                        <a:t> Lender (subject to regulation) and Lead Generator</a:t>
                      </a:r>
                      <a:endParaRPr lang="en-US" sz="1200" dirty="0"/>
                    </a:p>
                  </a:txBody>
                  <a:tcPr anchor="ctr"/>
                </a:tc>
                <a:tc>
                  <a:txBody>
                    <a:bodyPr/>
                    <a:lstStyle/>
                    <a:p>
                      <a:pPr algn="just"/>
                      <a:r>
                        <a:rPr lang="en-US" sz="1200" dirty="0"/>
                        <a:t>Utilize</a:t>
                      </a:r>
                      <a:r>
                        <a:rPr lang="en-US" sz="1200" baseline="0" dirty="0"/>
                        <a:t> a set of documents that restrict nominee power</a:t>
                      </a:r>
                      <a:endParaRPr lang="en-US" sz="1200" dirty="0"/>
                    </a:p>
                  </a:txBody>
                  <a:tcPr anchor="ctr"/>
                </a:tc>
                <a:extLst>
                  <a:ext uri="{0D108BD9-81ED-4DB2-BD59-A6C34878D82A}">
                    <a16:rowId xmlns:a16="http://schemas.microsoft.com/office/drawing/2014/main" val="10005"/>
                  </a:ext>
                </a:extLst>
              </a:tr>
            </a:tbl>
          </a:graphicData>
        </a:graphic>
      </p:graphicFrame>
      <p:sp>
        <p:nvSpPr>
          <p:cNvPr id="2" name="Title 1"/>
          <p:cNvSpPr>
            <a:spLocks noGrp="1"/>
          </p:cNvSpPr>
          <p:nvPr>
            <p:ph type="title"/>
          </p:nvPr>
        </p:nvSpPr>
        <p:spPr/>
        <p:txBody>
          <a:bodyPr/>
          <a:lstStyle/>
          <a:p>
            <a:r>
              <a:rPr lang="en-US"/>
              <a:t>Regulation</a:t>
            </a:r>
          </a:p>
        </p:txBody>
      </p:sp>
      <p:sp>
        <p:nvSpPr>
          <p:cNvPr id="4" name="Slide Number Placeholder 3"/>
          <p:cNvSpPr>
            <a:spLocks noGrp="1"/>
          </p:cNvSpPr>
          <p:nvPr>
            <p:ph type="sldNum" sz="quarter" idx="12"/>
          </p:nvPr>
        </p:nvSpPr>
        <p:spPr/>
        <p:txBody>
          <a:bodyPr/>
          <a:lstStyle/>
          <a:p>
            <a:fld id="{D7F305DA-160D-498F-B102-A1D8643B4A2C}" type="slidenum">
              <a:rPr lang="ru-RU" smtClean="0"/>
              <a:pPr/>
              <a:t>12</a:t>
            </a:fld>
            <a:endParaRPr lang="ru-RU"/>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24328" y="12612"/>
            <a:ext cx="1622975" cy="60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6512" y="5301208"/>
            <a:ext cx="9054990" cy="646331"/>
          </a:xfrm>
          <a:prstGeom prst="rect">
            <a:avLst/>
          </a:prstGeom>
          <a:noFill/>
        </p:spPr>
        <p:txBody>
          <a:bodyPr wrap="square" rtlCol="0">
            <a:spAutoFit/>
          </a:bodyPr>
          <a:lstStyle/>
          <a:p>
            <a:r>
              <a:rPr lang="en-GB" sz="1200" b="1"/>
              <a:t>Additional regulations: </a:t>
            </a:r>
          </a:p>
          <a:p>
            <a:pPr marL="228600" indent="-228600">
              <a:buAutoNum type="arabicParenR"/>
            </a:pPr>
            <a:r>
              <a:rPr lang="en-US" sz="1200" i="1"/>
              <a:t>International transactions</a:t>
            </a:r>
            <a:r>
              <a:rPr lang="en-US" sz="1200"/>
              <a:t> are regulated by the Controller of Exchange of the Central Bank of Sri Lanka under Exchange Control Act </a:t>
            </a:r>
          </a:p>
          <a:p>
            <a:pPr marL="228600" indent="-228600">
              <a:buAutoNum type="arabicParenR"/>
            </a:pPr>
            <a:r>
              <a:rPr lang="en-US" sz="1200" i="1"/>
              <a:t>Electronic transaction</a:t>
            </a:r>
            <a:r>
              <a:rPr lang="en-US" sz="1200"/>
              <a:t> Act (05/2006) facilitates the formation of electronic documents and other communications in electronic forms</a:t>
            </a:r>
          </a:p>
        </p:txBody>
      </p:sp>
      <p:sp>
        <p:nvSpPr>
          <p:cNvPr id="7" name="TextBox 6"/>
          <p:cNvSpPr txBox="1">
            <a:spLocks/>
          </p:cNvSpPr>
          <p:nvPr/>
        </p:nvSpPr>
        <p:spPr>
          <a:xfrm>
            <a:off x="0" y="5917136"/>
            <a:ext cx="9144000" cy="472309"/>
          </a:xfrm>
          <a:prstGeom prst="rect">
            <a:avLst/>
          </a:prstGeom>
          <a:solidFill>
            <a:schemeClr val="accent1">
              <a:lumMod val="20000"/>
              <a:lumOff val="80000"/>
            </a:schemeClr>
          </a:solidFill>
          <a:ln>
            <a:solidFill>
              <a:schemeClr val="accent1"/>
            </a:solidFill>
          </a:ln>
        </p:spPr>
        <p:txBody>
          <a:bodyPr wrap="square" rtlCol="0" anchor="t">
            <a:spAutoFit/>
          </a:bodyPr>
          <a:lstStyle/>
          <a:p>
            <a:pPr>
              <a:lnSpc>
                <a:spcPct val="105000"/>
              </a:lnSpc>
            </a:pPr>
            <a:r>
              <a:rPr lang="en-GB" sz="1200"/>
              <a:t>We are launching money lending business without licensing (as long as deposits are not taken). </a:t>
            </a:r>
            <a:r>
              <a:rPr lang="en-US" sz="1200"/>
              <a:t>After entering the market we will consider and possibly select other types licensing.</a:t>
            </a:r>
            <a:r>
              <a:rPr lang="en-GB" sz="1200"/>
              <a:t> </a:t>
            </a:r>
            <a:endParaRPr lang="en-US" altLang="en-US" sz="1200">
              <a:solidFill>
                <a:srgbClr val="FF0000"/>
              </a:solidFill>
            </a:endParaRPr>
          </a:p>
        </p:txBody>
      </p:sp>
    </p:spTree>
    <p:extLst>
      <p:ext uri="{BB962C8B-B14F-4D97-AF65-F5344CB8AC3E}">
        <p14:creationId xmlns:p14="http://schemas.microsoft.com/office/powerpoint/2010/main" val="482599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Critical Business Model parameters</a:t>
            </a:r>
          </a:p>
        </p:txBody>
      </p:sp>
      <p:sp>
        <p:nvSpPr>
          <p:cNvPr id="6" name="Номер слайда 5"/>
          <p:cNvSpPr>
            <a:spLocks noGrp="1"/>
          </p:cNvSpPr>
          <p:nvPr>
            <p:ph type="sldNum" sz="quarter" idx="12"/>
          </p:nvPr>
        </p:nvSpPr>
        <p:spPr>
          <a:xfrm>
            <a:off x="8316416" y="6525344"/>
            <a:ext cx="720080" cy="283758"/>
          </a:xfrm>
        </p:spPr>
        <p:txBody>
          <a:bodyPr/>
          <a:lstStyle/>
          <a:p>
            <a:fld id="{D7F305DA-160D-498F-B102-A1D8643B4A2C}" type="slidenum">
              <a:rPr lang="ru-RU" smtClean="0"/>
              <a:t>13</a:t>
            </a:fld>
            <a:endParaRPr lang="ru-RU"/>
          </a:p>
        </p:txBody>
      </p:sp>
      <p:graphicFrame>
        <p:nvGraphicFramePr>
          <p:cNvPr id="3" name="Таблица 2"/>
          <p:cNvGraphicFramePr>
            <a:graphicFrameLocks noGrp="1"/>
          </p:cNvGraphicFramePr>
          <p:nvPr>
            <p:extLst>
              <p:ext uri="{D42A27DB-BD31-4B8C-83A1-F6EECF244321}">
                <p14:modId xmlns:p14="http://schemas.microsoft.com/office/powerpoint/2010/main" val="994443748"/>
              </p:ext>
            </p:extLst>
          </p:nvPr>
        </p:nvGraphicFramePr>
        <p:xfrm>
          <a:off x="18971" y="620423"/>
          <a:ext cx="9108504" cy="5793131"/>
        </p:xfrm>
        <a:graphic>
          <a:graphicData uri="http://schemas.openxmlformats.org/drawingml/2006/table">
            <a:tbl>
              <a:tblPr firstRow="1" bandRow="1">
                <a:tableStyleId>{5C22544A-7EE6-4342-B048-85BDC9FD1C3A}</a:tableStyleId>
              </a:tblPr>
              <a:tblGrid>
                <a:gridCol w="360040">
                  <a:extLst>
                    <a:ext uri="{9D8B030D-6E8A-4147-A177-3AD203B41FA5}">
                      <a16:colId xmlns:a16="http://schemas.microsoft.com/office/drawing/2014/main" val="20000"/>
                    </a:ext>
                  </a:extLst>
                </a:gridCol>
                <a:gridCol w="1944216">
                  <a:extLst>
                    <a:ext uri="{9D8B030D-6E8A-4147-A177-3AD203B41FA5}">
                      <a16:colId xmlns:a16="http://schemas.microsoft.com/office/drawing/2014/main" val="20001"/>
                    </a:ext>
                  </a:extLst>
                </a:gridCol>
                <a:gridCol w="6480720">
                  <a:extLst>
                    <a:ext uri="{9D8B030D-6E8A-4147-A177-3AD203B41FA5}">
                      <a16:colId xmlns:a16="http://schemas.microsoft.com/office/drawing/2014/main" val="20002"/>
                    </a:ext>
                  </a:extLst>
                </a:gridCol>
                <a:gridCol w="323528">
                  <a:extLst>
                    <a:ext uri="{9D8B030D-6E8A-4147-A177-3AD203B41FA5}">
                      <a16:colId xmlns:a16="http://schemas.microsoft.com/office/drawing/2014/main" val="20003"/>
                    </a:ext>
                  </a:extLst>
                </a:gridCol>
              </a:tblGrid>
              <a:tr h="271155">
                <a:tc>
                  <a:txBody>
                    <a:bodyPr/>
                    <a:lstStyle/>
                    <a:p>
                      <a:pPr algn="ctr"/>
                      <a:r>
                        <a:rPr lang="en-US" sz="1200" dirty="0"/>
                        <a:t>#</a:t>
                      </a:r>
                    </a:p>
                  </a:txBody>
                  <a:tcPr anchor="ctr"/>
                </a:tc>
                <a:tc>
                  <a:txBody>
                    <a:bodyPr/>
                    <a:lstStyle/>
                    <a:p>
                      <a:pPr algn="ctr"/>
                      <a:r>
                        <a:rPr lang="en-US" sz="1200" dirty="0"/>
                        <a:t>Parameters</a:t>
                      </a:r>
                    </a:p>
                  </a:txBody>
                  <a:tcPr anchor="ctr"/>
                </a:tc>
                <a:tc>
                  <a:txBody>
                    <a:bodyPr/>
                    <a:lstStyle/>
                    <a:p>
                      <a:pPr algn="ctr"/>
                      <a:r>
                        <a:rPr lang="en-US" sz="1200" dirty="0"/>
                        <a:t>M</a:t>
                      </a:r>
                      <a:r>
                        <a:rPr lang="en-US" sz="1200" baseline="0" dirty="0"/>
                        <a:t>oney lending company</a:t>
                      </a:r>
                      <a:endParaRPr lang="en-US" sz="1200" dirty="0"/>
                    </a:p>
                  </a:txBody>
                  <a:tcPr anchor="ctr"/>
                </a:tc>
                <a:tc>
                  <a:txBody>
                    <a:bodyPr/>
                    <a:lstStyle/>
                    <a:p>
                      <a:pPr algn="ctr"/>
                      <a:r>
                        <a:rPr lang="en-US" sz="1200" dirty="0"/>
                        <a:t>V</a:t>
                      </a:r>
                    </a:p>
                  </a:txBody>
                  <a:tcPr anchor="ctr"/>
                </a:tc>
                <a:extLst>
                  <a:ext uri="{0D108BD9-81ED-4DB2-BD59-A6C34878D82A}">
                    <a16:rowId xmlns:a16="http://schemas.microsoft.com/office/drawing/2014/main" val="10000"/>
                  </a:ext>
                </a:extLst>
              </a:tr>
              <a:tr h="421797">
                <a:tc>
                  <a:txBody>
                    <a:bodyPr/>
                    <a:lstStyle/>
                    <a:p>
                      <a:pPr algn="ctr"/>
                      <a:r>
                        <a:rPr lang="en-US" sz="1100" dirty="0"/>
                        <a:t>1</a:t>
                      </a:r>
                    </a:p>
                  </a:txBody>
                  <a:tcPr anchor="ctr"/>
                </a:tc>
                <a:tc>
                  <a:txBody>
                    <a:bodyPr/>
                    <a:lstStyle/>
                    <a:p>
                      <a:r>
                        <a:rPr lang="en-US" sz="1100" dirty="0"/>
                        <a:t>New</a:t>
                      </a:r>
                      <a:r>
                        <a:rPr lang="en-US" sz="1100" baseline="0" dirty="0"/>
                        <a:t> licenses</a:t>
                      </a:r>
                      <a:endParaRPr lang="en-US" sz="11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100" kern="1200" dirty="0">
                          <a:solidFill>
                            <a:schemeClr val="dk1"/>
                          </a:solidFill>
                          <a:effectLst/>
                          <a:latin typeface="+mn-lt"/>
                          <a:ea typeface="+mn-ea"/>
                          <a:cs typeface="+mn-cs"/>
                        </a:rPr>
                        <a:t>No necessity for</a:t>
                      </a:r>
                      <a:r>
                        <a:rPr lang="en-GB" sz="1100" kern="1200" baseline="0" dirty="0">
                          <a:solidFill>
                            <a:schemeClr val="dk1"/>
                          </a:solidFill>
                          <a:effectLst/>
                          <a:latin typeface="+mn-lt"/>
                          <a:ea typeface="+mn-ea"/>
                          <a:cs typeface="+mn-cs"/>
                        </a:rPr>
                        <a:t> obtaining a license for money </a:t>
                      </a:r>
                      <a:r>
                        <a:rPr lang="en-GB" sz="1100" kern="1200" dirty="0">
                          <a:solidFill>
                            <a:schemeClr val="dk1"/>
                          </a:solidFill>
                          <a:effectLst/>
                          <a:latin typeface="+mn-lt"/>
                          <a:ea typeface="+mn-ea"/>
                          <a:cs typeface="+mn-cs"/>
                        </a:rPr>
                        <a:t>lending </a:t>
                      </a:r>
                      <a:r>
                        <a:rPr lang="en-US" sz="1100" dirty="0">
                          <a:effectLst/>
                        </a:rPr>
                        <a:t>as long as company is not accepting deposits</a:t>
                      </a:r>
                      <a:r>
                        <a:rPr lang="en-US" sz="1100" baseline="0" dirty="0">
                          <a:effectLst/>
                        </a:rPr>
                        <a:t> (according legal opinion of FJ&amp;G de </a:t>
                      </a:r>
                      <a:r>
                        <a:rPr lang="en-US" sz="1100" baseline="0" dirty="0" err="1">
                          <a:effectLst/>
                        </a:rPr>
                        <a:t>Saram</a:t>
                      </a:r>
                      <a:r>
                        <a:rPr lang="en-US" sz="1100" baseline="0" dirty="0">
                          <a:effectLst/>
                        </a:rPr>
                        <a:t>)</a:t>
                      </a:r>
                      <a:endParaRPr lang="en-US" sz="1100" dirty="0">
                        <a:solidFill>
                          <a:schemeClr val="tx1"/>
                        </a:solidFill>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100" dirty="0">
                        <a:solidFill>
                          <a:schemeClr val="tx1"/>
                        </a:solidFill>
                      </a:endParaRPr>
                    </a:p>
                  </a:txBody>
                  <a:tcPr anchor="ctr"/>
                </a:tc>
                <a:extLst>
                  <a:ext uri="{0D108BD9-81ED-4DB2-BD59-A6C34878D82A}">
                    <a16:rowId xmlns:a16="http://schemas.microsoft.com/office/drawing/2014/main" val="10006"/>
                  </a:ext>
                </a:extLst>
              </a:tr>
              <a:tr h="299399">
                <a:tc>
                  <a:txBody>
                    <a:bodyPr/>
                    <a:lstStyle/>
                    <a:p>
                      <a:pPr algn="ctr"/>
                      <a:r>
                        <a:rPr lang="en-US" sz="1100" kern="1200" baseline="0" dirty="0">
                          <a:latin typeface="+mn-lt"/>
                          <a:ea typeface="+mn-ea"/>
                          <a:cs typeface="+mn-cs"/>
                        </a:rPr>
                        <a:t>2</a:t>
                      </a:r>
                      <a:endParaRPr lang="en-US" sz="1100" kern="1200" baseline="0" dirty="0">
                        <a:solidFill>
                          <a:schemeClr val="dk1"/>
                        </a:solidFill>
                        <a:latin typeface="+mn-lt"/>
                        <a:ea typeface="+mn-ea"/>
                        <a:cs typeface="+mn-cs"/>
                      </a:endParaRPr>
                    </a:p>
                  </a:txBody>
                  <a:tcPr anchor="ctr"/>
                </a:tc>
                <a:tc>
                  <a:txBody>
                    <a:bodyPr/>
                    <a:lstStyle/>
                    <a:p>
                      <a:r>
                        <a:rPr lang="en-US" sz="1100" dirty="0"/>
                        <a:t>Foreign Capital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baseline="0" dirty="0">
                          <a:solidFill>
                            <a:schemeClr val="tx1"/>
                          </a:solidFill>
                        </a:rPr>
                        <a:t>100% by non-resident investor</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baseline="0" dirty="0">
                        <a:solidFill>
                          <a:schemeClr val="tx1"/>
                        </a:solidFill>
                      </a:endParaRPr>
                    </a:p>
                  </a:txBody>
                  <a:tcPr anchor="ctr"/>
                </a:tc>
                <a:extLst>
                  <a:ext uri="{0D108BD9-81ED-4DB2-BD59-A6C34878D82A}">
                    <a16:rowId xmlns:a16="http://schemas.microsoft.com/office/drawing/2014/main" val="10008"/>
                  </a:ext>
                </a:extLst>
              </a:tr>
              <a:tr h="334333">
                <a:tc>
                  <a:txBody>
                    <a:bodyPr/>
                    <a:lstStyle/>
                    <a:p>
                      <a:pPr algn="ctr"/>
                      <a:r>
                        <a:rPr lang="en-US" sz="1100" dirty="0"/>
                        <a:t>3</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baseline="0" dirty="0">
                          <a:solidFill>
                            <a:schemeClr val="dk1"/>
                          </a:solidFill>
                          <a:latin typeface="+mn-lt"/>
                          <a:ea typeface="+mn-ea"/>
                          <a:cs typeface="+mn-cs"/>
                        </a:rPr>
                        <a:t>Allowed credit products</a:t>
                      </a:r>
                      <a:endParaRPr lang="en-US" sz="1100" kern="1200" baseline="0" dirty="0">
                        <a:solidFill>
                          <a:srgbClr val="FF0000"/>
                        </a:solidFill>
                        <a:latin typeface="+mn-lt"/>
                        <a:ea typeface="+mn-ea"/>
                        <a:cs typeface="+mn-cs"/>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baseline="0" dirty="0">
                          <a:solidFill>
                            <a:schemeClr val="tx1"/>
                          </a:solidFill>
                          <a:latin typeface="+mn-lt"/>
                          <a:ea typeface="+mn-ea"/>
                          <a:cs typeface="+mn-cs"/>
                        </a:rPr>
                        <a:t>No restrictions</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100" kern="1200" baseline="0" dirty="0">
                        <a:solidFill>
                          <a:schemeClr val="tx1"/>
                        </a:solidFill>
                        <a:latin typeface="+mn-lt"/>
                        <a:ea typeface="+mn-ea"/>
                        <a:cs typeface="+mn-cs"/>
                      </a:endParaRPr>
                    </a:p>
                  </a:txBody>
                  <a:tcPr anchor="ctr"/>
                </a:tc>
                <a:extLst>
                  <a:ext uri="{0D108BD9-81ED-4DB2-BD59-A6C34878D82A}">
                    <a16:rowId xmlns:a16="http://schemas.microsoft.com/office/drawing/2014/main" val="10003"/>
                  </a:ext>
                </a:extLst>
              </a:tr>
              <a:tr h="304832">
                <a:tc>
                  <a:txBody>
                    <a:bodyPr/>
                    <a:lstStyle/>
                    <a:p>
                      <a:pPr algn="ctr"/>
                      <a:r>
                        <a:rPr lang="en-US" sz="1100" dirty="0"/>
                        <a:t>4</a:t>
                      </a:r>
                    </a:p>
                  </a:txBody>
                  <a:tcPr anchor="ctr"/>
                </a:tc>
                <a:tc>
                  <a:txBody>
                    <a:bodyPr/>
                    <a:lstStyle/>
                    <a:p>
                      <a:r>
                        <a:rPr lang="en-US" sz="1100" dirty="0"/>
                        <a:t>APR/EIR</a:t>
                      </a:r>
                      <a:r>
                        <a:rPr lang="en-US" sz="1100" baseline="0" dirty="0"/>
                        <a:t> i</a:t>
                      </a:r>
                      <a:r>
                        <a:rPr lang="en-US" sz="1100" dirty="0"/>
                        <a:t>nterest cap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baseline="0" dirty="0">
                          <a:solidFill>
                            <a:schemeClr val="tx1"/>
                          </a:solidFill>
                        </a:rPr>
                        <a:t>Not Specifically Stated</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100" baseline="0" dirty="0">
                        <a:solidFill>
                          <a:schemeClr val="tx1"/>
                        </a:solidFill>
                      </a:endParaRPr>
                    </a:p>
                  </a:txBody>
                  <a:tcPr anchor="ctr"/>
                </a:tc>
                <a:extLst>
                  <a:ext uri="{0D108BD9-81ED-4DB2-BD59-A6C34878D82A}">
                    <a16:rowId xmlns:a16="http://schemas.microsoft.com/office/drawing/2014/main" val="10009"/>
                  </a:ext>
                </a:extLst>
              </a:tr>
              <a:tr h="347399">
                <a:tc>
                  <a:txBody>
                    <a:bodyPr/>
                    <a:lstStyle/>
                    <a:p>
                      <a:pPr algn="ctr"/>
                      <a:r>
                        <a:rPr lang="en-US" sz="1100" dirty="0"/>
                        <a:t>5</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Late payment</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aseline="0" dirty="0">
                          <a:solidFill>
                            <a:schemeClr val="tx1"/>
                          </a:solidFill>
                        </a:rPr>
                        <a:t>No restrictions</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100" baseline="0" dirty="0">
                        <a:solidFill>
                          <a:schemeClr val="tx1"/>
                        </a:solidFill>
                      </a:endParaRPr>
                    </a:p>
                  </a:txBody>
                  <a:tcPr anchor="ctr"/>
                </a:tc>
                <a:extLst>
                  <a:ext uri="{0D108BD9-81ED-4DB2-BD59-A6C34878D82A}">
                    <a16:rowId xmlns:a16="http://schemas.microsoft.com/office/drawing/2014/main" val="10001"/>
                  </a:ext>
                </a:extLst>
              </a:tr>
              <a:tr h="329305">
                <a:tc>
                  <a:txBody>
                    <a:bodyPr/>
                    <a:lstStyle/>
                    <a:p>
                      <a:pPr algn="ctr"/>
                      <a:r>
                        <a:rPr lang="en-US" sz="1100" dirty="0"/>
                        <a:t>6</a:t>
                      </a:r>
                    </a:p>
                  </a:txBody>
                  <a:tcPr anchor="ctr"/>
                </a:tc>
                <a:tc>
                  <a:txBody>
                    <a:bodyPr/>
                    <a:lstStyle/>
                    <a:p>
                      <a:r>
                        <a:rPr lang="en-US" sz="1100" dirty="0"/>
                        <a:t>Advertising requirements</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dirty="0">
                          <a:solidFill>
                            <a:schemeClr val="dk1"/>
                          </a:solidFill>
                          <a:effectLst/>
                          <a:latin typeface="+mn-lt"/>
                          <a:ea typeface="+mn-ea"/>
                          <a:cs typeface="+mn-cs"/>
                        </a:rPr>
                        <a:t>no rules or restrictions</a:t>
                      </a:r>
                      <a:endParaRPr lang="en-US" sz="1100" baseline="0" dirty="0">
                        <a:solidFill>
                          <a:schemeClr val="tx1"/>
                        </a:solidFill>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baseline="0" dirty="0">
                        <a:solidFill>
                          <a:schemeClr val="tx1"/>
                        </a:solidFill>
                      </a:endParaRPr>
                    </a:p>
                  </a:txBody>
                  <a:tcPr anchor="ctr"/>
                </a:tc>
                <a:extLst>
                  <a:ext uri="{0D108BD9-81ED-4DB2-BD59-A6C34878D82A}">
                    <a16:rowId xmlns:a16="http://schemas.microsoft.com/office/drawing/2014/main" val="2657506883"/>
                  </a:ext>
                </a:extLst>
              </a:tr>
              <a:tr h="421797">
                <a:tc>
                  <a:txBody>
                    <a:bodyPr/>
                    <a:lstStyle/>
                    <a:p>
                      <a:pPr algn="ctr"/>
                      <a:r>
                        <a:rPr lang="en-US" sz="1100" dirty="0"/>
                        <a:t>7</a:t>
                      </a:r>
                    </a:p>
                  </a:txBody>
                  <a:tcPr anchor="ctr"/>
                </a:tc>
                <a:tc>
                  <a:txBody>
                    <a:bodyPr/>
                    <a:lstStyle/>
                    <a:p>
                      <a:r>
                        <a:rPr lang="en-US" sz="1100" dirty="0">
                          <a:solidFill>
                            <a:schemeClr val="tx1"/>
                          </a:solidFill>
                        </a:rPr>
                        <a:t>Remote contract signing </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dirty="0">
                          <a:solidFill>
                            <a:schemeClr val="dk1"/>
                          </a:solidFill>
                          <a:effectLst/>
                          <a:latin typeface="+mn-lt"/>
                          <a:ea typeface="+mn-ea"/>
                          <a:cs typeface="+mn-cs"/>
                        </a:rPr>
                        <a:t>A contract is not denied legal validity or</a:t>
                      </a:r>
                      <a:r>
                        <a:rPr lang="en-US" sz="1100" kern="1200" baseline="0" dirty="0">
                          <a:solidFill>
                            <a:schemeClr val="dk1"/>
                          </a:solidFill>
                          <a:effectLst/>
                          <a:latin typeface="+mn-lt"/>
                          <a:ea typeface="+mn-ea"/>
                          <a:cs typeface="+mn-cs"/>
                        </a:rPr>
                        <a:t> </a:t>
                      </a:r>
                      <a:r>
                        <a:rPr lang="en-US" sz="1100" kern="1200" dirty="0">
                          <a:solidFill>
                            <a:schemeClr val="dk1"/>
                          </a:solidFill>
                          <a:effectLst/>
                          <a:latin typeface="+mn-lt"/>
                          <a:ea typeface="+mn-ea"/>
                          <a:cs typeface="+mn-cs"/>
                        </a:rPr>
                        <a:t>enforceability on the sole ground that it is in electronic form and</a:t>
                      </a:r>
                      <a:r>
                        <a:rPr lang="en-US" sz="1100" kern="1200" baseline="0" dirty="0">
                          <a:solidFill>
                            <a:schemeClr val="dk1"/>
                          </a:solidFill>
                          <a:effectLst/>
                          <a:latin typeface="+mn-lt"/>
                          <a:ea typeface="+mn-ea"/>
                          <a:cs typeface="+mn-cs"/>
                        </a:rPr>
                        <a:t> it is </a:t>
                      </a:r>
                      <a:r>
                        <a:rPr lang="en-US" sz="1100" kern="1200" dirty="0">
                          <a:solidFill>
                            <a:schemeClr val="dk1"/>
                          </a:solidFill>
                          <a:effectLst/>
                          <a:latin typeface="+mn-lt"/>
                          <a:ea typeface="+mn-ea"/>
                          <a:cs typeface="+mn-cs"/>
                        </a:rPr>
                        <a:t> authenticated by means of an electronic</a:t>
                      </a:r>
                      <a:r>
                        <a:rPr lang="en-US" sz="1100" kern="1200" baseline="0" dirty="0">
                          <a:solidFill>
                            <a:schemeClr val="dk1"/>
                          </a:solidFill>
                          <a:effectLst/>
                          <a:latin typeface="+mn-lt"/>
                          <a:ea typeface="+mn-ea"/>
                          <a:cs typeface="+mn-cs"/>
                        </a:rPr>
                        <a:t> </a:t>
                      </a:r>
                      <a:r>
                        <a:rPr lang="en-US" sz="1100" kern="1200" dirty="0">
                          <a:solidFill>
                            <a:schemeClr val="dk1"/>
                          </a:solidFill>
                          <a:effectLst/>
                          <a:latin typeface="+mn-lt"/>
                          <a:ea typeface="+mn-ea"/>
                          <a:cs typeface="+mn-cs"/>
                        </a:rPr>
                        <a:t>signature.</a:t>
                      </a:r>
                      <a:endParaRPr lang="en-US" sz="1100" kern="1200" baseline="0" dirty="0">
                        <a:solidFill>
                          <a:schemeClr val="tx1"/>
                        </a:solidFill>
                        <a:latin typeface="+mn-lt"/>
                        <a:ea typeface="+mn-ea"/>
                        <a:cs typeface="+mn-cs"/>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kern="1200" baseline="0" dirty="0">
                        <a:solidFill>
                          <a:schemeClr val="tx1"/>
                        </a:solidFill>
                        <a:latin typeface="+mn-lt"/>
                        <a:ea typeface="+mn-ea"/>
                        <a:cs typeface="+mn-cs"/>
                      </a:endParaRPr>
                    </a:p>
                  </a:txBody>
                  <a:tcPr anchor="ctr"/>
                </a:tc>
                <a:extLst>
                  <a:ext uri="{0D108BD9-81ED-4DB2-BD59-A6C34878D82A}">
                    <a16:rowId xmlns:a16="http://schemas.microsoft.com/office/drawing/2014/main" val="10007"/>
                  </a:ext>
                </a:extLst>
              </a:tr>
              <a:tr h="421797">
                <a:tc>
                  <a:txBody>
                    <a:bodyPr/>
                    <a:lstStyle/>
                    <a:p>
                      <a:pPr algn="ctr"/>
                      <a:r>
                        <a:rPr lang="en-US" sz="1100" dirty="0"/>
                        <a:t>8</a:t>
                      </a:r>
                    </a:p>
                  </a:txBody>
                  <a:tcPr anchor="ctr"/>
                </a:tc>
                <a:tc>
                  <a:txBody>
                    <a:bodyPr/>
                    <a:lstStyle/>
                    <a:p>
                      <a:r>
                        <a:rPr lang="en-US" sz="1100" dirty="0">
                          <a:solidFill>
                            <a:schemeClr val="tx1"/>
                          </a:solidFill>
                        </a:rPr>
                        <a:t>Face-to-face customer’s verification  (KYC procedure)</a:t>
                      </a:r>
                    </a:p>
                  </a:txBody>
                  <a:tcPr anchor="ctr"/>
                </a:tc>
                <a:tc>
                  <a: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aseline="0" dirty="0">
                          <a:solidFill>
                            <a:schemeClr val="tx1"/>
                          </a:solidFill>
                        </a:rPr>
                        <a:t>No rules or regulations for Money Lending company (KYC provided by Bank)</a:t>
                      </a:r>
                      <a:endParaRPr lang="en-US" sz="1100" baseline="0" dirty="0">
                        <a:solidFill>
                          <a:srgbClr val="FF0000"/>
                        </a:solidFill>
                      </a:endParaRPr>
                    </a:p>
                  </a:txBody>
                  <a:tcPr anchor="ctr"/>
                </a:tc>
                <a:tc>
                  <a:txBody>
                    <a:bodyPr/>
                    <a:lstStyle/>
                    <a:p>
                      <a:pPr marL="0" marR="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baseline="0" dirty="0">
                        <a:solidFill>
                          <a:srgbClr val="FF0000"/>
                        </a:solidFill>
                      </a:endParaRPr>
                    </a:p>
                  </a:txBody>
                  <a:tcPr anchor="ctr"/>
                </a:tc>
                <a:extLst>
                  <a:ext uri="{0D108BD9-81ED-4DB2-BD59-A6C34878D82A}">
                    <a16:rowId xmlns:a16="http://schemas.microsoft.com/office/drawing/2014/main" val="10010"/>
                  </a:ext>
                </a:extLst>
              </a:tr>
              <a:tr h="358909">
                <a:tc>
                  <a:txBody>
                    <a:bodyPr/>
                    <a:lstStyle/>
                    <a:p>
                      <a:pPr algn="ctr"/>
                      <a:r>
                        <a:rPr lang="en-US" sz="1100" dirty="0"/>
                        <a:t>9</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Access</a:t>
                      </a:r>
                      <a:r>
                        <a:rPr lang="en-US" sz="1100" baseline="0" dirty="0">
                          <a:solidFill>
                            <a:schemeClr val="tx1"/>
                          </a:solidFill>
                        </a:rPr>
                        <a:t> to credit bureau </a:t>
                      </a:r>
                      <a:endParaRPr lang="en-US" sz="1100" dirty="0">
                        <a:solidFill>
                          <a:schemeClr val="tx1"/>
                        </a:solidFil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aseline="0" dirty="0"/>
                        <a:t>No legal access, but </a:t>
                      </a:r>
                      <a:r>
                        <a:rPr lang="en-GB" sz="1100" b="0" i="0" u="none" strike="noStrike" baseline="0" dirty="0">
                          <a:solidFill>
                            <a:srgbClr val="000000"/>
                          </a:solidFill>
                          <a:effectLst/>
                          <a:latin typeface="+mn-lt"/>
                        </a:rPr>
                        <a:t>we are building a partnership with lending institution to obtain credit reports available</a:t>
                      </a:r>
                      <a:endParaRPr lang="en-US" sz="1100" b="0" i="0" u="none" strike="noStrike" dirty="0">
                        <a:solidFill>
                          <a:srgbClr val="FF0000"/>
                        </a:solidFill>
                        <a:effectLst/>
                        <a:latin typeface="+mn-lt"/>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100" baseline="0" dirty="0"/>
                    </a:p>
                  </a:txBody>
                  <a:tcPr anchor="ctr"/>
                </a:tc>
                <a:extLst>
                  <a:ext uri="{0D108BD9-81ED-4DB2-BD59-A6C34878D82A}">
                    <a16:rowId xmlns:a16="http://schemas.microsoft.com/office/drawing/2014/main" val="10011"/>
                  </a:ext>
                </a:extLst>
              </a:tr>
              <a:tr h="288060">
                <a:tc>
                  <a:txBody>
                    <a:bodyPr/>
                    <a:lstStyle/>
                    <a:p>
                      <a:pPr algn="ctr"/>
                      <a:r>
                        <a:rPr lang="en-US" sz="1100" dirty="0"/>
                        <a:t>10</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Debt</a:t>
                      </a:r>
                      <a:r>
                        <a:rPr lang="en-US" sz="1100" baseline="0" dirty="0"/>
                        <a:t> collection</a:t>
                      </a:r>
                      <a:endParaRPr lang="en-US" sz="11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aseline="0" dirty="0">
                          <a:solidFill>
                            <a:schemeClr val="tx1"/>
                          </a:solidFill>
                        </a:rPr>
                        <a:t>No specific restrictions</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100" baseline="0" dirty="0">
                        <a:solidFill>
                          <a:schemeClr val="tx1"/>
                        </a:solidFill>
                      </a:endParaRPr>
                    </a:p>
                  </a:txBody>
                  <a:tcPr anchor="ctr"/>
                </a:tc>
                <a:extLst>
                  <a:ext uri="{0D108BD9-81ED-4DB2-BD59-A6C34878D82A}">
                    <a16:rowId xmlns:a16="http://schemas.microsoft.com/office/drawing/2014/main" val="10012"/>
                  </a:ext>
                </a:extLst>
              </a:tr>
              <a:tr h="421797">
                <a:tc>
                  <a:txBody>
                    <a:bodyPr/>
                    <a:lstStyle/>
                    <a:p>
                      <a:pPr algn="ctr"/>
                      <a:r>
                        <a:rPr lang="en-US" sz="1100" dirty="0"/>
                        <a:t>11</a:t>
                      </a:r>
                    </a:p>
                  </a:txBody>
                  <a:tcPr anchor="ctr"/>
                </a:tc>
                <a:tc>
                  <a:txBody>
                    <a:bodyPr/>
                    <a:lstStyle/>
                    <a:p>
                      <a:r>
                        <a:rPr lang="en-US" sz="1100" dirty="0">
                          <a:solidFill>
                            <a:schemeClr val="tx1"/>
                          </a:solidFill>
                        </a:rPr>
                        <a:t>Possibility</a:t>
                      </a:r>
                      <a:r>
                        <a:rPr lang="en-US" sz="1100" baseline="0" dirty="0">
                          <a:solidFill>
                            <a:schemeClr val="tx1"/>
                          </a:solidFill>
                        </a:rPr>
                        <a:t> to use and store clients data out of the country</a:t>
                      </a:r>
                      <a:endParaRPr lang="en-US" sz="1100" dirty="0">
                        <a:solidFill>
                          <a:schemeClr val="tx1"/>
                        </a:solidFill>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100" dirty="0">
                          <a:solidFill>
                            <a:schemeClr val="tx1"/>
                          </a:solidFill>
                        </a:rPr>
                        <a:t>Yes, we can use and store</a:t>
                      </a:r>
                      <a:r>
                        <a:rPr lang="en-GB" sz="1100" baseline="0" dirty="0">
                          <a:solidFill>
                            <a:schemeClr val="tx1"/>
                          </a:solidFill>
                        </a:rPr>
                        <a:t> clients data out out of the country</a:t>
                      </a:r>
                      <a:endParaRPr lang="en-US" sz="1100" dirty="0">
                        <a:solidFill>
                          <a:schemeClr val="tx1"/>
                        </a:solidFill>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dirty="0">
                        <a:solidFill>
                          <a:schemeClr val="tx1"/>
                        </a:solidFill>
                      </a:endParaRPr>
                    </a:p>
                  </a:txBody>
                  <a:tcPr anchor="ctr"/>
                </a:tc>
                <a:extLst>
                  <a:ext uri="{0D108BD9-81ED-4DB2-BD59-A6C34878D82A}">
                    <a16:rowId xmlns:a16="http://schemas.microsoft.com/office/drawing/2014/main" val="10013"/>
                  </a:ext>
                </a:extLst>
              </a:tr>
              <a:tr h="421797">
                <a:tc>
                  <a:txBody>
                    <a:bodyPr/>
                    <a:lstStyle/>
                    <a:p>
                      <a:pPr algn="ctr"/>
                      <a:r>
                        <a:rPr lang="en-US" sz="1100" dirty="0"/>
                        <a:t>12</a:t>
                      </a:r>
                    </a:p>
                  </a:txBody>
                  <a:tcPr anchor="ctr"/>
                </a:tc>
                <a:tc>
                  <a:txBody>
                    <a:bodyPr/>
                    <a:lstStyle/>
                    <a:p>
                      <a:r>
                        <a:rPr lang="en-US" sz="1100" dirty="0"/>
                        <a:t>Necessity to obtain written customer</a:t>
                      </a:r>
                      <a:r>
                        <a:rPr lang="en-US" sz="1100" baseline="0" dirty="0"/>
                        <a:t> </a:t>
                      </a:r>
                      <a:r>
                        <a:rPr lang="en-US" sz="1100" dirty="0"/>
                        <a:t>consent for processing his personal data</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It is advisable to obtain the written consent of the customer prior to processing his/her personal data even though there is no legal requirement to do so.</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latin typeface="+mn-lt"/>
                        <a:ea typeface="+mn-ea"/>
                        <a:cs typeface="+mn-cs"/>
                      </a:endParaRPr>
                    </a:p>
                  </a:txBody>
                  <a:tcPr anchor="ctr"/>
                </a:tc>
                <a:extLst>
                  <a:ext uri="{0D108BD9-81ED-4DB2-BD59-A6C34878D82A}">
                    <a16:rowId xmlns:a16="http://schemas.microsoft.com/office/drawing/2014/main" val="10014"/>
                  </a:ext>
                </a:extLst>
              </a:tr>
              <a:tr h="451278">
                <a:tc>
                  <a:txBody>
                    <a:bodyPr/>
                    <a:lstStyle/>
                    <a:p>
                      <a:pPr algn="ctr"/>
                      <a:r>
                        <a:rPr lang="en-US" sz="1100" dirty="0"/>
                        <a:t>13</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tx1"/>
                          </a:solidFill>
                          <a:latin typeface="+mn-lt"/>
                          <a:ea typeface="+mn-ea"/>
                          <a:cs typeface="+mn-cs"/>
                        </a:rPr>
                        <a:t>The</a:t>
                      </a:r>
                      <a:r>
                        <a:rPr lang="en-US" sz="1100" kern="1200" baseline="0" dirty="0">
                          <a:solidFill>
                            <a:schemeClr val="tx1"/>
                          </a:solidFill>
                          <a:latin typeface="+mn-lt"/>
                          <a:ea typeface="+mn-ea"/>
                          <a:cs typeface="+mn-cs"/>
                        </a:rPr>
                        <a:t> f</a:t>
                      </a:r>
                      <a:r>
                        <a:rPr lang="en-US" sz="1100" kern="1200" dirty="0">
                          <a:solidFill>
                            <a:schemeClr val="tx1"/>
                          </a:solidFill>
                          <a:latin typeface="+mn-lt"/>
                          <a:ea typeface="+mn-ea"/>
                          <a:cs typeface="+mn-cs"/>
                        </a:rPr>
                        <a:t>unding of the loan portfolio</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aseline="0" dirty="0"/>
                        <a:t>Top-up paid up capital via inward remittance from abroad to shareholder’s Securities Investment Account(SIA). </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effectLst/>
                          <a:latin typeface="+mn-lt"/>
                          <a:ea typeface="+mn-ea"/>
                          <a:cs typeface="+mn-cs"/>
                        </a:rPr>
                        <a:t>Loans to residents can be granted under a special permission of the Controller of Exchange</a:t>
                      </a:r>
                      <a:r>
                        <a:rPr lang="en-US" sz="1100" dirty="0">
                          <a:effectLst/>
                        </a:rPr>
                        <a:t>.</a:t>
                      </a:r>
                      <a:endParaRPr lang="en-US" sz="1100" baseline="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100" baseline="0" dirty="0"/>
                    </a:p>
                  </a:txBody>
                  <a:tcPr anchor="ctr"/>
                </a:tc>
                <a:extLst>
                  <a:ext uri="{0D108BD9-81ED-4DB2-BD59-A6C34878D82A}">
                    <a16:rowId xmlns:a16="http://schemas.microsoft.com/office/drawing/2014/main" val="10015"/>
                  </a:ext>
                </a:extLst>
              </a:tr>
              <a:tr h="504056">
                <a:tc>
                  <a:txBody>
                    <a:bodyPr/>
                    <a:lstStyle/>
                    <a:p>
                      <a:pPr algn="ctr"/>
                      <a:r>
                        <a:rPr lang="en-US" sz="1100" dirty="0"/>
                        <a:t>14</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Money transfer</a:t>
                      </a:r>
                      <a:r>
                        <a:rPr lang="en-US" sz="1100" baseline="0" dirty="0">
                          <a:solidFill>
                            <a:schemeClr val="tx1"/>
                          </a:solidFill>
                        </a:rPr>
                        <a:t> from abroad</a:t>
                      </a:r>
                      <a:endParaRPr lang="en-US" sz="1100" dirty="0">
                        <a:solidFill>
                          <a:schemeClr val="tx1"/>
                        </a:solidFill>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effectLst/>
                          <a:latin typeface="+mn-lt"/>
                          <a:ea typeface="+mn-ea"/>
                          <a:cs typeface="+mn-cs"/>
                        </a:rPr>
                        <a:t>Dividends, proceeds on sale, liquidation, capital redemption or share buy back.</a:t>
                      </a:r>
                      <a:r>
                        <a:rPr lang="en-US" sz="1100" kern="1200" baseline="0" dirty="0">
                          <a:solidFill>
                            <a:schemeClr val="dk1"/>
                          </a:solidFill>
                          <a:effectLst/>
                          <a:latin typeface="+mn-lt"/>
                          <a:ea typeface="+mn-ea"/>
                          <a:cs typeface="+mn-cs"/>
                        </a:rPr>
                        <a:t> </a:t>
                      </a:r>
                      <a:r>
                        <a:rPr lang="en-US" sz="1100" baseline="0" dirty="0"/>
                        <a:t>Recovery of principal and interest is possible only for loans extended under </a:t>
                      </a:r>
                      <a:r>
                        <a:rPr lang="en-US" sz="1100" kern="1200" dirty="0">
                          <a:solidFill>
                            <a:schemeClr val="dk1"/>
                          </a:solidFill>
                          <a:effectLst/>
                          <a:latin typeface="+mn-lt"/>
                          <a:ea typeface="+mn-ea"/>
                          <a:cs typeface="+mn-cs"/>
                        </a:rPr>
                        <a:t>a special permission granted by the Controller of Exchange. </a:t>
                      </a:r>
                      <a:endParaRPr lang="en-US" sz="1100" baseline="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100" baseline="0" dirty="0"/>
                    </a:p>
                  </a:txBody>
                  <a:tcPr anchor="ctr"/>
                </a:tc>
                <a:extLst>
                  <a:ext uri="{0D108BD9-81ED-4DB2-BD59-A6C34878D82A}">
                    <a16:rowId xmlns:a16="http://schemas.microsoft.com/office/drawing/2014/main" val="10016"/>
                  </a:ext>
                </a:extLst>
              </a:tr>
            </a:tbl>
          </a:graphicData>
        </a:graphic>
      </p:graphicFrame>
      <p:sp>
        <p:nvSpPr>
          <p:cNvPr id="4" name="TextBox 3"/>
          <p:cNvSpPr txBox="1"/>
          <p:nvPr/>
        </p:nvSpPr>
        <p:spPr>
          <a:xfrm>
            <a:off x="2189548" y="6423719"/>
            <a:ext cx="2988660" cy="461665"/>
          </a:xfrm>
          <a:prstGeom prst="rect">
            <a:avLst/>
          </a:prstGeom>
          <a:noFill/>
        </p:spPr>
        <p:txBody>
          <a:bodyPr wrap="square" rtlCol="0">
            <a:spAutoFit/>
          </a:bodyPr>
          <a:lstStyle/>
          <a:p>
            <a:r>
              <a:rPr lang="en-US" sz="1200"/>
              <a:t>Need to pay some attention, but no serious issues</a:t>
            </a:r>
            <a:endParaRPr lang="en-US" sz="1200">
              <a:cs typeface="Arial" charset="0"/>
            </a:endParaRPr>
          </a:p>
        </p:txBody>
      </p:sp>
      <p:pic>
        <p:nvPicPr>
          <p:cNvPr id="25" name="Рисунок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7380" y="6523911"/>
            <a:ext cx="269110" cy="242647"/>
          </a:xfrm>
          <a:prstGeom prst="rect">
            <a:avLst/>
          </a:prstGeom>
        </p:spPr>
      </p:pic>
      <p:pic>
        <p:nvPicPr>
          <p:cNvPr id="8" name="Рисунок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04324" y="6480131"/>
            <a:ext cx="319120" cy="319120"/>
          </a:xfrm>
          <a:prstGeom prst="rect">
            <a:avLst/>
          </a:prstGeom>
        </p:spPr>
      </p:pic>
      <p:sp>
        <p:nvSpPr>
          <p:cNvPr id="26" name="TextBox 25"/>
          <p:cNvSpPr txBox="1"/>
          <p:nvPr/>
        </p:nvSpPr>
        <p:spPr>
          <a:xfrm>
            <a:off x="369878" y="6484015"/>
            <a:ext cx="1292996" cy="276999"/>
          </a:xfrm>
          <a:prstGeom prst="rect">
            <a:avLst/>
          </a:prstGeom>
          <a:noFill/>
        </p:spPr>
        <p:txBody>
          <a:bodyPr wrap="square" rtlCol="0">
            <a:spAutoFit/>
          </a:bodyPr>
          <a:lstStyle/>
          <a:p>
            <a:r>
              <a:rPr lang="en-US" sz="1200">
                <a:cs typeface="Arial" charset="0"/>
              </a:rPr>
              <a:t>No specific issues</a:t>
            </a:r>
          </a:p>
        </p:txBody>
      </p:sp>
      <p:sp>
        <p:nvSpPr>
          <p:cNvPr id="27" name="TextBox 26"/>
          <p:cNvSpPr txBox="1"/>
          <p:nvPr/>
        </p:nvSpPr>
        <p:spPr>
          <a:xfrm>
            <a:off x="5523444" y="6422898"/>
            <a:ext cx="3274432" cy="461665"/>
          </a:xfrm>
          <a:prstGeom prst="rect">
            <a:avLst/>
          </a:prstGeom>
          <a:noFill/>
        </p:spPr>
        <p:txBody>
          <a:bodyPr wrap="square" rtlCol="0">
            <a:spAutoFit/>
          </a:bodyPr>
          <a:lstStyle/>
          <a:p>
            <a:r>
              <a:rPr lang="en-US" sz="1200">
                <a:cs typeface="Arial" charset="0"/>
              </a:rPr>
              <a:t>There are some issues, which require serious attention.</a:t>
            </a:r>
          </a:p>
        </p:txBody>
      </p:sp>
      <p:pic>
        <p:nvPicPr>
          <p:cNvPr id="17"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24328" y="12612"/>
            <a:ext cx="1622975" cy="60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Рисунок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18837" y="3848148"/>
            <a:ext cx="269110" cy="242647"/>
          </a:xfrm>
          <a:prstGeom prst="rect">
            <a:avLst/>
          </a:prstGeom>
        </p:spPr>
      </p:pic>
      <p:pic>
        <p:nvPicPr>
          <p:cNvPr id="44" name="Рисунок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18837" y="5516185"/>
            <a:ext cx="269110" cy="242647"/>
          </a:xfrm>
          <a:prstGeom prst="rect">
            <a:avLst/>
          </a:prstGeom>
        </p:spPr>
      </p:pic>
      <p:pic>
        <p:nvPicPr>
          <p:cNvPr id="45" name="Рисунок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15145" y="6032609"/>
            <a:ext cx="269110" cy="242647"/>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09503" y="956712"/>
            <a:ext cx="302448" cy="302448"/>
          </a:xfrm>
          <a:prstGeom prst="rect">
            <a:avLst/>
          </a:prstGeom>
        </p:spPr>
      </p:pic>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06056" y="1299302"/>
            <a:ext cx="302448" cy="302448"/>
          </a:xfrm>
          <a:prstGeom prst="rect">
            <a:avLst/>
          </a:prstGeom>
        </p:spPr>
      </p:pic>
      <p:pic>
        <p:nvPicPr>
          <p:cNvPr id="34" name="Picture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10410" y="1641892"/>
            <a:ext cx="302448" cy="302448"/>
          </a:xfrm>
          <a:prstGeom prst="rect">
            <a:avLst/>
          </a:prstGeom>
        </p:spPr>
      </p:pic>
      <p:pic>
        <p:nvPicPr>
          <p:cNvPr id="35" name="Picture 3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10410" y="1955050"/>
            <a:ext cx="302448" cy="302448"/>
          </a:xfrm>
          <a:prstGeom prst="rect">
            <a:avLst/>
          </a:prstGeom>
        </p:spPr>
      </p:pic>
      <p:pic>
        <p:nvPicPr>
          <p:cNvPr id="36" name="Picture 3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06056" y="2297784"/>
            <a:ext cx="302448" cy="302448"/>
          </a:xfrm>
          <a:prstGeom prst="rect">
            <a:avLst/>
          </a:prstGeom>
        </p:spPr>
      </p:pic>
      <p:pic>
        <p:nvPicPr>
          <p:cNvPr id="39" name="Picture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10410" y="2625739"/>
            <a:ext cx="302448" cy="302448"/>
          </a:xfrm>
          <a:prstGeom prst="rect">
            <a:avLst/>
          </a:prstGeom>
        </p:spPr>
      </p:pic>
      <p:pic>
        <p:nvPicPr>
          <p:cNvPr id="40" name="Picture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06056" y="2987903"/>
            <a:ext cx="302448" cy="302448"/>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10410" y="3407402"/>
            <a:ext cx="302448" cy="302448"/>
          </a:xfrm>
          <a:prstGeom prst="rect">
            <a:avLst/>
          </a:prstGeom>
        </p:spPr>
      </p:pic>
      <p:pic>
        <p:nvPicPr>
          <p:cNvPr id="47" name="Picture 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05876" y="4151401"/>
            <a:ext cx="302448" cy="302448"/>
          </a:xfrm>
          <a:prstGeom prst="rect">
            <a:avLst/>
          </a:prstGeom>
        </p:spPr>
      </p:pic>
      <p:pic>
        <p:nvPicPr>
          <p:cNvPr id="48" name="Picture 4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08224" y="4524372"/>
            <a:ext cx="302448" cy="302448"/>
          </a:xfrm>
          <a:prstGeom prst="rect">
            <a:avLst/>
          </a:prstGeom>
        </p:spPr>
      </p:pic>
      <p:pic>
        <p:nvPicPr>
          <p:cNvPr id="49" name="Picture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05876" y="4980102"/>
            <a:ext cx="302448" cy="302448"/>
          </a:xfrm>
          <a:prstGeom prst="rect">
            <a:avLst/>
          </a:prstGeom>
        </p:spPr>
      </p:pic>
      <p:pic>
        <p:nvPicPr>
          <p:cNvPr id="50" name="Picture 4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088" y="6480131"/>
            <a:ext cx="302448" cy="302448"/>
          </a:xfrm>
          <a:prstGeom prst="rect">
            <a:avLst/>
          </a:prstGeom>
        </p:spPr>
      </p:pic>
    </p:spTree>
    <p:extLst>
      <p:ext uri="{BB962C8B-B14F-4D97-AF65-F5344CB8AC3E}">
        <p14:creationId xmlns:p14="http://schemas.microsoft.com/office/powerpoint/2010/main" val="1543534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Legal setup: Structure </a:t>
            </a:r>
          </a:p>
        </p:txBody>
      </p:sp>
      <p:sp>
        <p:nvSpPr>
          <p:cNvPr id="4" name="Slide Number Placeholder 3"/>
          <p:cNvSpPr>
            <a:spLocks noGrp="1"/>
          </p:cNvSpPr>
          <p:nvPr>
            <p:ph type="sldNum" sz="quarter" idx="12"/>
          </p:nvPr>
        </p:nvSpPr>
        <p:spPr/>
        <p:txBody>
          <a:bodyPr/>
          <a:lstStyle/>
          <a:p>
            <a:fld id="{D7F305DA-160D-498F-B102-A1D8643B4A2C}" type="slidenum">
              <a:rPr lang="ru-RU" smtClean="0"/>
              <a:pPr/>
              <a:t>14</a:t>
            </a:fld>
            <a:endParaRPr lang="ru-RU"/>
          </a:p>
        </p:txBody>
      </p:sp>
      <p:pic>
        <p:nvPicPr>
          <p:cNvPr id="5"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7518862" y="0"/>
            <a:ext cx="1625138" cy="606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7857122" y="636630"/>
            <a:ext cx="1204176" cy="553998"/>
          </a:xfrm>
          <a:prstGeom prst="rect">
            <a:avLst/>
          </a:prstGeom>
          <a:noFill/>
        </p:spPr>
        <p:txBody>
          <a:bodyPr wrap="none" rtlCol="0">
            <a:spAutoFit/>
          </a:bodyPr>
          <a:lstStyle/>
          <a:p>
            <a:r>
              <a:rPr lang="en-US" sz="1000"/>
              <a:t>Equity participation</a:t>
            </a:r>
          </a:p>
          <a:p>
            <a:r>
              <a:rPr lang="en-US" sz="1000"/>
              <a:t>Link</a:t>
            </a:r>
          </a:p>
          <a:p>
            <a:r>
              <a:rPr lang="en-US" sz="1000"/>
              <a:t>Paid-up capital</a:t>
            </a:r>
          </a:p>
        </p:txBody>
      </p:sp>
      <p:sp>
        <p:nvSpPr>
          <p:cNvPr id="14" name="Rectangle 26"/>
          <p:cNvSpPr/>
          <p:nvPr/>
        </p:nvSpPr>
        <p:spPr>
          <a:xfrm>
            <a:off x="209546" y="631299"/>
            <a:ext cx="922249" cy="1807156"/>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SG</a:t>
            </a:r>
          </a:p>
        </p:txBody>
      </p:sp>
      <p:sp>
        <p:nvSpPr>
          <p:cNvPr id="15" name="TextBox 14"/>
          <p:cNvSpPr txBox="1"/>
          <p:nvPr/>
        </p:nvSpPr>
        <p:spPr>
          <a:xfrm>
            <a:off x="5246145" y="2031924"/>
            <a:ext cx="745757" cy="276999"/>
          </a:xfrm>
          <a:prstGeom prst="rect">
            <a:avLst/>
          </a:prstGeom>
          <a:noFill/>
        </p:spPr>
        <p:txBody>
          <a:bodyPr wrap="square" rtlCol="0">
            <a:spAutoFit/>
          </a:bodyPr>
          <a:lstStyle/>
          <a:p>
            <a:pPr algn="ctr"/>
            <a:r>
              <a:rPr lang="en-US" sz="1200">
                <a:solidFill>
                  <a:srgbClr val="00B050"/>
                </a:solidFill>
              </a:rPr>
              <a:t>100%</a:t>
            </a:r>
          </a:p>
        </p:txBody>
      </p:sp>
      <p:sp>
        <p:nvSpPr>
          <p:cNvPr id="16" name="Rectangle 12"/>
          <p:cNvSpPr/>
          <p:nvPr/>
        </p:nvSpPr>
        <p:spPr>
          <a:xfrm>
            <a:off x="5242169" y="1311738"/>
            <a:ext cx="2614953" cy="61671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MM</a:t>
            </a:r>
            <a:endParaRPr lang="en-US" sz="1200" dirty="0">
              <a:solidFill>
                <a:schemeClr val="tx1"/>
              </a:solidFill>
            </a:endParaRPr>
          </a:p>
        </p:txBody>
      </p:sp>
      <p:cxnSp>
        <p:nvCxnSpPr>
          <p:cNvPr id="17" name="Straight Arrow Connector 15"/>
          <p:cNvCxnSpPr/>
          <p:nvPr/>
        </p:nvCxnSpPr>
        <p:spPr>
          <a:xfrm>
            <a:off x="5868144" y="1924815"/>
            <a:ext cx="0" cy="1049244"/>
          </a:xfrm>
          <a:prstGeom prst="straightConnector1">
            <a:avLst/>
          </a:prstGeom>
          <a:ln w="952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8" name="Straight Arrow Connector 18"/>
          <p:cNvCxnSpPr/>
          <p:nvPr/>
        </p:nvCxnSpPr>
        <p:spPr>
          <a:xfrm flipH="1">
            <a:off x="6114288" y="1924815"/>
            <a:ext cx="2754" cy="1072137"/>
          </a:xfrm>
          <a:prstGeom prst="straightConnector1">
            <a:avLst/>
          </a:prstGeom>
          <a:ln w="12700">
            <a:solidFill>
              <a:schemeClr val="accent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117042" y="1910298"/>
            <a:ext cx="1479294" cy="438582"/>
          </a:xfrm>
          <a:prstGeom prst="rect">
            <a:avLst/>
          </a:prstGeom>
          <a:noFill/>
        </p:spPr>
        <p:txBody>
          <a:bodyPr wrap="square" rtlCol="0">
            <a:spAutoFit/>
          </a:bodyPr>
          <a:lstStyle/>
          <a:p>
            <a:r>
              <a:rPr lang="en-US" sz="1200">
                <a:solidFill>
                  <a:schemeClr val="accent2">
                    <a:lumMod val="75000"/>
                  </a:schemeClr>
                </a:solidFill>
              </a:rPr>
              <a:t>min $1 </a:t>
            </a:r>
          </a:p>
          <a:p>
            <a:r>
              <a:rPr lang="en-US" sz="1000">
                <a:solidFill>
                  <a:schemeClr val="accent2">
                    <a:lumMod val="75000"/>
                  </a:schemeClr>
                </a:solidFill>
              </a:rPr>
              <a:t>(up to OPEX required)</a:t>
            </a:r>
          </a:p>
        </p:txBody>
      </p:sp>
      <p:sp>
        <p:nvSpPr>
          <p:cNvPr id="20" name="Rectangle 27"/>
          <p:cNvSpPr/>
          <p:nvPr/>
        </p:nvSpPr>
        <p:spPr>
          <a:xfrm>
            <a:off x="226419" y="2655640"/>
            <a:ext cx="918046" cy="3133419"/>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L</a:t>
            </a:r>
            <a:r>
              <a:rPr lang="en-GB">
                <a:solidFill>
                  <a:schemeClr val="tx1"/>
                </a:solidFill>
              </a:rPr>
              <a:t>K</a:t>
            </a:r>
            <a:endParaRPr lang="en-US">
              <a:solidFill>
                <a:schemeClr val="tx1"/>
              </a:solidFill>
            </a:endParaRPr>
          </a:p>
        </p:txBody>
      </p:sp>
      <p:cxnSp>
        <p:nvCxnSpPr>
          <p:cNvPr id="21" name="Straight Connector 28"/>
          <p:cNvCxnSpPr/>
          <p:nvPr/>
        </p:nvCxnSpPr>
        <p:spPr>
          <a:xfrm>
            <a:off x="-20144" y="2564904"/>
            <a:ext cx="9116417" cy="0"/>
          </a:xfrm>
          <a:prstGeom prst="line">
            <a:avLst/>
          </a:prstGeom>
          <a:ln w="3175">
            <a:prstDash val="lgDashDot"/>
          </a:ln>
        </p:spPr>
        <p:style>
          <a:lnRef idx="1">
            <a:schemeClr val="accent1"/>
          </a:lnRef>
          <a:fillRef idx="0">
            <a:schemeClr val="accent1"/>
          </a:fillRef>
          <a:effectRef idx="0">
            <a:schemeClr val="accent1"/>
          </a:effectRef>
          <a:fontRef idx="minor">
            <a:schemeClr val="tx1"/>
          </a:fontRef>
        </p:style>
      </p:cxnSp>
      <p:sp>
        <p:nvSpPr>
          <p:cNvPr id="22" name="Rectangle 35"/>
          <p:cNvSpPr/>
          <p:nvPr/>
        </p:nvSpPr>
        <p:spPr>
          <a:xfrm>
            <a:off x="5277366" y="3077806"/>
            <a:ext cx="2579756" cy="42320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Lead Generating Company</a:t>
            </a:r>
          </a:p>
        </p:txBody>
      </p:sp>
      <p:sp>
        <p:nvSpPr>
          <p:cNvPr id="24" name="TextBox 23"/>
          <p:cNvSpPr txBox="1"/>
          <p:nvPr/>
        </p:nvSpPr>
        <p:spPr>
          <a:xfrm>
            <a:off x="3406110" y="2996952"/>
            <a:ext cx="1885970" cy="276999"/>
          </a:xfrm>
          <a:prstGeom prst="rect">
            <a:avLst/>
          </a:prstGeom>
          <a:noFill/>
        </p:spPr>
        <p:txBody>
          <a:bodyPr wrap="square" rtlCol="0">
            <a:spAutoFit/>
          </a:bodyPr>
          <a:lstStyle/>
          <a:p>
            <a:pPr algn="r"/>
            <a:r>
              <a:rPr lang="en-US" sz="1200">
                <a:solidFill>
                  <a:schemeClr val="tx2">
                    <a:lumMod val="50000"/>
                  </a:schemeClr>
                </a:solidFill>
              </a:rPr>
              <a:t>service contract</a:t>
            </a:r>
          </a:p>
        </p:txBody>
      </p:sp>
      <p:cxnSp>
        <p:nvCxnSpPr>
          <p:cNvPr id="25" name="Elbow Connector 20"/>
          <p:cNvCxnSpPr>
            <a:stCxn id="36" idx="1"/>
            <a:endCxn id="32" idx="2"/>
          </p:cNvCxnSpPr>
          <p:nvPr/>
        </p:nvCxnSpPr>
        <p:spPr>
          <a:xfrm rot="10800000">
            <a:off x="2815488" y="3508991"/>
            <a:ext cx="1324464" cy="1506510"/>
          </a:xfrm>
          <a:prstGeom prst="bentConnector2">
            <a:avLst/>
          </a:prstGeom>
          <a:ln w="9525"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6" name="TextBox 25"/>
          <p:cNvSpPr txBox="1"/>
          <p:nvPr/>
        </p:nvSpPr>
        <p:spPr>
          <a:xfrm>
            <a:off x="2852916" y="5024209"/>
            <a:ext cx="1249606" cy="276999"/>
          </a:xfrm>
          <a:prstGeom prst="rect">
            <a:avLst/>
          </a:prstGeom>
          <a:noFill/>
        </p:spPr>
        <p:txBody>
          <a:bodyPr wrap="square" rtlCol="0">
            <a:spAutoFit/>
          </a:bodyPr>
          <a:lstStyle/>
          <a:p>
            <a:r>
              <a:rPr lang="en-US" sz="1200">
                <a:solidFill>
                  <a:schemeClr val="tx2">
                    <a:lumMod val="50000"/>
                  </a:schemeClr>
                </a:solidFill>
              </a:rPr>
              <a:t>Loan repayment</a:t>
            </a:r>
          </a:p>
        </p:txBody>
      </p:sp>
      <p:sp>
        <p:nvSpPr>
          <p:cNvPr id="27" name="TextBox 26"/>
          <p:cNvSpPr txBox="1"/>
          <p:nvPr/>
        </p:nvSpPr>
        <p:spPr>
          <a:xfrm>
            <a:off x="2847207" y="4725144"/>
            <a:ext cx="1292745" cy="276999"/>
          </a:xfrm>
          <a:prstGeom prst="rect">
            <a:avLst/>
          </a:prstGeom>
          <a:noFill/>
        </p:spPr>
        <p:txBody>
          <a:bodyPr wrap="square" rtlCol="0">
            <a:spAutoFit/>
          </a:bodyPr>
          <a:lstStyle/>
          <a:p>
            <a:r>
              <a:rPr lang="en-US" sz="1200">
                <a:solidFill>
                  <a:schemeClr val="tx2">
                    <a:lumMod val="50000"/>
                  </a:schemeClr>
                </a:solidFill>
              </a:rPr>
              <a:t>Loan agreement</a:t>
            </a:r>
          </a:p>
        </p:txBody>
      </p:sp>
      <p:sp>
        <p:nvSpPr>
          <p:cNvPr id="28" name="TextBox 27"/>
          <p:cNvSpPr txBox="1"/>
          <p:nvPr/>
        </p:nvSpPr>
        <p:spPr>
          <a:xfrm>
            <a:off x="1326510" y="1988840"/>
            <a:ext cx="653202" cy="276999"/>
          </a:xfrm>
          <a:prstGeom prst="rect">
            <a:avLst/>
          </a:prstGeom>
          <a:noFill/>
        </p:spPr>
        <p:txBody>
          <a:bodyPr wrap="square" rtlCol="0">
            <a:spAutoFit/>
          </a:bodyPr>
          <a:lstStyle/>
          <a:p>
            <a:pPr algn="ctr"/>
            <a:r>
              <a:rPr lang="en-US" sz="1200">
                <a:solidFill>
                  <a:srgbClr val="00B050"/>
                </a:solidFill>
              </a:rPr>
              <a:t>100%</a:t>
            </a:r>
          </a:p>
        </p:txBody>
      </p:sp>
      <p:cxnSp>
        <p:nvCxnSpPr>
          <p:cNvPr id="30" name="Straight Arrow Connector 18"/>
          <p:cNvCxnSpPr/>
          <p:nvPr/>
        </p:nvCxnSpPr>
        <p:spPr>
          <a:xfrm>
            <a:off x="2117250" y="1951344"/>
            <a:ext cx="6478" cy="1045608"/>
          </a:xfrm>
          <a:prstGeom prst="straightConnector1">
            <a:avLst/>
          </a:prstGeom>
          <a:ln w="12700">
            <a:solidFill>
              <a:schemeClr val="accent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124764" y="1916832"/>
            <a:ext cx="2159204" cy="430887"/>
          </a:xfrm>
          <a:prstGeom prst="rect">
            <a:avLst/>
          </a:prstGeom>
          <a:noFill/>
        </p:spPr>
        <p:txBody>
          <a:bodyPr wrap="square" rtlCol="0">
            <a:spAutoFit/>
          </a:bodyPr>
          <a:lstStyle/>
          <a:p>
            <a:r>
              <a:rPr lang="en-GB" sz="1200">
                <a:solidFill>
                  <a:schemeClr val="accent2">
                    <a:lumMod val="75000"/>
                  </a:schemeClr>
                </a:solidFill>
              </a:rPr>
              <a:t>Paid-up capital = </a:t>
            </a:r>
            <a:r>
              <a:rPr lang="en-US" sz="1200">
                <a:solidFill>
                  <a:schemeClr val="accent2">
                    <a:lumMod val="75000"/>
                  </a:schemeClr>
                </a:solidFill>
              </a:rPr>
              <a:t>min $1 </a:t>
            </a:r>
          </a:p>
          <a:p>
            <a:r>
              <a:rPr lang="en-US" sz="1000">
                <a:solidFill>
                  <a:schemeClr val="accent2">
                    <a:lumMod val="75000"/>
                  </a:schemeClr>
                </a:solidFill>
              </a:rPr>
              <a:t>(</a:t>
            </a:r>
            <a:r>
              <a:rPr lang="en-GB" sz="1000">
                <a:solidFill>
                  <a:schemeClr val="accent2">
                    <a:lumMod val="75000"/>
                  </a:schemeClr>
                </a:solidFill>
              </a:rPr>
              <a:t>up to required portfolio amount)</a:t>
            </a:r>
            <a:endParaRPr lang="en-US" sz="1000">
              <a:solidFill>
                <a:schemeClr val="accent2">
                  <a:lumMod val="75000"/>
                </a:schemeClr>
              </a:solidFill>
            </a:endParaRPr>
          </a:p>
        </p:txBody>
      </p:sp>
      <p:sp>
        <p:nvSpPr>
          <p:cNvPr id="32" name="Rectangle 35"/>
          <p:cNvSpPr/>
          <p:nvPr/>
        </p:nvSpPr>
        <p:spPr>
          <a:xfrm>
            <a:off x="1472393" y="3072294"/>
            <a:ext cx="2686190" cy="43669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ysClr val="windowText" lastClr="000000"/>
                </a:solidFill>
              </a:rPr>
              <a:t>Digital money lender</a:t>
            </a:r>
          </a:p>
        </p:txBody>
      </p:sp>
      <p:cxnSp>
        <p:nvCxnSpPr>
          <p:cNvPr id="33" name="Elbow Connector 20"/>
          <p:cNvCxnSpPr>
            <a:stCxn id="32" idx="3"/>
            <a:endCxn id="22" idx="1"/>
          </p:cNvCxnSpPr>
          <p:nvPr/>
        </p:nvCxnSpPr>
        <p:spPr>
          <a:xfrm flipV="1">
            <a:off x="4158583" y="3289407"/>
            <a:ext cx="1118783" cy="1236"/>
          </a:xfrm>
          <a:prstGeom prst="bentConnector3">
            <a:avLst>
              <a:gd name="adj1" fmla="val 50000"/>
            </a:avLst>
          </a:prstGeom>
          <a:ln w="9525"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34" name="Elbow Connector 20"/>
          <p:cNvCxnSpPr>
            <a:stCxn id="22" idx="2"/>
            <a:endCxn id="36" idx="3"/>
          </p:cNvCxnSpPr>
          <p:nvPr/>
        </p:nvCxnSpPr>
        <p:spPr>
          <a:xfrm rot="5400000">
            <a:off x="5399387" y="3847643"/>
            <a:ext cx="1514493" cy="821222"/>
          </a:xfrm>
          <a:prstGeom prst="bentConnector2">
            <a:avLst/>
          </a:prstGeom>
          <a:ln w="9525"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35" name="TextBox 34"/>
          <p:cNvSpPr txBox="1"/>
          <p:nvPr/>
        </p:nvSpPr>
        <p:spPr>
          <a:xfrm>
            <a:off x="6516216" y="4032758"/>
            <a:ext cx="947972" cy="461665"/>
          </a:xfrm>
          <a:prstGeom prst="rect">
            <a:avLst/>
          </a:prstGeom>
          <a:noFill/>
        </p:spPr>
        <p:txBody>
          <a:bodyPr wrap="square" rtlCol="0">
            <a:spAutoFit/>
          </a:bodyPr>
          <a:lstStyle/>
          <a:p>
            <a:r>
              <a:rPr lang="en-US" sz="1200">
                <a:solidFill>
                  <a:schemeClr val="tx2">
                    <a:lumMod val="50000"/>
                  </a:schemeClr>
                </a:solidFill>
              </a:rPr>
              <a:t>Service </a:t>
            </a:r>
          </a:p>
          <a:p>
            <a:r>
              <a:rPr lang="en-US" sz="1200">
                <a:solidFill>
                  <a:schemeClr val="tx2">
                    <a:lumMod val="50000"/>
                  </a:schemeClr>
                </a:solidFill>
              </a:rPr>
              <a:t>agreement</a:t>
            </a:r>
          </a:p>
        </p:txBody>
      </p:sp>
      <p:sp>
        <p:nvSpPr>
          <p:cNvPr id="38" name="Rectangle 12"/>
          <p:cNvSpPr/>
          <p:nvPr/>
        </p:nvSpPr>
        <p:spPr>
          <a:xfrm>
            <a:off x="1472392" y="1308102"/>
            <a:ext cx="2682445" cy="61671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rPr>
              <a:t>APV</a:t>
            </a:r>
          </a:p>
        </p:txBody>
      </p:sp>
      <p:cxnSp>
        <p:nvCxnSpPr>
          <p:cNvPr id="41" name="Straight Connector 40"/>
          <p:cNvCxnSpPr/>
          <p:nvPr/>
        </p:nvCxnSpPr>
        <p:spPr>
          <a:xfrm>
            <a:off x="7380312" y="764704"/>
            <a:ext cx="493354"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7380312" y="908720"/>
            <a:ext cx="493354"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380312" y="1052736"/>
            <a:ext cx="493354" cy="0"/>
          </a:xfrm>
          <a:prstGeom prst="line">
            <a:avLst/>
          </a:prstGeom>
          <a:ln w="254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4" name="Straight Arrow Connector 15"/>
          <p:cNvCxnSpPr/>
          <p:nvPr/>
        </p:nvCxnSpPr>
        <p:spPr>
          <a:xfrm>
            <a:off x="1852554" y="1964331"/>
            <a:ext cx="12616" cy="1018263"/>
          </a:xfrm>
          <a:prstGeom prst="straightConnector1">
            <a:avLst/>
          </a:prstGeom>
          <a:ln w="952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6" name="Rectangle 35"/>
          <p:cNvSpPr/>
          <p:nvPr/>
        </p:nvSpPr>
        <p:spPr>
          <a:xfrm>
            <a:off x="4139952" y="4797152"/>
            <a:ext cx="1606070" cy="43669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ysClr val="windowText" lastClr="000000"/>
                </a:solidFill>
              </a:rPr>
              <a:t>Borrowers</a:t>
            </a:r>
          </a:p>
        </p:txBody>
      </p:sp>
      <p:sp>
        <p:nvSpPr>
          <p:cNvPr id="37" name="TextBox 36"/>
          <p:cNvSpPr txBox="1">
            <a:spLocks/>
          </p:cNvSpPr>
          <p:nvPr/>
        </p:nvSpPr>
        <p:spPr>
          <a:xfrm>
            <a:off x="107504" y="5877272"/>
            <a:ext cx="8953794" cy="480131"/>
          </a:xfrm>
          <a:prstGeom prst="rect">
            <a:avLst/>
          </a:prstGeom>
          <a:solidFill>
            <a:schemeClr val="accent1">
              <a:lumMod val="20000"/>
              <a:lumOff val="80000"/>
            </a:schemeClr>
          </a:solidFill>
          <a:ln>
            <a:solidFill>
              <a:schemeClr val="accent1"/>
            </a:solidFill>
          </a:ln>
        </p:spPr>
        <p:txBody>
          <a:bodyPr wrap="square" rtlCol="0" anchor="t">
            <a:spAutoFit/>
          </a:bodyPr>
          <a:lstStyle/>
          <a:p>
            <a:pPr>
              <a:lnSpc>
                <a:spcPct val="105000"/>
              </a:lnSpc>
            </a:pPr>
            <a:r>
              <a:rPr lang="en-GB" sz="1200"/>
              <a:t>We are launching money lending business without licensing (as long as deposits are not taken). </a:t>
            </a:r>
            <a:r>
              <a:rPr lang="en-US" sz="1200"/>
              <a:t>After entering the market we will consider and possibly select other types licensing.</a:t>
            </a:r>
            <a:r>
              <a:rPr lang="en-GB" sz="1200"/>
              <a:t> </a:t>
            </a:r>
            <a:endParaRPr lang="en-US" altLang="en-US" sz="1200">
              <a:solidFill>
                <a:srgbClr val="FF0000"/>
              </a:solidFill>
            </a:endParaRPr>
          </a:p>
        </p:txBody>
      </p:sp>
    </p:spTree>
    <p:extLst>
      <p:ext uri="{BB962C8B-B14F-4D97-AF65-F5344CB8AC3E}">
        <p14:creationId xmlns:p14="http://schemas.microsoft.com/office/powerpoint/2010/main" val="4948964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Long term licensing options</a:t>
            </a:r>
          </a:p>
        </p:txBody>
      </p:sp>
      <p:sp>
        <p:nvSpPr>
          <p:cNvPr id="4" name="Slide Number Placeholder 3"/>
          <p:cNvSpPr>
            <a:spLocks noGrp="1"/>
          </p:cNvSpPr>
          <p:nvPr>
            <p:ph type="sldNum" sz="quarter" idx="12"/>
          </p:nvPr>
        </p:nvSpPr>
        <p:spPr/>
        <p:txBody>
          <a:bodyPr/>
          <a:lstStyle/>
          <a:p>
            <a:fld id="{D7F305DA-160D-498F-B102-A1D8643B4A2C}" type="slidenum">
              <a:rPr lang="ru-RU" smtClean="0"/>
              <a:pPr/>
              <a:t>15</a:t>
            </a:fld>
            <a:endParaRPr lang="ru-RU"/>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18862" y="0"/>
            <a:ext cx="1625138" cy="606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77397" y="1196752"/>
            <a:ext cx="1974323" cy="338554"/>
          </a:xfrm>
          <a:prstGeom prst="rect">
            <a:avLst/>
          </a:prstGeom>
          <a:noFill/>
        </p:spPr>
        <p:txBody>
          <a:bodyPr wrap="none" rtlCol="0">
            <a:spAutoFit/>
          </a:bodyPr>
          <a:lstStyle/>
          <a:p>
            <a:r>
              <a:rPr lang="en-US" sz="1600"/>
              <a:t>Pawnbroker's license </a:t>
            </a:r>
          </a:p>
        </p:txBody>
      </p:sp>
      <p:graphicFrame>
        <p:nvGraphicFramePr>
          <p:cNvPr id="8" name="Table 7"/>
          <p:cNvGraphicFramePr>
            <a:graphicFrameLocks noGrp="1"/>
          </p:cNvGraphicFramePr>
          <p:nvPr>
            <p:extLst>
              <p:ext uri="{D42A27DB-BD31-4B8C-83A1-F6EECF244321}">
                <p14:modId xmlns:p14="http://schemas.microsoft.com/office/powerpoint/2010/main" val="1263668998"/>
              </p:ext>
            </p:extLst>
          </p:nvPr>
        </p:nvGraphicFramePr>
        <p:xfrm>
          <a:off x="143550" y="1492492"/>
          <a:ext cx="8916081" cy="2113136"/>
        </p:xfrm>
        <a:graphic>
          <a:graphicData uri="http://schemas.openxmlformats.org/drawingml/2006/table">
            <a:tbl>
              <a:tblPr firstRow="1" bandRow="1">
                <a:tableStyleId>{69012ECD-51FC-41F1-AA8D-1B2483CD663E}</a:tableStyleId>
              </a:tblPr>
              <a:tblGrid>
                <a:gridCol w="1768790">
                  <a:extLst>
                    <a:ext uri="{9D8B030D-6E8A-4147-A177-3AD203B41FA5}">
                      <a16:colId xmlns:a16="http://schemas.microsoft.com/office/drawing/2014/main" val="20000"/>
                    </a:ext>
                  </a:extLst>
                </a:gridCol>
                <a:gridCol w="2743495">
                  <a:extLst>
                    <a:ext uri="{9D8B030D-6E8A-4147-A177-3AD203B41FA5}">
                      <a16:colId xmlns:a16="http://schemas.microsoft.com/office/drawing/2014/main" val="20001"/>
                    </a:ext>
                  </a:extLst>
                </a:gridCol>
                <a:gridCol w="4403796">
                  <a:extLst>
                    <a:ext uri="{9D8B030D-6E8A-4147-A177-3AD203B41FA5}">
                      <a16:colId xmlns:a16="http://schemas.microsoft.com/office/drawing/2014/main" val="20002"/>
                    </a:ext>
                  </a:extLst>
                </a:gridCol>
              </a:tblGrid>
              <a:tr h="370840">
                <a:tc>
                  <a:txBody>
                    <a:bodyPr/>
                    <a:lstStyle/>
                    <a:p>
                      <a:pPr marL="0" algn="l" defTabSz="914400" rtl="0" eaLnBrk="1" latinLnBrk="0" hangingPunct="1"/>
                      <a:r>
                        <a:rPr lang="en-US" sz="1400" b="1" kern="1200" dirty="0">
                          <a:solidFill>
                            <a:schemeClr val="bg1"/>
                          </a:solidFill>
                          <a:latin typeface="+mn-lt"/>
                          <a:ea typeface="+mn-ea"/>
                          <a:cs typeface="+mn-cs"/>
                        </a:rPr>
                        <a:t>Parameter</a:t>
                      </a:r>
                    </a:p>
                  </a:txBody>
                  <a:tcPr anchor="ctr"/>
                </a:tc>
                <a:tc>
                  <a:txBody>
                    <a:bodyPr/>
                    <a:lstStyle/>
                    <a:p>
                      <a:r>
                        <a:rPr lang="en-US" sz="1400" dirty="0"/>
                        <a:t>Current regulation</a:t>
                      </a:r>
                    </a:p>
                  </a:txBody>
                  <a:tcPr anchor="ctr"/>
                </a:tc>
                <a:tc>
                  <a:txBody>
                    <a:bodyPr/>
                    <a:lstStyle/>
                    <a:p>
                      <a:r>
                        <a:rPr lang="en-US" sz="1400" dirty="0"/>
                        <a:t>Comment</a:t>
                      </a:r>
                    </a:p>
                  </a:txBody>
                  <a:tcPr anchor="ctr"/>
                </a:tc>
                <a:extLst>
                  <a:ext uri="{0D108BD9-81ED-4DB2-BD59-A6C34878D82A}">
                    <a16:rowId xmlns:a16="http://schemas.microsoft.com/office/drawing/2014/main" val="10000"/>
                  </a:ext>
                </a:extLst>
              </a:tr>
              <a:tr h="370840">
                <a:tc>
                  <a:txBody>
                    <a:bodyPr/>
                    <a:lstStyle/>
                    <a:p>
                      <a:r>
                        <a:rPr lang="en-US" sz="1400" dirty="0"/>
                        <a:t>New licenses</a:t>
                      </a:r>
                    </a:p>
                  </a:txBody>
                  <a:tcPr/>
                </a:tc>
                <a:tc>
                  <a:txBody>
                    <a:bodyPr/>
                    <a:lstStyle/>
                    <a:p>
                      <a:r>
                        <a:rPr lang="en-US" sz="1200" dirty="0">
                          <a:solidFill>
                            <a:schemeClr val="tx1"/>
                          </a:solidFill>
                        </a:rPr>
                        <a:t>Available for local private</a:t>
                      </a:r>
                      <a:r>
                        <a:rPr lang="en-US" sz="1200" baseline="0" dirty="0">
                          <a:solidFill>
                            <a:schemeClr val="tx1"/>
                          </a:solidFill>
                        </a:rPr>
                        <a:t> company. Term of getting a license is 1 month.</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a:solidFill>
                            <a:schemeClr val="tx1"/>
                          </a:solidFill>
                        </a:rPr>
                        <a:t>Following to our experience Pawnshop </a:t>
                      </a:r>
                      <a:r>
                        <a:rPr lang="en-GB" sz="1200" baseline="0" dirty="0">
                          <a:solidFill>
                            <a:schemeClr val="tx1"/>
                          </a:solidFill>
                        </a:rPr>
                        <a:t>can</a:t>
                      </a:r>
                      <a:r>
                        <a:rPr lang="en-GB" sz="1200" baseline="0" dirty="0"/>
                        <a:t> be carried out via nominal company, that needs to be properly coordinated. </a:t>
                      </a:r>
                      <a:endParaRPr lang="en-US" sz="1200" dirty="0"/>
                    </a:p>
                  </a:txBody>
                  <a:tcPr/>
                </a:tc>
                <a:extLst>
                  <a:ext uri="{0D108BD9-81ED-4DB2-BD59-A6C34878D82A}">
                    <a16:rowId xmlns:a16="http://schemas.microsoft.com/office/drawing/2014/main" val="10001"/>
                  </a:ext>
                </a:extLst>
              </a:tr>
              <a:tr h="396096">
                <a:tc>
                  <a:txBody>
                    <a:bodyPr/>
                    <a:lstStyle/>
                    <a:p>
                      <a:r>
                        <a:rPr lang="en-US" sz="1400" dirty="0"/>
                        <a:t>Foreign Capital</a:t>
                      </a:r>
                    </a:p>
                  </a:txBody>
                  <a:tcPr/>
                </a:tc>
                <a:tc>
                  <a:txBody>
                    <a:bodyPr/>
                    <a:lstStyle/>
                    <a:p>
                      <a:r>
                        <a:rPr lang="en-US" sz="1200" dirty="0"/>
                        <a:t>Restricted</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aseline="0" dirty="0"/>
                        <a:t>Power of nominee is </a:t>
                      </a:r>
                      <a:r>
                        <a:rPr lang="en-US" sz="1200" dirty="0"/>
                        <a:t>restricted through</a:t>
                      </a:r>
                      <a:r>
                        <a:rPr lang="en-US" sz="1200" baseline="0" dirty="0"/>
                        <a:t> a set of agreements*</a:t>
                      </a:r>
                      <a:endParaRPr lang="en-US" sz="1200"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baseline="0" dirty="0">
                          <a:solidFill>
                            <a:schemeClr val="dk1"/>
                          </a:solidFill>
                          <a:latin typeface="+mn-lt"/>
                          <a:ea typeface="+mn-ea"/>
                          <a:cs typeface="+mn-cs"/>
                        </a:rPr>
                        <a:t>Allowed credit products</a:t>
                      </a:r>
                      <a:endParaRPr lang="en-US" sz="1400" kern="1200" baseline="0" dirty="0">
                        <a:solidFill>
                          <a:srgbClr val="FF0000"/>
                        </a:solidFill>
                        <a:latin typeface="+mn-lt"/>
                        <a:ea typeface="+mn-ea"/>
                        <a:cs typeface="+mn-cs"/>
                      </a:endParaRPr>
                    </a:p>
                  </a:txBody>
                  <a:tcPr/>
                </a:tc>
                <a:tc>
                  <a:txBody>
                    <a:bodyPr/>
                    <a:lstStyle/>
                    <a:p>
                      <a:r>
                        <a:rPr lang="en-US" sz="1200" kern="1200" baseline="0" dirty="0">
                          <a:solidFill>
                            <a:schemeClr val="tx1"/>
                          </a:solidFill>
                          <a:latin typeface="+mn-lt"/>
                          <a:ea typeface="+mn-ea"/>
                          <a:cs typeface="+mn-cs"/>
                        </a:rPr>
                        <a:t>Personal loan secured by collateral</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Mobile phone can</a:t>
                      </a:r>
                      <a:r>
                        <a:rPr lang="en-US" sz="1200" baseline="0" dirty="0"/>
                        <a:t> be used as a collateral. </a:t>
                      </a:r>
                      <a:r>
                        <a:rPr lang="en-US" sz="1200" kern="1200" dirty="0">
                          <a:solidFill>
                            <a:schemeClr val="tx1"/>
                          </a:solidFill>
                          <a:effectLst/>
                          <a:latin typeface="+mn-lt"/>
                          <a:ea typeface="+mn-ea"/>
                          <a:cs typeface="+mn-cs"/>
                        </a:rPr>
                        <a:t>Special agreement of safe keeping the collateral will be signed with customer</a:t>
                      </a:r>
                    </a:p>
                  </a:txBody>
                  <a:tcPr/>
                </a:tc>
                <a:extLst>
                  <a:ext uri="{0D108BD9-81ED-4DB2-BD59-A6C34878D82A}">
                    <a16:rowId xmlns:a16="http://schemas.microsoft.com/office/drawing/2014/main" val="10003"/>
                  </a:ext>
                </a:extLst>
              </a:tr>
              <a:tr h="370840">
                <a:tc>
                  <a:txBody>
                    <a:bodyPr/>
                    <a:lstStyle/>
                    <a:p>
                      <a:r>
                        <a:rPr lang="en-US" sz="1400" dirty="0"/>
                        <a:t>Interest rate cap</a:t>
                      </a:r>
                    </a:p>
                  </a:txBody>
                  <a:tcPr/>
                </a:tc>
                <a:tc>
                  <a:txBody>
                    <a:bodyPr/>
                    <a:lstStyle/>
                    <a:p>
                      <a:r>
                        <a:rPr lang="en-US" sz="1200" dirty="0"/>
                        <a:t>24%</a:t>
                      </a:r>
                      <a:r>
                        <a:rPr lang="en-US" sz="1200" baseline="0" dirty="0"/>
                        <a:t> per annum </a:t>
                      </a:r>
                      <a:endParaRPr lang="en-US" sz="1200" dirty="0"/>
                    </a:p>
                  </a:txBody>
                  <a:tcPr/>
                </a:tc>
                <a:tc>
                  <a:txBody>
                    <a:bodyPr/>
                    <a:lstStyle/>
                    <a:p>
                      <a:r>
                        <a:rPr lang="en-US" sz="1200" dirty="0"/>
                        <a:t>Service</a:t>
                      </a:r>
                      <a:r>
                        <a:rPr lang="en-US" sz="1200" baseline="0" dirty="0"/>
                        <a:t> fee will be charged by LGC</a:t>
                      </a:r>
                      <a:endParaRPr lang="en-US" sz="1200" dirty="0"/>
                    </a:p>
                  </a:txBody>
                  <a:tcPr/>
                </a:tc>
                <a:extLst>
                  <a:ext uri="{0D108BD9-81ED-4DB2-BD59-A6C34878D82A}">
                    <a16:rowId xmlns:a16="http://schemas.microsoft.com/office/drawing/2014/main" val="10004"/>
                  </a:ext>
                </a:extLst>
              </a:tr>
            </a:tbl>
          </a:graphicData>
        </a:graphic>
      </p:graphicFrame>
      <p:sp>
        <p:nvSpPr>
          <p:cNvPr id="9" name="TextBox 8"/>
          <p:cNvSpPr txBox="1"/>
          <p:nvPr/>
        </p:nvSpPr>
        <p:spPr>
          <a:xfrm>
            <a:off x="35496" y="6453336"/>
            <a:ext cx="8856749" cy="261610"/>
          </a:xfrm>
          <a:prstGeom prst="rect">
            <a:avLst/>
          </a:prstGeom>
        </p:spPr>
        <p:txBody>
          <a:bodyPr wrap="square" rtlCol="0">
            <a:spAutoFit/>
          </a:bodyPr>
          <a:lstStyle/>
          <a:p>
            <a:r>
              <a:rPr lang="en-US" sz="1100"/>
              <a:t>* - Master agreement on business cooperation, Capital contribution  assignment agreement, equity interest mortgage agreement, Guaranty agreement</a:t>
            </a:r>
          </a:p>
        </p:txBody>
      </p:sp>
      <p:graphicFrame>
        <p:nvGraphicFramePr>
          <p:cNvPr id="10" name="Table 9"/>
          <p:cNvGraphicFramePr>
            <a:graphicFrameLocks noGrp="1"/>
          </p:cNvGraphicFramePr>
          <p:nvPr>
            <p:extLst>
              <p:ext uri="{D42A27DB-BD31-4B8C-83A1-F6EECF244321}">
                <p14:modId xmlns:p14="http://schemas.microsoft.com/office/powerpoint/2010/main" val="898736061"/>
              </p:ext>
            </p:extLst>
          </p:nvPr>
        </p:nvGraphicFramePr>
        <p:xfrm>
          <a:off x="166920" y="3998808"/>
          <a:ext cx="8892711" cy="2382520"/>
        </p:xfrm>
        <a:graphic>
          <a:graphicData uri="http://schemas.openxmlformats.org/drawingml/2006/table">
            <a:tbl>
              <a:tblPr firstRow="1" bandRow="1">
                <a:tableStyleId>{69012ECD-51FC-41F1-AA8D-1B2483CD663E}</a:tableStyleId>
              </a:tblPr>
              <a:tblGrid>
                <a:gridCol w="1596768">
                  <a:extLst>
                    <a:ext uri="{9D8B030D-6E8A-4147-A177-3AD203B41FA5}">
                      <a16:colId xmlns:a16="http://schemas.microsoft.com/office/drawing/2014/main" val="20000"/>
                    </a:ext>
                  </a:extLst>
                </a:gridCol>
                <a:gridCol w="2880320">
                  <a:extLst>
                    <a:ext uri="{9D8B030D-6E8A-4147-A177-3AD203B41FA5}">
                      <a16:colId xmlns:a16="http://schemas.microsoft.com/office/drawing/2014/main" val="20001"/>
                    </a:ext>
                  </a:extLst>
                </a:gridCol>
                <a:gridCol w="4415623">
                  <a:extLst>
                    <a:ext uri="{9D8B030D-6E8A-4147-A177-3AD203B41FA5}">
                      <a16:colId xmlns:a16="http://schemas.microsoft.com/office/drawing/2014/main" val="20002"/>
                    </a:ext>
                  </a:extLst>
                </a:gridCol>
              </a:tblGrid>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bg1"/>
                          </a:solidFill>
                          <a:latin typeface="+mn-lt"/>
                          <a:ea typeface="+mn-ea"/>
                          <a:cs typeface="+mn-cs"/>
                        </a:rPr>
                        <a:t>Parameter</a:t>
                      </a:r>
                    </a:p>
                  </a:txBody>
                  <a:tcPr anchor="ctr"/>
                </a:tc>
                <a:tc>
                  <a:txBody>
                    <a:bodyPr/>
                    <a:lstStyle/>
                    <a:p>
                      <a:pPr algn="l"/>
                      <a:r>
                        <a:rPr lang="en-US" sz="1400" dirty="0"/>
                        <a:t>Current regulation</a:t>
                      </a:r>
                    </a:p>
                  </a:txBody>
                  <a:tcPr anchor="ctr"/>
                </a:tc>
                <a:tc>
                  <a:txBody>
                    <a:bodyPr/>
                    <a:lstStyle/>
                    <a:p>
                      <a:pPr algn="l"/>
                      <a:r>
                        <a:rPr lang="en-US" sz="1400" dirty="0"/>
                        <a:t>Comment</a:t>
                      </a:r>
                    </a:p>
                  </a:txBody>
                  <a:tcPr anchor="ctr"/>
                </a:tc>
                <a:extLst>
                  <a:ext uri="{0D108BD9-81ED-4DB2-BD59-A6C34878D82A}">
                    <a16:rowId xmlns:a16="http://schemas.microsoft.com/office/drawing/2014/main" val="10000"/>
                  </a:ext>
                </a:extLst>
              </a:tr>
              <a:tr h="370840">
                <a:tc>
                  <a:txBody>
                    <a:bodyPr/>
                    <a:lstStyle/>
                    <a:p>
                      <a:r>
                        <a:rPr lang="en-US" sz="1400" dirty="0"/>
                        <a:t>New licenses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mn-lt"/>
                          <a:ea typeface="+mn-ea"/>
                          <a:cs typeface="+mn-cs"/>
                        </a:rPr>
                        <a:t>Available for local public company.</a:t>
                      </a:r>
                      <a:r>
                        <a:rPr lang="en-US" sz="1200" kern="1200" baseline="0" dirty="0">
                          <a:solidFill>
                            <a:schemeClr val="dk1"/>
                          </a:solidFill>
                          <a:effectLst/>
                          <a:latin typeface="+mn-lt"/>
                          <a:ea typeface="+mn-ea"/>
                          <a:cs typeface="+mn-cs"/>
                        </a:rPr>
                        <a:t> Term for getting a license is up to 3 months. </a:t>
                      </a:r>
                      <a:endParaRPr lang="en-US" sz="1200"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CBSL gives a priority to register the existing MF companies who were</a:t>
                      </a:r>
                      <a:r>
                        <a:rPr lang="en-US" sz="1200" baseline="0" dirty="0">
                          <a:solidFill>
                            <a:schemeClr val="tx1"/>
                          </a:solidFill>
                        </a:rPr>
                        <a:t> carried out microfinance business.</a:t>
                      </a:r>
                      <a:endParaRPr lang="en-US" sz="1200" dirty="0">
                        <a:solidFill>
                          <a:schemeClr val="tx1"/>
                        </a:solidFill>
                      </a:endParaRPr>
                    </a:p>
                  </a:txBody>
                  <a:tcPr/>
                </a:tc>
                <a:extLst>
                  <a:ext uri="{0D108BD9-81ED-4DB2-BD59-A6C34878D82A}">
                    <a16:rowId xmlns:a16="http://schemas.microsoft.com/office/drawing/2014/main" val="10001"/>
                  </a:ext>
                </a:extLst>
              </a:tr>
              <a:tr h="370840">
                <a:tc>
                  <a:txBody>
                    <a:bodyPr/>
                    <a:lstStyle/>
                    <a:p>
                      <a:r>
                        <a:rPr lang="en-US" sz="1400" dirty="0"/>
                        <a:t>Foreign Capital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aseline="0" dirty="0">
                          <a:solidFill>
                            <a:schemeClr val="tx1"/>
                          </a:solidFill>
                        </a:rPr>
                        <a:t>100% by non-resident investor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This</a:t>
                      </a:r>
                      <a:r>
                        <a:rPr lang="en-US" sz="1200" baseline="0" dirty="0"/>
                        <a:t> gives us an opportunity to incorporate a local subsidiary that will 100% belong to foreign investor</a:t>
                      </a:r>
                      <a:endParaRPr lang="en-US" sz="1200"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baseline="0" dirty="0">
                          <a:solidFill>
                            <a:schemeClr val="dk1"/>
                          </a:solidFill>
                          <a:latin typeface="+mn-lt"/>
                          <a:ea typeface="+mn-ea"/>
                          <a:cs typeface="+mn-cs"/>
                        </a:rPr>
                        <a:t>Allowed credit products</a:t>
                      </a:r>
                      <a:endParaRPr lang="en-US" sz="1400" kern="1200" baseline="0" dirty="0">
                        <a:solidFill>
                          <a:srgbClr val="FF0000"/>
                        </a:solidFill>
                        <a:latin typeface="+mn-lt"/>
                        <a:ea typeface="+mn-ea"/>
                        <a:cs typeface="+mn-cs"/>
                      </a:endParaRPr>
                    </a:p>
                  </a:txBody>
                  <a:tcPr/>
                </a:tc>
                <a:tc>
                  <a:txBody>
                    <a:bodyPr/>
                    <a:lstStyle/>
                    <a:p>
                      <a:r>
                        <a:rPr lang="en-US" sz="1200" baseline="0" dirty="0">
                          <a:solidFill>
                            <a:srgbClr val="000000"/>
                          </a:solidFill>
                        </a:rPr>
                        <a:t>Lending services and deposits taking</a:t>
                      </a:r>
                      <a:endParaRPr lang="en-US" sz="12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mn-lt"/>
                          <a:ea typeface="+mn-ea"/>
                          <a:cs typeface="+mn-cs"/>
                        </a:rPr>
                        <a:t>The Monetary</a:t>
                      </a:r>
                      <a:r>
                        <a:rPr lang="en-US" sz="1200" kern="1200" baseline="0" dirty="0">
                          <a:solidFill>
                            <a:schemeClr val="dk1"/>
                          </a:solidFill>
                          <a:effectLst/>
                          <a:latin typeface="+mn-lt"/>
                          <a:ea typeface="+mn-ea"/>
                          <a:cs typeface="+mn-cs"/>
                        </a:rPr>
                        <a:t> board may issue directions to stipulate the terms and conditions under which any loan may be granted. N</a:t>
                      </a:r>
                      <a:r>
                        <a:rPr lang="en-US" sz="1200" kern="1200" dirty="0">
                          <a:solidFill>
                            <a:schemeClr val="dk1"/>
                          </a:solidFill>
                          <a:effectLst/>
                          <a:latin typeface="+mn-lt"/>
                          <a:ea typeface="+mn-ea"/>
                          <a:cs typeface="+mn-cs"/>
                        </a:rPr>
                        <a:t>o such directions have been made as of date.</a:t>
                      </a:r>
                      <a:endParaRPr lang="ru-RU" sz="1200" dirty="0">
                        <a:solidFill>
                          <a:schemeClr val="tx1"/>
                        </a:solidFill>
                      </a:endParaRPr>
                    </a:p>
                  </a:txBody>
                  <a:tcPr/>
                </a:tc>
                <a:extLst>
                  <a:ext uri="{0D108BD9-81ED-4DB2-BD59-A6C34878D82A}">
                    <a16:rowId xmlns:a16="http://schemas.microsoft.com/office/drawing/2014/main" val="10003"/>
                  </a:ext>
                </a:extLst>
              </a:tr>
              <a:tr h="370840">
                <a:tc>
                  <a:txBody>
                    <a:bodyPr/>
                    <a:lstStyle/>
                    <a:p>
                      <a:r>
                        <a:rPr lang="en-US" sz="1400" dirty="0"/>
                        <a:t>Interest rate cap</a:t>
                      </a:r>
                    </a:p>
                  </a:txBody>
                  <a:tcPr/>
                </a:tc>
                <a:tc>
                  <a:txBody>
                    <a:bodyPr/>
                    <a:lstStyle/>
                    <a:p>
                      <a:r>
                        <a:rPr lang="en-US" sz="1200" dirty="0"/>
                        <a:t>No interest cap as of date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dk1"/>
                          </a:solidFill>
                          <a:effectLst/>
                          <a:latin typeface="+mn-lt"/>
                          <a:ea typeface="+mn-ea"/>
                          <a:cs typeface="+mn-cs"/>
                        </a:rPr>
                        <a:t>The Monetary</a:t>
                      </a:r>
                      <a:r>
                        <a:rPr lang="en-US" sz="1200" kern="1200" baseline="0" dirty="0">
                          <a:solidFill>
                            <a:schemeClr val="dk1"/>
                          </a:solidFill>
                          <a:effectLst/>
                          <a:latin typeface="+mn-lt"/>
                          <a:ea typeface="+mn-ea"/>
                          <a:cs typeface="+mn-cs"/>
                        </a:rPr>
                        <a:t> board may issue directions to stipulate the maximum rate of interests and fees which may be charged on loans. </a:t>
                      </a:r>
                      <a:endParaRPr lang="ru-RU" sz="1200" dirty="0">
                        <a:solidFill>
                          <a:schemeClr val="tx1"/>
                        </a:solidFill>
                      </a:endParaRPr>
                    </a:p>
                  </a:txBody>
                  <a:tcPr/>
                </a:tc>
                <a:extLst>
                  <a:ext uri="{0D108BD9-81ED-4DB2-BD59-A6C34878D82A}">
                    <a16:rowId xmlns:a16="http://schemas.microsoft.com/office/drawing/2014/main" val="10004"/>
                  </a:ext>
                </a:extLst>
              </a:tr>
            </a:tbl>
          </a:graphicData>
        </a:graphic>
      </p:graphicFrame>
      <p:sp>
        <p:nvSpPr>
          <p:cNvPr id="11" name="TextBox 10"/>
          <p:cNvSpPr txBox="1"/>
          <p:nvPr/>
        </p:nvSpPr>
        <p:spPr>
          <a:xfrm>
            <a:off x="72339" y="3717032"/>
            <a:ext cx="1899815" cy="338554"/>
          </a:xfrm>
          <a:prstGeom prst="rect">
            <a:avLst/>
          </a:prstGeom>
          <a:noFill/>
        </p:spPr>
        <p:txBody>
          <a:bodyPr wrap="none" rtlCol="0">
            <a:spAutoFit/>
          </a:bodyPr>
          <a:lstStyle/>
          <a:p>
            <a:r>
              <a:rPr lang="en-US" sz="1600"/>
              <a:t>Microfinance license</a:t>
            </a:r>
          </a:p>
        </p:txBody>
      </p:sp>
      <p:sp>
        <p:nvSpPr>
          <p:cNvPr id="12" name="Rectangle 11"/>
          <p:cNvSpPr/>
          <p:nvPr/>
        </p:nvSpPr>
        <p:spPr>
          <a:xfrm>
            <a:off x="108851" y="622429"/>
            <a:ext cx="9071661" cy="646331"/>
          </a:xfrm>
          <a:prstGeom prst="rect">
            <a:avLst/>
          </a:prstGeom>
        </p:spPr>
        <p:txBody>
          <a:bodyPr wrap="square">
            <a:spAutoFit/>
          </a:bodyPr>
          <a:lstStyle/>
          <a:p>
            <a:r>
              <a:rPr lang="en-GB" sz="1200"/>
              <a:t>As soon as our business volumes become considerable and the market itself become mature, the Central Bank might encourage us to obtain a license. Anticipating possible intention, we are considering several ways of getting an appropriate license. Currently we are investigating a pawnbroker's license and microfinance license</a:t>
            </a:r>
            <a:r>
              <a:rPr lang="ru-RU" sz="1200"/>
              <a:t> </a:t>
            </a:r>
            <a:r>
              <a:rPr lang="en-GB" sz="1200"/>
              <a:t>whose main features are represented below.</a:t>
            </a:r>
            <a:endParaRPr lang="en-US" sz="1200"/>
          </a:p>
        </p:txBody>
      </p:sp>
    </p:spTree>
    <p:extLst>
      <p:ext uri="{BB962C8B-B14F-4D97-AF65-F5344CB8AC3E}">
        <p14:creationId xmlns:p14="http://schemas.microsoft.com/office/powerpoint/2010/main" val="142330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Текст 5"/>
          <p:cNvSpPr>
            <a:spLocks noGrp="1"/>
          </p:cNvSpPr>
          <p:nvPr>
            <p:ph type="body" idx="1"/>
          </p:nvPr>
        </p:nvSpPr>
        <p:spPr/>
        <p:txBody>
          <a:bodyPr/>
          <a:lstStyle/>
          <a:p>
            <a:r>
              <a:rPr lang="en-US"/>
              <a:t>4. Product &amp; Business process</a:t>
            </a:r>
          </a:p>
        </p:txBody>
      </p:sp>
      <p:sp>
        <p:nvSpPr>
          <p:cNvPr id="4" name="Номер слайда 3"/>
          <p:cNvSpPr>
            <a:spLocks noGrp="1"/>
          </p:cNvSpPr>
          <p:nvPr>
            <p:ph type="sldNum" sz="quarter" idx="12"/>
          </p:nvPr>
        </p:nvSpPr>
        <p:spPr/>
        <p:txBody>
          <a:bodyPr/>
          <a:lstStyle/>
          <a:p>
            <a:fld id="{D7F305DA-160D-498F-B102-A1D8643B4A2C}" type="slidenum">
              <a:rPr lang="ru-RU" smtClean="0"/>
              <a:pPr/>
              <a:t>16</a:t>
            </a:fld>
            <a:endParaRPr lang="ru-RU"/>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4328" y="12612"/>
            <a:ext cx="1622975" cy="536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49020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Consumer Lending Landscape</a:t>
            </a:r>
          </a:p>
        </p:txBody>
      </p:sp>
      <p:sp>
        <p:nvSpPr>
          <p:cNvPr id="4" name="Slide Number Placeholder 3"/>
          <p:cNvSpPr>
            <a:spLocks noGrp="1"/>
          </p:cNvSpPr>
          <p:nvPr>
            <p:ph type="sldNum" sz="quarter" idx="12"/>
          </p:nvPr>
        </p:nvSpPr>
        <p:spPr/>
        <p:txBody>
          <a:bodyPr/>
          <a:lstStyle/>
          <a:p>
            <a:fld id="{D7F305DA-160D-498F-B102-A1D8643B4A2C}" type="slidenum">
              <a:rPr lang="ru-RU" smtClean="0"/>
              <a:pPr/>
              <a:t>17</a:t>
            </a:fld>
            <a:endParaRPr lang="ru-RU"/>
          </a:p>
        </p:txBody>
      </p:sp>
      <p:graphicFrame>
        <p:nvGraphicFramePr>
          <p:cNvPr id="5" name="Таблица 5"/>
          <p:cNvGraphicFramePr>
            <a:graphicFrameLocks noGrp="1"/>
          </p:cNvGraphicFramePr>
          <p:nvPr>
            <p:extLst>
              <p:ext uri="{D42A27DB-BD31-4B8C-83A1-F6EECF244321}">
                <p14:modId xmlns:p14="http://schemas.microsoft.com/office/powerpoint/2010/main" val="1817897009"/>
              </p:ext>
            </p:extLst>
          </p:nvPr>
        </p:nvGraphicFramePr>
        <p:xfrm>
          <a:off x="35496" y="620688"/>
          <a:ext cx="9094001" cy="5635588"/>
        </p:xfrm>
        <a:graphic>
          <a:graphicData uri="http://schemas.openxmlformats.org/drawingml/2006/table">
            <a:tbl>
              <a:tblPr firstRow="1" bandRow="1">
                <a:tableStyleId>{5C22544A-7EE6-4342-B048-85BDC9FD1C3A}</a:tableStyleId>
              </a:tblPr>
              <a:tblGrid>
                <a:gridCol w="360040">
                  <a:extLst>
                    <a:ext uri="{9D8B030D-6E8A-4147-A177-3AD203B41FA5}">
                      <a16:colId xmlns:a16="http://schemas.microsoft.com/office/drawing/2014/main" val="20000"/>
                    </a:ext>
                  </a:extLst>
                </a:gridCol>
                <a:gridCol w="1080120">
                  <a:extLst>
                    <a:ext uri="{9D8B030D-6E8A-4147-A177-3AD203B41FA5}">
                      <a16:colId xmlns:a16="http://schemas.microsoft.com/office/drawing/2014/main" val="20001"/>
                    </a:ext>
                  </a:extLst>
                </a:gridCol>
                <a:gridCol w="1440160">
                  <a:extLst>
                    <a:ext uri="{9D8B030D-6E8A-4147-A177-3AD203B41FA5}">
                      <a16:colId xmlns:a16="http://schemas.microsoft.com/office/drawing/2014/main" val="20002"/>
                    </a:ext>
                  </a:extLst>
                </a:gridCol>
                <a:gridCol w="1512168">
                  <a:extLst>
                    <a:ext uri="{9D8B030D-6E8A-4147-A177-3AD203B41FA5}">
                      <a16:colId xmlns:a16="http://schemas.microsoft.com/office/drawing/2014/main" val="20005"/>
                    </a:ext>
                  </a:extLst>
                </a:gridCol>
                <a:gridCol w="1512168">
                  <a:extLst>
                    <a:ext uri="{9D8B030D-6E8A-4147-A177-3AD203B41FA5}">
                      <a16:colId xmlns:a16="http://schemas.microsoft.com/office/drawing/2014/main" val="20003"/>
                    </a:ext>
                  </a:extLst>
                </a:gridCol>
                <a:gridCol w="1584176">
                  <a:extLst>
                    <a:ext uri="{9D8B030D-6E8A-4147-A177-3AD203B41FA5}">
                      <a16:colId xmlns:a16="http://schemas.microsoft.com/office/drawing/2014/main" val="20004"/>
                    </a:ext>
                  </a:extLst>
                </a:gridCol>
                <a:gridCol w="1605169">
                  <a:extLst>
                    <a:ext uri="{9D8B030D-6E8A-4147-A177-3AD203B41FA5}">
                      <a16:colId xmlns:a16="http://schemas.microsoft.com/office/drawing/2014/main" val="20006"/>
                    </a:ext>
                  </a:extLst>
                </a:gridCol>
              </a:tblGrid>
              <a:tr h="288032">
                <a:tc>
                  <a:txBody>
                    <a:bodyPr/>
                    <a:lstStyle/>
                    <a:p>
                      <a:pPr algn="ctr"/>
                      <a:r>
                        <a:rPr lang="en-US" sz="1400" dirty="0"/>
                        <a:t>#</a:t>
                      </a:r>
                      <a:endParaRPr lang="ru-RU" sz="1400" dirty="0"/>
                    </a:p>
                  </a:txBody>
                  <a:tcPr/>
                </a:tc>
                <a:tc>
                  <a:txBody>
                    <a:bodyPr/>
                    <a:lstStyle/>
                    <a:p>
                      <a:pPr algn="ctr"/>
                      <a:r>
                        <a:rPr lang="en-US" sz="1200" dirty="0"/>
                        <a:t>Parameter</a:t>
                      </a:r>
                      <a:endParaRPr lang="ru-RU" sz="1200" dirty="0"/>
                    </a:p>
                  </a:txBody>
                  <a:tcPr anchor="ctr"/>
                </a:tc>
                <a:tc>
                  <a:txBody>
                    <a:bodyPr/>
                    <a:lstStyle/>
                    <a:p>
                      <a:pPr algn="ctr"/>
                      <a:r>
                        <a:rPr lang="en-US" sz="1200" dirty="0"/>
                        <a:t>Informal Lenders</a:t>
                      </a:r>
                    </a:p>
                    <a:p>
                      <a:pPr algn="ctr"/>
                      <a:r>
                        <a:rPr lang="en-US" sz="1200" b="0" dirty="0"/>
                        <a:t>(private individuals)</a:t>
                      </a:r>
                      <a:endParaRPr lang="ru-RU" sz="1200" b="0" dirty="0"/>
                    </a:p>
                  </a:txBody>
                  <a:tcPr anchor="ctr"/>
                </a:tc>
                <a:tc>
                  <a:txBody>
                    <a:bodyPr/>
                    <a:lstStyle/>
                    <a:p>
                      <a:pPr algn="ctr"/>
                      <a:r>
                        <a:rPr lang="en-GB" sz="1200" dirty="0"/>
                        <a:t>Money lending company</a:t>
                      </a:r>
                      <a:endParaRPr lang="ru-RU" sz="1200" b="0" dirty="0"/>
                    </a:p>
                  </a:txBody>
                  <a:tcPr anchor="ctr"/>
                </a:tc>
                <a:tc>
                  <a:txBody>
                    <a:bodyPr/>
                    <a:lstStyle/>
                    <a:p>
                      <a:pPr algn="ctr"/>
                      <a:r>
                        <a:rPr lang="en-US" sz="1200" dirty="0"/>
                        <a:t>Microfinance company*</a:t>
                      </a:r>
                      <a:endParaRPr lang="ru-RU" sz="1200" b="0" dirty="0"/>
                    </a:p>
                  </a:txBody>
                  <a:tcPr anchor="ctr"/>
                </a:tc>
                <a:tc>
                  <a:txBody>
                    <a:bodyPr/>
                    <a:lstStyle/>
                    <a:p>
                      <a:pPr algn="ctr"/>
                      <a:r>
                        <a:rPr lang="en-GB" sz="1200" dirty="0"/>
                        <a:t>Pawnshops</a:t>
                      </a:r>
                      <a:endParaRPr lang="ru-RU" sz="1200" dirty="0"/>
                    </a:p>
                  </a:txBody>
                  <a:tcPr anchor="ctr"/>
                </a:tc>
                <a:tc>
                  <a:txBody>
                    <a:bodyPr/>
                    <a:lstStyle/>
                    <a:p>
                      <a:pPr algn="ctr"/>
                      <a:r>
                        <a:rPr lang="en-GB" sz="1200" dirty="0"/>
                        <a:t>Banks &amp; LFCs</a:t>
                      </a:r>
                      <a:endParaRPr lang="ru-RU" sz="1200" dirty="0"/>
                    </a:p>
                  </a:txBody>
                  <a:tcPr anchor="ctr"/>
                </a:tc>
                <a:extLst>
                  <a:ext uri="{0D108BD9-81ED-4DB2-BD59-A6C34878D82A}">
                    <a16:rowId xmlns:a16="http://schemas.microsoft.com/office/drawing/2014/main" val="10000"/>
                  </a:ext>
                </a:extLst>
              </a:tr>
              <a:tr h="343272">
                <a:tc>
                  <a:txBody>
                    <a:bodyPr/>
                    <a:lstStyle/>
                    <a:p>
                      <a:pPr algn="ctr"/>
                      <a:r>
                        <a:rPr lang="en-US" sz="1100" dirty="0"/>
                        <a:t>1</a:t>
                      </a:r>
                      <a:endParaRPr lang="ru-RU" sz="1100" dirty="0"/>
                    </a:p>
                  </a:txBody>
                  <a:tcPr marL="90000" anchor="ctr"/>
                </a:tc>
                <a:tc>
                  <a:txBody>
                    <a:bodyPr/>
                    <a:lstStyle/>
                    <a:p>
                      <a:pPr algn="l"/>
                      <a:r>
                        <a:rPr lang="en-US" sz="1100" dirty="0"/>
                        <a:t>Loan amount</a:t>
                      </a:r>
                      <a:endParaRPr lang="ru-RU" sz="1100" b="1" dirty="0"/>
                    </a:p>
                  </a:txBody>
                  <a:tcPr anchor="ctr"/>
                </a:tc>
                <a:tc>
                  <a:txBody>
                    <a:bodyPr/>
                    <a:lstStyle/>
                    <a:p>
                      <a:pPr algn="ctr"/>
                      <a:r>
                        <a:rPr lang="en-US" sz="1100" dirty="0"/>
                        <a:t> $250 – $10 000</a:t>
                      </a:r>
                      <a:endParaRPr lang="ru-RU" sz="1100" dirty="0">
                        <a:solidFill>
                          <a:schemeClr val="tx1"/>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 $200- $3000</a:t>
                      </a:r>
                      <a:endParaRPr lang="ru-RU" sz="1100" dirty="0">
                        <a:solidFill>
                          <a:schemeClr val="tx1"/>
                        </a:solidFill>
                      </a:endParaRPr>
                    </a:p>
                  </a:txBody>
                  <a:tcPr anchor="ctr"/>
                </a:tc>
                <a:tc>
                  <a:txBody>
                    <a:bodyPr/>
                    <a:lstStyle/>
                    <a:p>
                      <a:pPr algn="ctr"/>
                      <a:r>
                        <a:rPr lang="en-US" sz="1100" dirty="0"/>
                        <a:t> $200- $1000</a:t>
                      </a:r>
                      <a:endParaRPr lang="ru-RU" sz="1100" dirty="0">
                        <a:solidFill>
                          <a:schemeClr val="tx1"/>
                        </a:solidFill>
                      </a:endParaRPr>
                    </a:p>
                  </a:txBody>
                  <a:tcPr anchor="ctr"/>
                </a:tc>
                <a:tc>
                  <a:txBody>
                    <a:bodyPr/>
                    <a:lstStyle/>
                    <a:p>
                      <a:pPr algn="ctr"/>
                      <a:r>
                        <a:rPr lang="en-GB" sz="1100" dirty="0"/>
                        <a:t>$50 - $1000</a:t>
                      </a:r>
                      <a:endParaRPr lang="ru-RU" sz="1100" dirty="0">
                        <a:solidFill>
                          <a:schemeClr val="tx1"/>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Up to </a:t>
                      </a:r>
                      <a:r>
                        <a:rPr lang="en-US" sz="1100" baseline="0" dirty="0"/>
                        <a:t> </a:t>
                      </a:r>
                      <a:r>
                        <a:rPr lang="en-US" sz="1100" dirty="0"/>
                        <a:t>$50 000</a:t>
                      </a:r>
                      <a:endParaRPr lang="en-US" sz="1100" dirty="0">
                        <a:solidFill>
                          <a:schemeClr val="tx1"/>
                        </a:solidFill>
                      </a:endParaRPr>
                    </a:p>
                  </a:txBody>
                  <a:tcPr anchor="ctr"/>
                </a:tc>
                <a:extLst>
                  <a:ext uri="{0D108BD9-81ED-4DB2-BD59-A6C34878D82A}">
                    <a16:rowId xmlns:a16="http://schemas.microsoft.com/office/drawing/2014/main" val="10003"/>
                  </a:ext>
                </a:extLst>
              </a:tr>
              <a:tr h="303148">
                <a:tc>
                  <a:txBody>
                    <a:bodyPr/>
                    <a:lstStyle/>
                    <a:p>
                      <a:pPr algn="ctr"/>
                      <a:r>
                        <a:rPr lang="en-US" sz="1100" dirty="0"/>
                        <a:t>2</a:t>
                      </a:r>
                      <a:endParaRPr lang="ru-RU" sz="1100" dirty="0"/>
                    </a:p>
                  </a:txBody>
                  <a:tcPr marL="90000" anchor="ctr"/>
                </a:tc>
                <a:tc>
                  <a:txBody>
                    <a:bodyPr/>
                    <a:lstStyle/>
                    <a:p>
                      <a:pPr algn="l"/>
                      <a:r>
                        <a:rPr lang="en-US" sz="1100" dirty="0"/>
                        <a:t>Average loan</a:t>
                      </a:r>
                      <a:endParaRPr lang="ru-RU" sz="1100" b="1" dirty="0"/>
                    </a:p>
                  </a:txBody>
                  <a:tcPr anchor="ctr"/>
                </a:tc>
                <a:tc>
                  <a:txBody>
                    <a:bodyPr/>
                    <a:lstStyle/>
                    <a:p>
                      <a:pPr algn="ctr"/>
                      <a:r>
                        <a:rPr lang="en-US" sz="1100" dirty="0"/>
                        <a:t>$1000</a:t>
                      </a:r>
                      <a:endParaRPr lang="ru-RU" sz="1100" dirty="0">
                        <a:solidFill>
                          <a:schemeClr val="tx1"/>
                        </a:solidFill>
                      </a:endParaRPr>
                    </a:p>
                  </a:txBody>
                  <a:tcPr anchor="ctr"/>
                </a:tc>
                <a:tc>
                  <a:txBody>
                    <a:bodyPr/>
                    <a:lstStyle/>
                    <a:p>
                      <a:pPr algn="ctr"/>
                      <a:r>
                        <a:rPr lang="en-GB" sz="1100" dirty="0"/>
                        <a:t>$1000</a:t>
                      </a:r>
                      <a:endParaRPr lang="ru-RU" sz="1100" dirty="0">
                        <a:solidFill>
                          <a:schemeClr val="tx1"/>
                        </a:solidFill>
                      </a:endParaRPr>
                    </a:p>
                  </a:txBody>
                  <a:tcPr anchor="ctr"/>
                </a:tc>
                <a:tc>
                  <a:txBody>
                    <a:bodyPr/>
                    <a:lstStyle/>
                    <a:p>
                      <a:pPr algn="ctr"/>
                      <a:r>
                        <a:rPr lang="en-US" sz="1100" dirty="0"/>
                        <a:t>$700</a:t>
                      </a:r>
                      <a:endParaRPr lang="ru-RU" sz="1100" dirty="0">
                        <a:solidFill>
                          <a:schemeClr val="tx1"/>
                        </a:solidFill>
                      </a:endParaRPr>
                    </a:p>
                  </a:txBody>
                  <a:tcPr anchor="ctr"/>
                </a:tc>
                <a:tc>
                  <a:txBody>
                    <a:bodyPr/>
                    <a:lstStyle/>
                    <a:p>
                      <a:pPr algn="ctr"/>
                      <a:r>
                        <a:rPr lang="en-GB" sz="1100" dirty="0"/>
                        <a:t>$300</a:t>
                      </a:r>
                      <a:endParaRPr lang="ru-RU" sz="1100" dirty="0">
                        <a:solidFill>
                          <a:schemeClr val="tx1"/>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dirty="0"/>
                        <a:t>$3 00</a:t>
                      </a:r>
                      <a:r>
                        <a:rPr lang="en-GB" sz="1100" baseline="0" dirty="0"/>
                        <a:t>0 </a:t>
                      </a:r>
                      <a:endParaRPr lang="ru-RU" sz="1100" dirty="0">
                        <a:solidFill>
                          <a:schemeClr val="tx1"/>
                        </a:solidFill>
                      </a:endParaRPr>
                    </a:p>
                  </a:txBody>
                  <a:tcPr anchor="ctr"/>
                </a:tc>
                <a:extLst>
                  <a:ext uri="{0D108BD9-81ED-4DB2-BD59-A6C34878D82A}">
                    <a16:rowId xmlns:a16="http://schemas.microsoft.com/office/drawing/2014/main" val="10002"/>
                  </a:ext>
                </a:extLst>
              </a:tr>
              <a:tr h="344924">
                <a:tc>
                  <a:txBody>
                    <a:bodyPr/>
                    <a:lstStyle/>
                    <a:p>
                      <a:pPr algn="ctr"/>
                      <a:r>
                        <a:rPr lang="en-US" sz="1100" dirty="0"/>
                        <a:t>3</a:t>
                      </a:r>
                      <a:endParaRPr lang="ru-RU" sz="1100" dirty="0"/>
                    </a:p>
                  </a:txBody>
                  <a:tcPr marL="90000" anchor="ctr"/>
                </a:tc>
                <a:tc>
                  <a:txBody>
                    <a:bodyPr/>
                    <a:lstStyle/>
                    <a:p>
                      <a:pPr algn="l"/>
                      <a:r>
                        <a:rPr lang="en-US" sz="1100" dirty="0"/>
                        <a:t>Loan tenure</a:t>
                      </a:r>
                      <a:endParaRPr lang="ru-RU" sz="1100" b="1" dirty="0">
                        <a:solidFill>
                          <a:schemeClr val="tx1"/>
                        </a:solidFill>
                      </a:endParaRPr>
                    </a:p>
                  </a:txBody>
                  <a:tcPr anchor="ctr"/>
                </a:tc>
                <a:tc>
                  <a:txBody>
                    <a:bodyPr/>
                    <a:lstStyle/>
                    <a:p>
                      <a:pPr algn="ctr"/>
                      <a:r>
                        <a:rPr lang="en-US" sz="1100" dirty="0"/>
                        <a:t>1 day - 1 month</a:t>
                      </a:r>
                      <a:endParaRPr lang="en-US" sz="1100" dirty="0">
                        <a:solidFill>
                          <a:schemeClr val="tx1"/>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Up to 60 months</a:t>
                      </a:r>
                      <a:endParaRPr lang="en-US" sz="1100" dirty="0">
                        <a:solidFill>
                          <a:schemeClr val="tx1"/>
                        </a:solidFill>
                      </a:endParaRPr>
                    </a:p>
                  </a:txBody>
                  <a:tcPr anchor="ctr"/>
                </a:tc>
                <a:tc>
                  <a:txBody>
                    <a:bodyPr/>
                    <a:lstStyle/>
                    <a:p>
                      <a:pPr algn="ctr"/>
                      <a:r>
                        <a:rPr lang="en-US" sz="1100"/>
                        <a:t> </a:t>
                      </a:r>
                      <a:r>
                        <a:rPr lang="en-US" sz="1100" baseline="0"/>
                        <a:t>12 months</a:t>
                      </a:r>
                      <a:endParaRPr lang="ru-RU" sz="1100" dirty="0">
                        <a:solidFill>
                          <a:schemeClr val="tx1"/>
                        </a:solidFill>
                      </a:endParaRPr>
                    </a:p>
                  </a:txBody>
                  <a:tcPr anchor="ctr"/>
                </a:tc>
                <a:tc>
                  <a:txBody>
                    <a:bodyPr/>
                    <a:lstStyle/>
                    <a:p>
                      <a:pPr algn="ctr"/>
                      <a:r>
                        <a:rPr lang="en-GB" sz="1100" dirty="0"/>
                        <a:t>9 months</a:t>
                      </a:r>
                      <a:endParaRPr lang="ru-RU" sz="1100" dirty="0">
                        <a:solidFill>
                          <a:schemeClr val="tx1"/>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12-60 months</a:t>
                      </a:r>
                      <a:endParaRPr lang="en-US" sz="1100" dirty="0">
                        <a:solidFill>
                          <a:schemeClr val="tx1"/>
                        </a:solidFill>
                      </a:endParaRPr>
                    </a:p>
                  </a:txBody>
                  <a:tcPr anchor="ctr"/>
                </a:tc>
                <a:extLst>
                  <a:ext uri="{0D108BD9-81ED-4DB2-BD59-A6C34878D82A}">
                    <a16:rowId xmlns:a16="http://schemas.microsoft.com/office/drawing/2014/main" val="10005"/>
                  </a:ext>
                </a:extLst>
              </a:tr>
              <a:tr h="288032">
                <a:tc>
                  <a:txBody>
                    <a:bodyPr/>
                    <a:lstStyle/>
                    <a:p>
                      <a:pPr algn="ctr"/>
                      <a:r>
                        <a:rPr lang="en-US" sz="1100" dirty="0"/>
                        <a:t>4</a:t>
                      </a:r>
                      <a:endParaRPr lang="ru-RU" sz="1100" b="0" dirty="0">
                        <a:solidFill>
                          <a:schemeClr val="tx1"/>
                        </a:solidFill>
                      </a:endParaRPr>
                    </a:p>
                  </a:txBody>
                  <a:tcPr marL="90000" anchor="ctr"/>
                </a:tc>
                <a:tc>
                  <a:txBody>
                    <a:bodyPr/>
                    <a:lstStyle/>
                    <a:p>
                      <a:pPr algn="l"/>
                      <a:r>
                        <a:rPr lang="en-US" sz="1100" dirty="0"/>
                        <a:t>Service </a:t>
                      </a:r>
                      <a:r>
                        <a:rPr lang="en-US" sz="1100" baseline="0" dirty="0"/>
                        <a:t>fees</a:t>
                      </a:r>
                      <a:endParaRPr lang="ru-RU" sz="1100" b="1" dirty="0">
                        <a:solidFill>
                          <a:schemeClr val="tx1"/>
                        </a:solidFill>
                      </a:endParaRPr>
                    </a:p>
                  </a:txBody>
                  <a:tcPr anchor="ctr"/>
                </a:tc>
                <a:tc>
                  <a:txBody>
                    <a:bodyPr/>
                    <a:lstStyle/>
                    <a:p>
                      <a:pPr algn="ctr"/>
                      <a:r>
                        <a:rPr lang="en-US" sz="1100" dirty="0"/>
                        <a:t>5%</a:t>
                      </a:r>
                      <a:endParaRPr lang="ru-RU" sz="1100" b="0" dirty="0">
                        <a:solidFill>
                          <a:schemeClr val="tx1"/>
                        </a:solidFill>
                      </a:endParaRPr>
                    </a:p>
                  </a:txBody>
                  <a:tcPr anchor="ctr"/>
                </a:tc>
                <a:tc>
                  <a:txBody>
                    <a:bodyPr/>
                    <a:lstStyle/>
                    <a:p>
                      <a:pPr algn="ctr"/>
                      <a:r>
                        <a:rPr lang="en-GB" sz="1100" dirty="0"/>
                        <a:t>5%</a:t>
                      </a:r>
                      <a:endParaRPr lang="ru-RU" sz="1100" b="0" dirty="0">
                        <a:solidFill>
                          <a:schemeClr val="tx1"/>
                        </a:solidFill>
                      </a:endParaRPr>
                    </a:p>
                  </a:txBody>
                  <a:tcPr anchor="ctr"/>
                </a:tc>
                <a:tc>
                  <a:txBody>
                    <a:bodyPr/>
                    <a:lstStyle/>
                    <a:p>
                      <a:pPr algn="ctr"/>
                      <a:r>
                        <a:rPr lang="en-US" sz="1100"/>
                        <a:t>2%</a:t>
                      </a:r>
                      <a:endParaRPr lang="ru-RU" sz="1100" b="0" dirty="0">
                        <a:solidFill>
                          <a:schemeClr val="tx1"/>
                        </a:solidFill>
                      </a:endParaRPr>
                    </a:p>
                  </a:txBody>
                  <a:tcPr anchor="ctr"/>
                </a:tc>
                <a:tc>
                  <a:txBody>
                    <a:bodyPr/>
                    <a:lstStyle/>
                    <a:p>
                      <a:pPr algn="ctr"/>
                      <a:r>
                        <a:rPr lang="en-GB" sz="1100" dirty="0"/>
                        <a:t>-</a:t>
                      </a:r>
                      <a:endParaRPr lang="ru-RU" sz="1100" b="0" dirty="0">
                        <a:solidFill>
                          <a:schemeClr val="tx1"/>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2%</a:t>
                      </a:r>
                      <a:endParaRPr lang="en-US" sz="1100" dirty="0">
                        <a:solidFill>
                          <a:schemeClr val="tx1"/>
                        </a:solidFill>
                      </a:endParaRPr>
                    </a:p>
                  </a:txBody>
                  <a:tcPr anchor="ctr"/>
                </a:tc>
                <a:extLst>
                  <a:ext uri="{0D108BD9-81ED-4DB2-BD59-A6C34878D82A}">
                    <a16:rowId xmlns:a16="http://schemas.microsoft.com/office/drawing/2014/main" val="10006"/>
                  </a:ext>
                </a:extLst>
              </a:tr>
              <a:tr h="360040">
                <a:tc>
                  <a:txBody>
                    <a:bodyPr/>
                    <a:lstStyle/>
                    <a:p>
                      <a:pPr algn="ctr"/>
                      <a:r>
                        <a:rPr lang="en-US" sz="1100" dirty="0"/>
                        <a:t>5</a:t>
                      </a:r>
                      <a:endParaRPr lang="ru-RU" sz="1100" b="0" dirty="0">
                        <a:solidFill>
                          <a:schemeClr val="tx1"/>
                        </a:solidFill>
                      </a:endParaRPr>
                    </a:p>
                  </a:txBody>
                  <a:tcPr marL="90000" anchor="ctr"/>
                </a:tc>
                <a:tc>
                  <a:txBody>
                    <a:bodyPr/>
                    <a:lstStyle/>
                    <a:p>
                      <a:pPr algn="l"/>
                      <a:r>
                        <a:rPr lang="en-US" sz="1100" dirty="0"/>
                        <a:t>Interest</a:t>
                      </a:r>
                      <a:r>
                        <a:rPr lang="en-US" sz="1100" baseline="0" dirty="0"/>
                        <a:t> rate, </a:t>
                      </a:r>
                    </a:p>
                    <a:p>
                      <a:pPr algn="l"/>
                      <a:r>
                        <a:rPr lang="en-US" sz="1100" baseline="0" dirty="0"/>
                        <a:t>per annum</a:t>
                      </a:r>
                      <a:endParaRPr lang="ru-RU" sz="1100" b="1" dirty="0">
                        <a:solidFill>
                          <a:schemeClr val="tx1"/>
                        </a:solidFill>
                      </a:endParaRPr>
                    </a:p>
                  </a:txBody>
                  <a:tcPr anchor="ctr"/>
                </a:tc>
                <a:tc>
                  <a:txBody>
                    <a:bodyPr/>
                    <a:lstStyle/>
                    <a:p>
                      <a:pPr algn="ctr"/>
                      <a:r>
                        <a:rPr lang="en-US" sz="1100" dirty="0"/>
                        <a:t>120%-240%</a:t>
                      </a:r>
                      <a:endParaRPr lang="ru-RU" sz="1100" b="0" dirty="0">
                        <a:solidFill>
                          <a:schemeClr val="tx1"/>
                        </a:solidFill>
                      </a:endParaRPr>
                    </a:p>
                  </a:txBody>
                  <a:tcPr anchor="ctr"/>
                </a:tc>
                <a:tc>
                  <a:txBody>
                    <a:bodyPr/>
                    <a:lstStyle/>
                    <a:p>
                      <a:pPr algn="ctr"/>
                      <a:r>
                        <a:rPr lang="en-GB" sz="1100" dirty="0"/>
                        <a:t>180%</a:t>
                      </a:r>
                      <a:endParaRPr lang="ru-RU" sz="1100" b="0" dirty="0">
                        <a:solidFill>
                          <a:schemeClr val="tx1"/>
                        </a:solidFill>
                      </a:endParaRPr>
                    </a:p>
                  </a:txBody>
                  <a:tcPr anchor="ctr"/>
                </a:tc>
                <a:tc>
                  <a:txBody>
                    <a:bodyPr/>
                    <a:lstStyle/>
                    <a:p>
                      <a:pPr algn="ctr"/>
                      <a:r>
                        <a:rPr lang="en-GB" sz="1100" dirty="0"/>
                        <a:t>25%-40%</a:t>
                      </a:r>
                      <a:endParaRPr lang="ru-RU" sz="1100" b="0" dirty="0">
                        <a:solidFill>
                          <a:schemeClr val="tx1"/>
                        </a:solidFill>
                      </a:endParaRPr>
                    </a:p>
                  </a:txBody>
                  <a:tcPr anchor="ctr"/>
                </a:tc>
                <a:tc>
                  <a:txBody>
                    <a:bodyPr/>
                    <a:lstStyle/>
                    <a:p>
                      <a:pPr algn="ctr"/>
                      <a:r>
                        <a:rPr lang="en-GB" sz="1100" dirty="0"/>
                        <a:t>24%-36%</a:t>
                      </a:r>
                      <a:endParaRPr lang="ru-RU" sz="1100" b="0" dirty="0">
                        <a:solidFill>
                          <a:srgbClr val="FF0000"/>
                        </a:solidFill>
                      </a:endParaRPr>
                    </a:p>
                  </a:txBody>
                  <a:tcPr anchor="ctr"/>
                </a:tc>
                <a:tc>
                  <a:txBody>
                    <a:bodyPr/>
                    <a:lstStyle/>
                    <a:p>
                      <a:pPr algn="ctr"/>
                      <a:r>
                        <a:rPr lang="en-GB" sz="1100" dirty="0"/>
                        <a:t>up to 24%</a:t>
                      </a:r>
                      <a:endParaRPr lang="ru-RU" sz="1100" b="0" dirty="0">
                        <a:solidFill>
                          <a:schemeClr val="tx1"/>
                        </a:solidFill>
                      </a:endParaRPr>
                    </a:p>
                  </a:txBody>
                  <a:tcPr anchor="ctr"/>
                </a:tc>
                <a:extLst>
                  <a:ext uri="{0D108BD9-81ED-4DB2-BD59-A6C34878D82A}">
                    <a16:rowId xmlns:a16="http://schemas.microsoft.com/office/drawing/2014/main" val="10011"/>
                  </a:ext>
                </a:extLst>
              </a:tr>
              <a:tr h="481119">
                <a:tc>
                  <a:txBody>
                    <a:bodyPr/>
                    <a:lstStyle/>
                    <a:p>
                      <a:pPr algn="ctr"/>
                      <a:r>
                        <a:rPr lang="en-GB" sz="1100" dirty="0"/>
                        <a:t>6</a:t>
                      </a:r>
                      <a:endParaRPr lang="ru-RU" sz="1100" b="0" dirty="0">
                        <a:solidFill>
                          <a:schemeClr val="tx1"/>
                        </a:solidFill>
                      </a:endParaRPr>
                    </a:p>
                  </a:txBody>
                  <a:tcPr marL="90000" anchor="ctr"/>
                </a:tc>
                <a:tc>
                  <a:txBody>
                    <a:bodyPr/>
                    <a:lstStyle/>
                    <a:p>
                      <a:pPr algn="l"/>
                      <a:r>
                        <a:rPr lang="en-US" sz="1100" dirty="0"/>
                        <a:t>Effective IR</a:t>
                      </a:r>
                      <a:r>
                        <a:rPr lang="en-US" sz="1100" baseline="0" dirty="0"/>
                        <a:t> per annum</a:t>
                      </a:r>
                      <a:endParaRPr lang="ru-RU" sz="1100" b="1" dirty="0">
                        <a:solidFill>
                          <a:schemeClr val="tx1"/>
                        </a:solidFill>
                      </a:endParaRPr>
                    </a:p>
                  </a:txBody>
                  <a:tcPr anchor="ctr"/>
                </a:tc>
                <a:tc>
                  <a:txBody>
                    <a:bodyPr/>
                    <a:lstStyle/>
                    <a:p>
                      <a:pPr algn="ctr"/>
                      <a:r>
                        <a:rPr lang="en-US" sz="1100" dirty="0"/>
                        <a:t>up to 380%</a:t>
                      </a:r>
                      <a:endParaRPr lang="ru-RU" sz="1100" b="0" dirty="0">
                        <a:solidFill>
                          <a:schemeClr val="tx1"/>
                        </a:solidFill>
                      </a:endParaRPr>
                    </a:p>
                  </a:txBody>
                  <a:tcPr anchor="ctr"/>
                </a:tc>
                <a:tc>
                  <a:txBody>
                    <a:bodyPr/>
                    <a:lstStyle/>
                    <a:p>
                      <a:pPr algn="ctr"/>
                      <a:r>
                        <a:rPr lang="en-GB" sz="1100" dirty="0"/>
                        <a:t>up to 240%</a:t>
                      </a:r>
                      <a:endParaRPr lang="ru-RU" sz="1100" b="0" dirty="0">
                        <a:solidFill>
                          <a:schemeClr val="tx1"/>
                        </a:solidFill>
                      </a:endParaRPr>
                    </a:p>
                  </a:txBody>
                  <a:tcPr anchor="ctr"/>
                </a:tc>
                <a:tc>
                  <a:txBody>
                    <a:bodyPr/>
                    <a:lstStyle/>
                    <a:p>
                      <a:pPr algn="ctr"/>
                      <a:r>
                        <a:rPr lang="en-GB" sz="1100" dirty="0"/>
                        <a:t>up to 90%</a:t>
                      </a:r>
                      <a:endParaRPr lang="ru-RU" sz="1100" b="0" dirty="0">
                        <a:solidFill>
                          <a:schemeClr val="tx1"/>
                        </a:solidFill>
                      </a:endParaRPr>
                    </a:p>
                  </a:txBody>
                  <a:tcPr anchor="ctr"/>
                </a:tc>
                <a:tc>
                  <a:txBody>
                    <a:bodyPr/>
                    <a:lstStyle/>
                    <a:p>
                      <a:pPr algn="ctr"/>
                      <a:r>
                        <a:rPr lang="en-GB" sz="1100" dirty="0"/>
                        <a:t>up to 36%</a:t>
                      </a:r>
                      <a:endParaRPr lang="ru-RU" sz="1100" b="0" dirty="0">
                        <a:solidFill>
                          <a:schemeClr val="tx1"/>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Up</a:t>
                      </a:r>
                      <a:r>
                        <a:rPr lang="en-US" sz="1100" baseline="0" dirty="0"/>
                        <a:t> to 30%</a:t>
                      </a:r>
                      <a:endParaRPr lang="en-US" sz="1100" dirty="0">
                        <a:solidFill>
                          <a:schemeClr val="tx1"/>
                        </a:solidFill>
                      </a:endParaRPr>
                    </a:p>
                  </a:txBody>
                  <a:tcPr anchor="ctr"/>
                </a:tc>
                <a:extLst>
                  <a:ext uri="{0D108BD9-81ED-4DB2-BD59-A6C34878D82A}">
                    <a16:rowId xmlns:a16="http://schemas.microsoft.com/office/drawing/2014/main" val="10009"/>
                  </a:ext>
                </a:extLst>
              </a:tr>
              <a:tr h="316297">
                <a:tc>
                  <a:txBody>
                    <a:bodyPr/>
                    <a:lstStyle/>
                    <a:p>
                      <a:pPr algn="ctr"/>
                      <a:r>
                        <a:rPr lang="en-GB" sz="1100" dirty="0"/>
                        <a:t>7</a:t>
                      </a:r>
                      <a:endParaRPr lang="ru-RU" sz="1100" dirty="0">
                        <a:solidFill>
                          <a:schemeClr val="tx1"/>
                        </a:solidFill>
                      </a:endParaRPr>
                    </a:p>
                  </a:txBody>
                  <a:tcPr marL="90000" anchor="ctr"/>
                </a:tc>
                <a:tc>
                  <a:txBody>
                    <a:bodyPr/>
                    <a:lstStyle/>
                    <a:p>
                      <a:pPr algn="l"/>
                      <a:r>
                        <a:rPr lang="en-US" sz="1100" dirty="0"/>
                        <a:t>Late</a:t>
                      </a:r>
                      <a:r>
                        <a:rPr lang="en-US" sz="1100" baseline="0" dirty="0"/>
                        <a:t> fee</a:t>
                      </a:r>
                      <a:endParaRPr lang="ru-RU" sz="1100" b="1" dirty="0">
                        <a:solidFill>
                          <a:schemeClr val="tx1"/>
                        </a:solidFill>
                      </a:endParaRPr>
                    </a:p>
                  </a:txBody>
                  <a:tcPr anchor="ctr"/>
                </a:tc>
                <a:tc>
                  <a:txBody>
                    <a:bodyPr/>
                    <a:lstStyle/>
                    <a:p>
                      <a:pPr algn="ctr"/>
                      <a:r>
                        <a:rPr lang="en-US" sz="1100" dirty="0"/>
                        <a:t>no</a:t>
                      </a:r>
                    </a:p>
                  </a:txBody>
                  <a:tcPr anchor="ctr"/>
                </a:tc>
                <a:tc>
                  <a:txBody>
                    <a:bodyPr/>
                    <a:lstStyle/>
                    <a:p>
                      <a:pPr algn="ctr"/>
                      <a:r>
                        <a:rPr lang="en-US" sz="1100" dirty="0"/>
                        <a:t>25$-75$ per</a:t>
                      </a:r>
                      <a:r>
                        <a:rPr lang="en-US" sz="1100" baseline="0" dirty="0"/>
                        <a:t> week</a:t>
                      </a:r>
                      <a:endParaRPr lang="ru-RU" sz="1100" b="0" dirty="0">
                        <a:solidFill>
                          <a:srgbClr val="FF0000"/>
                        </a:solidFill>
                      </a:endParaRPr>
                    </a:p>
                  </a:txBody>
                  <a:tcPr anchor="ctr"/>
                </a:tc>
                <a:tc>
                  <a:txBody>
                    <a:bodyPr/>
                    <a:lstStyle/>
                    <a:p>
                      <a:pPr algn="ctr"/>
                      <a:r>
                        <a:rPr lang="en-US" sz="1100" dirty="0"/>
                        <a:t>25$-75$ per</a:t>
                      </a:r>
                      <a:r>
                        <a:rPr lang="en-US" sz="1100" baseline="0" dirty="0"/>
                        <a:t> week</a:t>
                      </a:r>
                      <a:endParaRPr lang="ru-RU" sz="1100" b="0" dirty="0">
                        <a:solidFill>
                          <a:srgbClr val="FF0000"/>
                        </a:solidFill>
                      </a:endParaRPr>
                    </a:p>
                  </a:txBody>
                  <a:tcPr anchor="ctr"/>
                </a:tc>
                <a:tc>
                  <a:txBody>
                    <a:bodyPr/>
                    <a:lstStyle/>
                    <a:p>
                      <a:pPr algn="ctr"/>
                      <a:r>
                        <a:rPr lang="en-GB" sz="1100" dirty="0"/>
                        <a:t>no</a:t>
                      </a:r>
                      <a:endParaRPr lang="ru-RU" sz="1100" b="0" dirty="0">
                        <a:solidFill>
                          <a:srgbClr val="FF0000"/>
                        </a:solidFill>
                      </a:endParaRPr>
                    </a:p>
                  </a:txBody>
                  <a:tcPr anchor="ctr"/>
                </a:tc>
                <a:tc>
                  <a:txBody>
                    <a:bodyPr/>
                    <a:lstStyle/>
                    <a:p>
                      <a:pPr algn="ctr"/>
                      <a:r>
                        <a:rPr lang="en-GB" sz="1100" dirty="0"/>
                        <a:t>3% p.a.</a:t>
                      </a:r>
                      <a:endParaRPr lang="ru-RU" sz="1100" b="0" dirty="0">
                        <a:solidFill>
                          <a:schemeClr val="tx1"/>
                        </a:solidFill>
                      </a:endParaRPr>
                    </a:p>
                  </a:txBody>
                  <a:tcPr anchor="ctr"/>
                </a:tc>
                <a:extLst>
                  <a:ext uri="{0D108BD9-81ED-4DB2-BD59-A6C34878D82A}">
                    <a16:rowId xmlns:a16="http://schemas.microsoft.com/office/drawing/2014/main" val="10007"/>
                  </a:ext>
                </a:extLst>
              </a:tr>
              <a:tr h="432048">
                <a:tc>
                  <a:txBody>
                    <a:bodyPr/>
                    <a:lstStyle/>
                    <a:p>
                      <a:pPr algn="ctr"/>
                      <a:r>
                        <a:rPr lang="en-GB" sz="1100" dirty="0"/>
                        <a:t>8</a:t>
                      </a:r>
                      <a:endParaRPr lang="ru-RU" sz="1100" dirty="0">
                        <a:solidFill>
                          <a:schemeClr val="tx1"/>
                        </a:solidFill>
                      </a:endParaRPr>
                    </a:p>
                  </a:txBody>
                  <a:tcPr marL="90000" anchor="ctr"/>
                </a:tc>
                <a:tc>
                  <a:txBody>
                    <a:bodyPr/>
                    <a:lstStyle/>
                    <a:p>
                      <a:pPr algn="l"/>
                      <a:r>
                        <a:rPr lang="en-US" sz="1100" dirty="0"/>
                        <a:t>Time to money</a:t>
                      </a:r>
                      <a:endParaRPr lang="ru-RU" sz="1100" b="1" dirty="0">
                        <a:solidFill>
                          <a:schemeClr val="tx1"/>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1 day - </a:t>
                      </a:r>
                      <a:r>
                        <a:rPr lang="en-US" sz="1100" baseline="0" dirty="0"/>
                        <a:t>3 days</a:t>
                      </a:r>
                      <a:endParaRPr lang="ru-RU" sz="1100" b="0" dirty="0">
                        <a:solidFill>
                          <a:schemeClr val="tx1"/>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1 day - </a:t>
                      </a:r>
                      <a:r>
                        <a:rPr lang="en-US" sz="1100" baseline="0" dirty="0"/>
                        <a:t>3 days</a:t>
                      </a:r>
                      <a:endParaRPr lang="ru-RU" sz="1100" b="0" dirty="0">
                        <a:solidFill>
                          <a:schemeClr val="tx1"/>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1 day - </a:t>
                      </a:r>
                      <a:r>
                        <a:rPr lang="en-US" sz="1100" baseline="0" dirty="0"/>
                        <a:t>3 days</a:t>
                      </a:r>
                      <a:endParaRPr lang="ru-RU" sz="1100" b="0" dirty="0">
                        <a:solidFill>
                          <a:schemeClr val="tx1"/>
                        </a:solidFill>
                      </a:endParaRPr>
                    </a:p>
                  </a:txBody>
                  <a:tcPr anchor="ctr"/>
                </a:tc>
                <a:tc>
                  <a:txBody>
                    <a:bodyPr/>
                    <a:lstStyle/>
                    <a:p>
                      <a:pPr algn="ctr"/>
                      <a:r>
                        <a:rPr lang="en-GB" sz="1100" dirty="0"/>
                        <a:t>30</a:t>
                      </a:r>
                      <a:r>
                        <a:rPr lang="en-GB" sz="1100" baseline="0" dirty="0"/>
                        <a:t> minutes</a:t>
                      </a:r>
                      <a:endParaRPr lang="ru-RU" sz="1100" b="0" dirty="0">
                        <a:solidFill>
                          <a:schemeClr val="tx1"/>
                        </a:solidFill>
                      </a:endParaRPr>
                    </a:p>
                  </a:txBody>
                  <a:tcPr anchor="ctr"/>
                </a:tc>
                <a:tc>
                  <a:txBody>
                    <a:bodyPr/>
                    <a:lstStyle/>
                    <a:p>
                      <a:pPr algn="ctr"/>
                      <a:r>
                        <a:rPr lang="en-US" sz="1100" dirty="0"/>
                        <a:t>Up</a:t>
                      </a:r>
                      <a:r>
                        <a:rPr lang="en-US" sz="1100" baseline="0" dirty="0"/>
                        <a:t> to 21</a:t>
                      </a:r>
                      <a:r>
                        <a:rPr lang="en-US" sz="1100" dirty="0"/>
                        <a:t> days</a:t>
                      </a:r>
                      <a:endParaRPr lang="en-US" sz="1100" b="0" kern="1200" baseline="0" dirty="0">
                        <a:solidFill>
                          <a:srgbClr val="000000"/>
                        </a:solidFill>
                        <a:latin typeface="+mn-lt"/>
                        <a:ea typeface="+mn-ea"/>
                        <a:cs typeface="+mn-cs"/>
                      </a:endParaRPr>
                    </a:p>
                  </a:txBody>
                  <a:tcPr anchor="ctr"/>
                </a:tc>
                <a:extLst>
                  <a:ext uri="{0D108BD9-81ED-4DB2-BD59-A6C34878D82A}">
                    <a16:rowId xmlns:a16="http://schemas.microsoft.com/office/drawing/2014/main" val="10010"/>
                  </a:ext>
                </a:extLst>
              </a:tr>
              <a:tr h="288032">
                <a:tc>
                  <a:txBody>
                    <a:bodyPr/>
                    <a:lstStyle/>
                    <a:p>
                      <a:pPr algn="ctr"/>
                      <a:r>
                        <a:rPr lang="en-GB" sz="1100" dirty="0"/>
                        <a:t>9</a:t>
                      </a:r>
                      <a:endParaRPr lang="ru-RU" sz="1100" dirty="0">
                        <a:solidFill>
                          <a:schemeClr val="tx1"/>
                        </a:solidFill>
                      </a:endParaRPr>
                    </a:p>
                  </a:txBody>
                  <a:tcPr marL="90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dirty="0"/>
                        <a:t>Loan disbursal </a:t>
                      </a:r>
                      <a:endParaRPr lang="en-US" sz="1100" b="1" kern="1200" dirty="0">
                        <a:solidFill>
                          <a:schemeClr val="tx1"/>
                        </a:solidFill>
                        <a:latin typeface="+mn-lt"/>
                        <a:ea typeface="+mn-ea"/>
                        <a:cs typeface="+mn-cs"/>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aseline="0" dirty="0"/>
                        <a:t>Cash or </a:t>
                      </a:r>
                      <a:r>
                        <a:rPr lang="en-US" sz="1100" baseline="0" dirty="0" err="1"/>
                        <a:t>Cheque</a:t>
                      </a:r>
                      <a:endParaRPr lang="en-US" sz="11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Cash in Office, Bank</a:t>
                      </a:r>
                      <a:r>
                        <a:rPr lang="en-US" sz="1100" baseline="0" dirty="0"/>
                        <a:t> transfer</a:t>
                      </a:r>
                      <a:endParaRPr lang="ru-RU" sz="1100" b="0" dirty="0">
                        <a:solidFill>
                          <a:schemeClr val="tx1"/>
                        </a:solidFill>
                      </a:endParaRPr>
                    </a:p>
                  </a:txBody>
                  <a:tcPr anchor="ctr"/>
                </a:tc>
                <a:tc>
                  <a:txBody>
                    <a:bodyPr/>
                    <a:lstStyle/>
                    <a:p>
                      <a:pPr algn="ctr"/>
                      <a:r>
                        <a:rPr lang="en-US" sz="1100"/>
                        <a:t>Cash in Office, Bank</a:t>
                      </a:r>
                      <a:r>
                        <a:rPr lang="en-US" sz="1100" baseline="0"/>
                        <a:t> transfer</a:t>
                      </a:r>
                      <a:endParaRPr lang="ru-RU" sz="1100" b="0" dirty="0">
                        <a:solidFill>
                          <a:schemeClr val="tx1"/>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Cash in office</a:t>
                      </a:r>
                    </a:p>
                  </a:txBody>
                  <a:tcPr anchor="ctr"/>
                </a:tc>
                <a:tc>
                  <a:txBody>
                    <a:bodyPr/>
                    <a:lstStyle/>
                    <a:p>
                      <a:pPr algn="ctr"/>
                      <a:r>
                        <a:rPr lang="en-US" sz="1100" dirty="0"/>
                        <a:t>Cash in branch</a:t>
                      </a:r>
                      <a:r>
                        <a:rPr lang="en-US" sz="1100" baseline="0" dirty="0"/>
                        <a:t> or to an account</a:t>
                      </a:r>
                      <a:endParaRPr lang="en-US" sz="1100" b="0" kern="1200" baseline="0" dirty="0">
                        <a:solidFill>
                          <a:schemeClr val="tx1"/>
                        </a:solidFill>
                        <a:latin typeface="+mn-lt"/>
                        <a:ea typeface="+mn-ea"/>
                        <a:cs typeface="+mn-cs"/>
                      </a:endParaRPr>
                    </a:p>
                  </a:txBody>
                  <a:tcPr anchor="ctr"/>
                </a:tc>
                <a:extLst>
                  <a:ext uri="{0D108BD9-81ED-4DB2-BD59-A6C34878D82A}">
                    <a16:rowId xmlns:a16="http://schemas.microsoft.com/office/drawing/2014/main" val="10012"/>
                  </a:ext>
                </a:extLst>
              </a:tr>
              <a:tr h="437376">
                <a:tc>
                  <a:txBody>
                    <a:bodyPr/>
                    <a:lstStyle/>
                    <a:p>
                      <a:pPr algn="ctr"/>
                      <a:r>
                        <a:rPr lang="en-US" sz="1100" dirty="0"/>
                        <a:t>1</a:t>
                      </a:r>
                      <a:r>
                        <a:rPr lang="en-GB" sz="1100" dirty="0"/>
                        <a:t>0</a:t>
                      </a:r>
                      <a:endParaRPr lang="ru-RU" sz="1100" dirty="0">
                        <a:solidFill>
                          <a:schemeClr val="tx1"/>
                        </a:solidFill>
                      </a:endParaRPr>
                    </a:p>
                  </a:txBody>
                  <a:tcPr marL="90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dirty="0"/>
                        <a:t>Verification</a:t>
                      </a:r>
                      <a:endParaRPr lang="en-US" sz="1100" b="1" kern="1200" dirty="0">
                        <a:solidFill>
                          <a:schemeClr val="tx1"/>
                        </a:solidFill>
                        <a:latin typeface="+mn-lt"/>
                        <a:ea typeface="+mn-ea"/>
                        <a:cs typeface="+mn-cs"/>
                      </a:endParaRPr>
                    </a:p>
                  </a:txBody>
                  <a:tcPr anchor="ctr"/>
                </a:tc>
                <a:tc>
                  <a:txBody>
                    <a:bodyPr/>
                    <a:lstStyle/>
                    <a:p>
                      <a:pPr algn="ctr"/>
                      <a:r>
                        <a:rPr lang="en-US" sz="1100" dirty="0"/>
                        <a:t>ID, Salary proof, Address proof,</a:t>
                      </a:r>
                      <a:r>
                        <a:rPr lang="en-US" sz="1100" baseline="0" dirty="0"/>
                        <a:t> </a:t>
                      </a:r>
                      <a:r>
                        <a:rPr lang="en-US" sz="1100" dirty="0"/>
                        <a:t>Field</a:t>
                      </a:r>
                      <a:r>
                        <a:rPr lang="en-US" sz="1100" baseline="0" dirty="0"/>
                        <a:t> visit</a:t>
                      </a:r>
                      <a:endParaRPr lang="en-US" sz="1100" dirty="0">
                        <a:solidFill>
                          <a:schemeClr val="tx1"/>
                        </a:solidFill>
                      </a:endParaRPr>
                    </a:p>
                  </a:txBody>
                  <a:tcPr anchor="ctr"/>
                </a:tc>
                <a:tc>
                  <a:txBody>
                    <a:bodyPr/>
                    <a:lstStyle/>
                    <a:p>
                      <a:pPr algn="ctr"/>
                      <a:r>
                        <a:rPr lang="en-US" sz="1100" dirty="0"/>
                        <a:t>ID, Salary proof, Address proof,</a:t>
                      </a:r>
                      <a:r>
                        <a:rPr lang="en-US" sz="1100" baseline="0" dirty="0"/>
                        <a:t> </a:t>
                      </a:r>
                      <a:r>
                        <a:rPr lang="en-US" sz="1100" dirty="0"/>
                        <a:t>phone verification.</a:t>
                      </a:r>
                      <a:endParaRPr lang="en-US" sz="1100" b="0" dirty="0">
                        <a:solidFill>
                          <a:schemeClr val="tx1"/>
                        </a:solidFill>
                      </a:endParaRPr>
                    </a:p>
                  </a:txBody>
                  <a:tcPr anchor="ctr"/>
                </a:tc>
                <a:tc>
                  <a:txBody>
                    <a:bodyPr/>
                    <a:lstStyle/>
                    <a:p>
                      <a:pPr algn="ctr"/>
                      <a:r>
                        <a:rPr lang="en-US" sz="1100" dirty="0"/>
                        <a:t>ID, Salary proof, Address proof,</a:t>
                      </a:r>
                      <a:r>
                        <a:rPr lang="en-US" sz="1100" baseline="0" dirty="0"/>
                        <a:t> p</a:t>
                      </a:r>
                      <a:r>
                        <a:rPr lang="en-US" sz="1100" dirty="0"/>
                        <a:t>hone verification</a:t>
                      </a:r>
                      <a:endParaRPr lang="en-US" sz="1100" b="0" dirty="0">
                        <a:solidFill>
                          <a:schemeClr val="tx1"/>
                        </a:solidFill>
                      </a:endParaRPr>
                    </a:p>
                  </a:txBody>
                  <a:tcPr anchor="ctr"/>
                </a:tc>
                <a:tc>
                  <a:txBody>
                    <a:bodyPr/>
                    <a:lstStyle/>
                    <a:p>
                      <a:pPr algn="ctr"/>
                      <a:r>
                        <a:rPr lang="en-US" sz="1100" dirty="0"/>
                        <a:t>ID,</a:t>
                      </a:r>
                      <a:r>
                        <a:rPr lang="en-US" sz="1100" baseline="0" dirty="0"/>
                        <a:t> </a:t>
                      </a:r>
                      <a:r>
                        <a:rPr lang="en-US" sz="1100" dirty="0"/>
                        <a:t>Collateral</a:t>
                      </a:r>
                      <a:r>
                        <a:rPr lang="en-US" sz="1100" baseline="0" dirty="0"/>
                        <a:t> valuation</a:t>
                      </a:r>
                      <a:endParaRPr lang="en-US" sz="1100" b="0" dirty="0">
                        <a:solidFill>
                          <a:schemeClr val="tx1"/>
                        </a:solidFill>
                      </a:endParaRPr>
                    </a:p>
                  </a:txBody>
                  <a:tcPr anchor="ctr"/>
                </a:tc>
                <a:tc>
                  <a:txBody>
                    <a:bodyPr/>
                    <a:lstStyle/>
                    <a:p>
                      <a:pPr algn="l"/>
                      <a:r>
                        <a:rPr lang="en-US" sz="1100" dirty="0"/>
                        <a:t>ID, Salary proof, Address proof,</a:t>
                      </a:r>
                      <a:r>
                        <a:rPr lang="en-US" sz="1100" baseline="0" dirty="0"/>
                        <a:t> </a:t>
                      </a:r>
                      <a:r>
                        <a:rPr lang="en-US" sz="1100" dirty="0"/>
                        <a:t>Credit</a:t>
                      </a:r>
                      <a:r>
                        <a:rPr lang="en-US" sz="1100" baseline="0" dirty="0"/>
                        <a:t> Bureau check, Phone verification</a:t>
                      </a:r>
                      <a:endParaRPr lang="en-US" sz="1100" baseline="0" dirty="0">
                        <a:solidFill>
                          <a:schemeClr val="tx1"/>
                        </a:solidFill>
                      </a:endParaRPr>
                    </a:p>
                  </a:txBody>
                  <a:tcPr anchor="ctr"/>
                </a:tc>
                <a:extLst>
                  <a:ext uri="{0D108BD9-81ED-4DB2-BD59-A6C34878D82A}">
                    <a16:rowId xmlns:a16="http://schemas.microsoft.com/office/drawing/2014/main" val="10013"/>
                  </a:ext>
                </a:extLst>
              </a:tr>
              <a:tr h="292108">
                <a:tc>
                  <a:txBody>
                    <a:bodyPr/>
                    <a:lstStyle/>
                    <a:p>
                      <a:pPr algn="ctr"/>
                      <a:r>
                        <a:rPr lang="en-GB" sz="1100" dirty="0"/>
                        <a:t>11</a:t>
                      </a:r>
                      <a:endParaRPr lang="ru-RU" sz="1100" dirty="0">
                        <a:solidFill>
                          <a:schemeClr val="tx1"/>
                        </a:solidFill>
                      </a:endParaRPr>
                    </a:p>
                  </a:txBody>
                  <a:tcPr marL="90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dirty="0"/>
                        <a:t>Target Customers</a:t>
                      </a:r>
                      <a:endParaRPr lang="en-US" sz="1100" b="1" kern="1200" dirty="0">
                        <a:solidFill>
                          <a:schemeClr val="dk1"/>
                        </a:solidFill>
                        <a:latin typeface="+mn-lt"/>
                        <a:ea typeface="+mn-ea"/>
                        <a:cs typeface="+mn-cs"/>
                      </a:endParaRPr>
                    </a:p>
                  </a:txBody>
                  <a:tcPr anchor="ctr"/>
                </a:tc>
                <a:tc>
                  <a:txBody>
                    <a:bodyPr/>
                    <a:lstStyle/>
                    <a:p>
                      <a:pPr algn="l"/>
                      <a:r>
                        <a:rPr lang="en-US" sz="1100" dirty="0"/>
                        <a:t>Customers without official work or in</a:t>
                      </a:r>
                      <a:r>
                        <a:rPr lang="en-US" sz="1100" baseline="0" dirty="0"/>
                        <a:t> an urgent need of money. </a:t>
                      </a:r>
                      <a:endParaRPr lang="ru-RU" sz="1100" b="0" kern="1200" baseline="0" dirty="0">
                        <a:solidFill>
                          <a:schemeClr val="tx1"/>
                        </a:solidFill>
                        <a:latin typeface="+mn-lt"/>
                        <a:ea typeface="+mn-ea"/>
                        <a:cs typeface="+mn-cs"/>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All</a:t>
                      </a:r>
                      <a:r>
                        <a:rPr lang="en-US" sz="1100" baseline="0" dirty="0"/>
                        <a:t> types of clients who can provide sufficient collateral or guarantors</a:t>
                      </a:r>
                      <a:endParaRPr lang="en-US" sz="1100" dirty="0">
                        <a:solidFill>
                          <a:schemeClr val="tx1"/>
                        </a:solidFill>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Official employees  and entrepreneurs,</a:t>
                      </a:r>
                      <a:r>
                        <a:rPr lang="en-US" sz="1100" baseline="0" dirty="0"/>
                        <a:t> rural self employed people</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baseline="0" dirty="0"/>
                        <a:t>who can provide guarantor.</a:t>
                      </a:r>
                      <a:endParaRPr lang="ru-RU" sz="1100" b="0" kern="1200" baseline="0" dirty="0">
                        <a:solidFill>
                          <a:schemeClr val="tx1"/>
                        </a:solidFill>
                        <a:latin typeface="+mn-lt"/>
                        <a:ea typeface="+mn-ea"/>
                        <a:cs typeface="+mn-cs"/>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All</a:t>
                      </a:r>
                      <a:r>
                        <a:rPr lang="en-US" sz="1100" baseline="0" dirty="0"/>
                        <a:t> types of clients who can provide collator (Gold Items).</a:t>
                      </a:r>
                      <a:endParaRPr lang="en-US" sz="1100" dirty="0">
                        <a:solidFill>
                          <a:schemeClr val="tx1"/>
                        </a:solidFill>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Only for customers that</a:t>
                      </a:r>
                      <a:r>
                        <a:rPr lang="en-US" sz="1100" baseline="0" dirty="0"/>
                        <a:t> have good to strong credit history</a:t>
                      </a:r>
                      <a:endParaRPr lang="en-US" sz="1100" dirty="0">
                        <a:solidFill>
                          <a:schemeClr val="tx1"/>
                        </a:solidFill>
                      </a:endParaRPr>
                    </a:p>
                  </a:txBody>
                  <a:tcPr anchor="ctr"/>
                </a:tc>
                <a:extLst>
                  <a:ext uri="{0D108BD9-81ED-4DB2-BD59-A6C34878D82A}">
                    <a16:rowId xmlns:a16="http://schemas.microsoft.com/office/drawing/2014/main" val="10014"/>
                  </a:ext>
                </a:extLst>
              </a:tr>
              <a:tr h="292108">
                <a:tc>
                  <a:txBody>
                    <a:bodyPr/>
                    <a:lstStyle/>
                    <a:p>
                      <a:pPr algn="ctr"/>
                      <a:r>
                        <a:rPr lang="en-US" sz="1100" dirty="0"/>
                        <a:t>1</a:t>
                      </a:r>
                      <a:r>
                        <a:rPr lang="en-GB" sz="1100" dirty="0"/>
                        <a:t>2</a:t>
                      </a:r>
                      <a:endParaRPr lang="ru-RU" sz="1100" dirty="0">
                        <a:solidFill>
                          <a:schemeClr val="tx1"/>
                        </a:solidFill>
                      </a:endParaRPr>
                    </a:p>
                  </a:txBody>
                  <a:tcPr marL="90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dirty="0"/>
                        <a:t>Busines</a:t>
                      </a:r>
                      <a:r>
                        <a:rPr lang="en-US" sz="1100" kern="1200" baseline="0" dirty="0"/>
                        <a:t>s model</a:t>
                      </a:r>
                      <a:endParaRPr lang="en-US" sz="1100" b="1" kern="1200" dirty="0">
                        <a:solidFill>
                          <a:schemeClr val="tx1"/>
                        </a:solidFill>
                        <a:latin typeface="+mn-lt"/>
                        <a:ea typeface="+mn-ea"/>
                        <a:cs typeface="+mn-cs"/>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baseline="0" dirty="0"/>
                        <a:t>Offline</a:t>
                      </a:r>
                      <a:endParaRPr lang="ru-RU" sz="1100" b="0" kern="1200" baseline="0" dirty="0">
                        <a:solidFill>
                          <a:schemeClr val="tx1"/>
                        </a:solidFill>
                        <a:latin typeface="+mn-lt"/>
                        <a:ea typeface="+mn-ea"/>
                        <a:cs typeface="+mn-cs"/>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kern="1200" baseline="0" dirty="0"/>
                        <a:t>Offline</a:t>
                      </a:r>
                      <a:endParaRPr lang="ru-RU" sz="1100" b="0" kern="1200" baseline="0" dirty="0">
                        <a:solidFill>
                          <a:schemeClr val="tx1"/>
                        </a:solidFill>
                        <a:latin typeface="+mn-lt"/>
                        <a:ea typeface="+mn-ea"/>
                        <a:cs typeface="+mn-cs"/>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baseline="0" dirty="0"/>
                        <a:t>Offline</a:t>
                      </a:r>
                      <a:endParaRPr lang="ru-RU" sz="1100" b="0" kern="1200" baseline="0" dirty="0">
                        <a:solidFill>
                          <a:schemeClr val="tx1"/>
                        </a:solidFill>
                        <a:latin typeface="+mn-lt"/>
                        <a:ea typeface="+mn-ea"/>
                        <a:cs typeface="+mn-cs"/>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100" kern="1200" baseline="0" dirty="0"/>
                        <a:t>Offline</a:t>
                      </a:r>
                      <a:endParaRPr lang="ru-RU" sz="1100" b="0" kern="1200" baseline="0" dirty="0">
                        <a:solidFill>
                          <a:schemeClr val="tx1"/>
                        </a:solidFill>
                        <a:latin typeface="+mn-lt"/>
                        <a:ea typeface="+mn-ea"/>
                        <a:cs typeface="+mn-cs"/>
                      </a:endParaRPr>
                    </a:p>
                  </a:txBody>
                  <a:tcPr anchor="ctr"/>
                </a:tc>
                <a:tc>
                  <a:txBody>
                    <a:bodyPr/>
                    <a:lstStyle/>
                    <a:p>
                      <a:pPr algn="ctr"/>
                      <a:r>
                        <a:rPr lang="en-US" sz="1100" kern="1200" baseline="0" dirty="0"/>
                        <a:t>Offline</a:t>
                      </a:r>
                      <a:endParaRPr lang="en-US" sz="1100" b="0" kern="1200" baseline="0" dirty="0">
                        <a:solidFill>
                          <a:schemeClr val="tx1"/>
                        </a:solidFill>
                        <a:latin typeface="+mn-lt"/>
                        <a:ea typeface="+mn-ea"/>
                        <a:cs typeface="+mn-cs"/>
                      </a:endParaRPr>
                    </a:p>
                  </a:txBody>
                  <a:tcPr anchor="ctr"/>
                </a:tc>
                <a:extLst>
                  <a:ext uri="{0D108BD9-81ED-4DB2-BD59-A6C34878D82A}">
                    <a16:rowId xmlns:a16="http://schemas.microsoft.com/office/drawing/2014/main" val="10015"/>
                  </a:ext>
                </a:extLst>
              </a:tr>
            </a:tbl>
          </a:graphicData>
        </a:graphic>
      </p:graphicFrame>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24328" y="12612"/>
            <a:ext cx="1622975" cy="60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36512" y="6381328"/>
            <a:ext cx="9073008" cy="400110"/>
          </a:xfrm>
          <a:prstGeom prst="rect">
            <a:avLst/>
          </a:prstGeom>
          <a:noFill/>
        </p:spPr>
        <p:txBody>
          <a:bodyPr wrap="square" rtlCol="0">
            <a:spAutoFit/>
          </a:bodyPr>
          <a:lstStyle/>
          <a:p>
            <a:pPr algn="just"/>
            <a:r>
              <a:rPr lang="en-US" sz="1000"/>
              <a:t>* For the purposes of comparison, in this table Microfinance company is an entity that provides financial accommodation to low income persons and microenterprises, even though it may provide a variety of  financial services.</a:t>
            </a:r>
            <a:endParaRPr lang="en-US" sz="1100"/>
          </a:p>
        </p:txBody>
      </p:sp>
    </p:spTree>
    <p:extLst>
      <p:ext uri="{BB962C8B-B14F-4D97-AF65-F5344CB8AC3E}">
        <p14:creationId xmlns:p14="http://schemas.microsoft.com/office/powerpoint/2010/main" val="1471623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Таблица 5"/>
          <p:cNvGraphicFramePr>
            <a:graphicFrameLocks noGrp="1"/>
          </p:cNvGraphicFramePr>
          <p:nvPr>
            <p:extLst>
              <p:ext uri="{D42A27DB-BD31-4B8C-83A1-F6EECF244321}">
                <p14:modId xmlns:p14="http://schemas.microsoft.com/office/powerpoint/2010/main" val="208329973"/>
              </p:ext>
            </p:extLst>
          </p:nvPr>
        </p:nvGraphicFramePr>
        <p:xfrm>
          <a:off x="179513" y="639432"/>
          <a:ext cx="6120679" cy="5741896"/>
        </p:xfrm>
        <a:graphic>
          <a:graphicData uri="http://schemas.openxmlformats.org/drawingml/2006/table">
            <a:tbl>
              <a:tblPr firstRow="1" bandRow="1">
                <a:tableStyleId>{B301B821-A1FF-4177-AEE7-76D212191A09}</a:tableStyleId>
              </a:tblPr>
              <a:tblGrid>
                <a:gridCol w="360039">
                  <a:extLst>
                    <a:ext uri="{9D8B030D-6E8A-4147-A177-3AD203B41FA5}">
                      <a16:colId xmlns:a16="http://schemas.microsoft.com/office/drawing/2014/main" val="20000"/>
                    </a:ext>
                  </a:extLst>
                </a:gridCol>
                <a:gridCol w="1584176">
                  <a:extLst>
                    <a:ext uri="{9D8B030D-6E8A-4147-A177-3AD203B41FA5}">
                      <a16:colId xmlns:a16="http://schemas.microsoft.com/office/drawing/2014/main" val="20001"/>
                    </a:ext>
                  </a:extLst>
                </a:gridCol>
                <a:gridCol w="4176464">
                  <a:extLst>
                    <a:ext uri="{9D8B030D-6E8A-4147-A177-3AD203B41FA5}">
                      <a16:colId xmlns:a16="http://schemas.microsoft.com/office/drawing/2014/main" val="20004"/>
                    </a:ext>
                  </a:extLst>
                </a:gridCol>
              </a:tblGrid>
              <a:tr h="347569">
                <a:tc>
                  <a:txBody>
                    <a:bodyPr/>
                    <a:lstStyle/>
                    <a:p>
                      <a:pPr algn="ctr"/>
                      <a:r>
                        <a:rPr lang="en-US" sz="1400" dirty="0"/>
                        <a:t>#</a:t>
                      </a:r>
                      <a:endParaRPr lang="ru-RU" sz="1400" dirty="0"/>
                    </a:p>
                  </a:txBody>
                  <a:tcPr/>
                </a:tc>
                <a:tc>
                  <a:txBody>
                    <a:bodyPr/>
                    <a:lstStyle/>
                    <a:p>
                      <a:pPr algn="ctr"/>
                      <a:r>
                        <a:rPr lang="en-US" sz="1200" dirty="0"/>
                        <a:t>Parameter</a:t>
                      </a:r>
                      <a:endParaRPr lang="ru-RU" sz="1200" dirty="0"/>
                    </a:p>
                  </a:txBody>
                  <a:tcPr anchor="ctr"/>
                </a:tc>
                <a:tc>
                  <a:txBody>
                    <a:bodyPr/>
                    <a:lstStyle/>
                    <a:p>
                      <a:pPr algn="ctr"/>
                      <a:r>
                        <a:rPr lang="en-US" sz="1200" dirty="0"/>
                        <a:t>Our</a:t>
                      </a:r>
                      <a:r>
                        <a:rPr lang="en-US" sz="1200" baseline="0" dirty="0"/>
                        <a:t>  Offer</a:t>
                      </a:r>
                      <a:endParaRPr lang="ru-RU" sz="1200" dirty="0"/>
                    </a:p>
                  </a:txBody>
                  <a:tcPr anchor="ctr"/>
                </a:tc>
                <a:extLst>
                  <a:ext uri="{0D108BD9-81ED-4DB2-BD59-A6C34878D82A}">
                    <a16:rowId xmlns:a16="http://schemas.microsoft.com/office/drawing/2014/main" val="10000"/>
                  </a:ext>
                </a:extLst>
              </a:tr>
              <a:tr h="480756">
                <a:tc>
                  <a:txBody>
                    <a:bodyPr/>
                    <a:lstStyle/>
                    <a:p>
                      <a:pPr algn="ctr"/>
                      <a:r>
                        <a:rPr lang="en-US" sz="1100" dirty="0"/>
                        <a:t>1</a:t>
                      </a:r>
                      <a:endParaRPr lang="ru-RU" sz="1100" dirty="0"/>
                    </a:p>
                  </a:txBody>
                  <a:tcPr anchor="ctr"/>
                </a:tc>
                <a:tc>
                  <a:txBody>
                    <a:bodyPr/>
                    <a:lstStyle/>
                    <a:p>
                      <a:pPr algn="l"/>
                      <a:r>
                        <a:rPr lang="en-US" sz="1100" dirty="0"/>
                        <a:t>Loan amount range </a:t>
                      </a:r>
                      <a:endParaRPr lang="ru-RU" sz="1100" dirty="0"/>
                    </a:p>
                  </a:txBody>
                  <a:tcPr anchor="ctr"/>
                </a:tc>
                <a:tc>
                  <a:txBody>
                    <a:bodyPr/>
                    <a:lstStyle/>
                    <a:p>
                      <a:pPr algn="l"/>
                      <a:r>
                        <a:rPr lang="en-US" sz="1100" baseline="0" dirty="0"/>
                        <a:t>max $110 in Colombo and max $70 in other Districts </a:t>
                      </a:r>
                    </a:p>
                    <a:p>
                      <a:pPr algn="l"/>
                      <a:r>
                        <a:rPr lang="en-US" sz="1100" baseline="0" dirty="0"/>
                        <a:t>(loan amount &lt; 30% of  monthly Income)</a:t>
                      </a:r>
                      <a:endParaRPr lang="en-US" sz="1100" baseline="0" dirty="0">
                        <a:solidFill>
                          <a:schemeClr val="tx1"/>
                        </a:solidFill>
                      </a:endParaRPr>
                    </a:p>
                  </a:txBody>
                  <a:tcPr anchor="ctr"/>
                </a:tc>
                <a:extLst>
                  <a:ext uri="{0D108BD9-81ED-4DB2-BD59-A6C34878D82A}">
                    <a16:rowId xmlns:a16="http://schemas.microsoft.com/office/drawing/2014/main" val="10003"/>
                  </a:ext>
                </a:extLst>
              </a:tr>
              <a:tr h="324928">
                <a:tc>
                  <a:txBody>
                    <a:bodyPr/>
                    <a:lstStyle/>
                    <a:p>
                      <a:pPr algn="ctr"/>
                      <a:r>
                        <a:rPr lang="en-US" sz="1100" dirty="0"/>
                        <a:t>2</a:t>
                      </a:r>
                      <a:endParaRPr lang="ru-RU" sz="1100" dirty="0"/>
                    </a:p>
                  </a:txBody>
                  <a:tcPr anchor="ctr"/>
                </a:tc>
                <a:tc>
                  <a:txBody>
                    <a:bodyPr/>
                    <a:lstStyle/>
                    <a:p>
                      <a:pPr algn="l"/>
                      <a:r>
                        <a:rPr lang="en-US" sz="1100" dirty="0"/>
                        <a:t>Average loan size</a:t>
                      </a:r>
                      <a:endParaRPr lang="ru-RU" sz="1100" dirty="0"/>
                    </a:p>
                  </a:txBody>
                  <a:tcPr anchor="ctr"/>
                </a:tc>
                <a:tc>
                  <a:txBody>
                    <a:bodyPr/>
                    <a:lstStyle/>
                    <a:p>
                      <a:pPr algn="ctr"/>
                      <a:r>
                        <a:rPr lang="en-US" sz="1100" dirty="0"/>
                        <a:t>$80</a:t>
                      </a:r>
                      <a:endParaRPr lang="ru-RU" sz="1100" dirty="0">
                        <a:solidFill>
                          <a:schemeClr val="tx1"/>
                        </a:solidFill>
                      </a:endParaRPr>
                    </a:p>
                  </a:txBody>
                  <a:tcPr anchor="ctr"/>
                </a:tc>
                <a:extLst>
                  <a:ext uri="{0D108BD9-81ED-4DB2-BD59-A6C34878D82A}">
                    <a16:rowId xmlns:a16="http://schemas.microsoft.com/office/drawing/2014/main" val="10002"/>
                  </a:ext>
                </a:extLst>
              </a:tr>
              <a:tr h="317109">
                <a:tc>
                  <a:txBody>
                    <a:bodyPr/>
                    <a:lstStyle/>
                    <a:p>
                      <a:pPr algn="ctr"/>
                      <a:r>
                        <a:rPr lang="en-US" sz="1100" dirty="0"/>
                        <a:t>3</a:t>
                      </a:r>
                      <a:endParaRPr lang="ru-RU" sz="1100" dirty="0"/>
                    </a:p>
                  </a:txBody>
                  <a:tcPr anchor="ctr"/>
                </a:tc>
                <a:tc>
                  <a:txBody>
                    <a:bodyPr/>
                    <a:lstStyle/>
                    <a:p>
                      <a:pPr algn="l"/>
                      <a:r>
                        <a:rPr lang="en-US" sz="1100" dirty="0"/>
                        <a:t>Tenor range</a:t>
                      </a:r>
                      <a:endParaRPr lang="ru-RU" sz="1100" dirty="0">
                        <a:solidFill>
                          <a:schemeClr val="tx1"/>
                        </a:solidFill>
                      </a:endParaRPr>
                    </a:p>
                  </a:txBody>
                  <a:tcPr anchor="ctr"/>
                </a:tc>
                <a:tc>
                  <a:txBody>
                    <a:bodyPr/>
                    <a:lstStyle/>
                    <a:p>
                      <a:pPr algn="ctr" fontAlgn="t"/>
                      <a:r>
                        <a:rPr lang="en-US" sz="1100" u="none" strike="noStrike" dirty="0">
                          <a:effectLst/>
                        </a:rPr>
                        <a:t>7,</a:t>
                      </a:r>
                      <a:r>
                        <a:rPr lang="en-US" sz="1100" u="none" strike="noStrike" baseline="0" dirty="0">
                          <a:effectLst/>
                        </a:rPr>
                        <a:t> </a:t>
                      </a:r>
                      <a:r>
                        <a:rPr lang="en-US" sz="1100" u="none" strike="noStrike" dirty="0">
                          <a:effectLst/>
                        </a:rPr>
                        <a:t>15, 21, 30 days</a:t>
                      </a:r>
                      <a:endParaRPr lang="en-US" sz="1100" b="0" i="0" u="none" strike="noStrike" dirty="0">
                        <a:solidFill>
                          <a:srgbClr val="000000"/>
                        </a:solidFill>
                        <a:effectLst/>
                        <a:latin typeface="+mn-lt"/>
                      </a:endParaRPr>
                    </a:p>
                  </a:txBody>
                  <a:tcPr anchor="ctr"/>
                </a:tc>
                <a:extLst>
                  <a:ext uri="{0D108BD9-81ED-4DB2-BD59-A6C34878D82A}">
                    <a16:rowId xmlns:a16="http://schemas.microsoft.com/office/drawing/2014/main" val="10005"/>
                  </a:ext>
                </a:extLst>
              </a:tr>
              <a:tr h="324928">
                <a:tc>
                  <a:txBody>
                    <a:bodyPr/>
                    <a:lstStyle/>
                    <a:p>
                      <a:pPr algn="ctr"/>
                      <a:r>
                        <a:rPr lang="en-US" sz="1100" dirty="0"/>
                        <a:t>4</a:t>
                      </a:r>
                      <a:endParaRPr lang="ru-RU" sz="1100" b="0" dirty="0">
                        <a:solidFill>
                          <a:schemeClr val="tx1"/>
                        </a:solidFill>
                      </a:endParaRPr>
                    </a:p>
                  </a:txBody>
                  <a:tcPr anchor="ctr"/>
                </a:tc>
                <a:tc>
                  <a:txBody>
                    <a:bodyPr/>
                    <a:lstStyle/>
                    <a:p>
                      <a:pPr algn="l"/>
                      <a:r>
                        <a:rPr lang="en-GB" sz="1100" dirty="0"/>
                        <a:t>Average tenure </a:t>
                      </a:r>
                      <a:endParaRPr lang="ru-RU" sz="1100" b="0" dirty="0">
                        <a:solidFill>
                          <a:schemeClr val="tx1"/>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aseline="0" dirty="0"/>
                        <a:t>25</a:t>
                      </a:r>
                      <a:r>
                        <a:rPr lang="ru-RU" sz="1100" baseline="0" dirty="0"/>
                        <a:t> </a:t>
                      </a:r>
                      <a:r>
                        <a:rPr lang="en-US" sz="1100" baseline="0" dirty="0"/>
                        <a:t>days</a:t>
                      </a:r>
                      <a:endParaRPr lang="en-US" sz="1100" dirty="0">
                        <a:solidFill>
                          <a:schemeClr val="tx1"/>
                        </a:solidFill>
                      </a:endParaRPr>
                    </a:p>
                  </a:txBody>
                  <a:tcPr anchor="ctr"/>
                </a:tc>
                <a:extLst>
                  <a:ext uri="{0D108BD9-81ED-4DB2-BD59-A6C34878D82A}">
                    <a16:rowId xmlns:a16="http://schemas.microsoft.com/office/drawing/2014/main" val="10006"/>
                  </a:ext>
                </a:extLst>
              </a:tr>
              <a:tr h="292524">
                <a:tc>
                  <a:txBody>
                    <a:bodyPr/>
                    <a:lstStyle/>
                    <a:p>
                      <a:pPr algn="ctr"/>
                      <a:r>
                        <a:rPr lang="en-GB" sz="1100" dirty="0"/>
                        <a:t>5</a:t>
                      </a:r>
                      <a:endParaRPr lang="ru-RU" sz="1100" b="0" dirty="0">
                        <a:solidFill>
                          <a:schemeClr val="tx1"/>
                        </a:solidFill>
                      </a:endParaRPr>
                    </a:p>
                  </a:txBody>
                  <a:tcPr anchor="ctr"/>
                </a:tc>
                <a:tc>
                  <a:txBody>
                    <a:bodyPr/>
                    <a:lstStyle/>
                    <a:p>
                      <a:pPr algn="l"/>
                      <a:r>
                        <a:rPr lang="en-US" sz="1100" dirty="0"/>
                        <a:t>Interest</a:t>
                      </a:r>
                      <a:r>
                        <a:rPr lang="en-US" sz="1100" baseline="0" dirty="0"/>
                        <a:t> rate</a:t>
                      </a:r>
                      <a:endParaRPr lang="ru-RU" sz="1100" b="0" dirty="0">
                        <a:solidFill>
                          <a:schemeClr val="tx1"/>
                        </a:solidFill>
                      </a:endParaRPr>
                    </a:p>
                  </a:txBody>
                  <a:tcPr anchor="ctr"/>
                </a:tc>
                <a:tc>
                  <a:txBody>
                    <a:bodyPr/>
                    <a:lstStyle/>
                    <a:p>
                      <a:pPr algn="ctr"/>
                      <a:r>
                        <a:rPr lang="ru-RU" sz="1100" baseline="0" dirty="0"/>
                        <a:t>18</a:t>
                      </a:r>
                      <a:r>
                        <a:rPr lang="en-GB" sz="1100" baseline="0" dirty="0"/>
                        <a:t>,25 </a:t>
                      </a:r>
                      <a:r>
                        <a:rPr lang="en-US" sz="1100" baseline="0" dirty="0"/>
                        <a:t>% per annum (0,05% per day)</a:t>
                      </a:r>
                      <a:endParaRPr lang="ru-RU" sz="1100" b="0" dirty="0">
                        <a:solidFill>
                          <a:schemeClr val="tx1"/>
                        </a:solidFill>
                      </a:endParaRPr>
                    </a:p>
                  </a:txBody>
                  <a:tcPr anchor="ctr"/>
                </a:tc>
                <a:extLst>
                  <a:ext uri="{0D108BD9-81ED-4DB2-BD59-A6C34878D82A}">
                    <a16:rowId xmlns:a16="http://schemas.microsoft.com/office/drawing/2014/main" val="10011"/>
                  </a:ext>
                </a:extLst>
              </a:tr>
              <a:tr h="277694">
                <a:tc>
                  <a:txBody>
                    <a:bodyPr/>
                    <a:lstStyle/>
                    <a:p>
                      <a:pPr algn="ctr"/>
                      <a:r>
                        <a:rPr lang="en-GB" sz="1100" dirty="0"/>
                        <a:t>6</a:t>
                      </a:r>
                      <a:endParaRPr lang="ru-RU" sz="1100" b="0" dirty="0">
                        <a:solidFill>
                          <a:schemeClr val="tx1"/>
                        </a:solidFill>
                      </a:endParaRPr>
                    </a:p>
                  </a:txBody>
                  <a:tcPr anchor="ctr"/>
                </a:tc>
                <a:tc>
                  <a:txBody>
                    <a:bodyPr/>
                    <a:lstStyle/>
                    <a:p>
                      <a:pPr algn="l"/>
                      <a:r>
                        <a:rPr lang="en-GB" sz="1100" dirty="0"/>
                        <a:t>Service fee</a:t>
                      </a:r>
                      <a:endParaRPr lang="ru-RU" sz="1100" b="0" dirty="0">
                        <a:solidFill>
                          <a:schemeClr val="tx1"/>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aseline="0" dirty="0"/>
                        <a:t>from 8% to 32% of loan amount depending on tenure</a:t>
                      </a:r>
                      <a:endParaRPr lang="ru-RU" sz="1100" b="0" dirty="0">
                        <a:solidFill>
                          <a:schemeClr val="tx1"/>
                        </a:solidFill>
                      </a:endParaRPr>
                    </a:p>
                  </a:txBody>
                  <a:tcPr anchor="ctr"/>
                </a:tc>
                <a:extLst>
                  <a:ext uri="{0D108BD9-81ED-4DB2-BD59-A6C34878D82A}">
                    <a16:rowId xmlns:a16="http://schemas.microsoft.com/office/drawing/2014/main" val="10009"/>
                  </a:ext>
                </a:extLst>
              </a:tr>
              <a:tr h="324928">
                <a:tc>
                  <a:txBody>
                    <a:bodyPr/>
                    <a:lstStyle/>
                    <a:p>
                      <a:pPr algn="ctr"/>
                      <a:r>
                        <a:rPr lang="en-US" sz="1100" dirty="0"/>
                        <a:t>7</a:t>
                      </a:r>
                      <a:endParaRPr lang="ru-RU" sz="1100" b="0" dirty="0">
                        <a:solidFill>
                          <a:schemeClr val="tx1"/>
                        </a:solidFill>
                      </a:endParaRPr>
                    </a:p>
                  </a:txBody>
                  <a:tcPr anchor="ctr"/>
                </a:tc>
                <a:tc>
                  <a:txBody>
                    <a:bodyPr/>
                    <a:lstStyle/>
                    <a:p>
                      <a:pPr algn="l"/>
                      <a:r>
                        <a:rPr lang="en-US" sz="1100" dirty="0"/>
                        <a:t>Upfront/</a:t>
                      </a:r>
                      <a:r>
                        <a:rPr lang="en-US" sz="1100" dirty="0" err="1"/>
                        <a:t>handlig</a:t>
                      </a:r>
                      <a:r>
                        <a:rPr lang="en-US" sz="1100" dirty="0"/>
                        <a:t> </a:t>
                      </a:r>
                      <a:r>
                        <a:rPr lang="en-US" sz="1100" baseline="0" dirty="0"/>
                        <a:t>fees</a:t>
                      </a:r>
                      <a:endParaRPr lang="ru-RU" sz="1100" b="0" dirty="0">
                        <a:solidFill>
                          <a:schemeClr val="tx1"/>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0%</a:t>
                      </a:r>
                      <a:endParaRPr lang="en-US" sz="1100" dirty="0">
                        <a:solidFill>
                          <a:schemeClr val="tx1"/>
                        </a:solidFill>
                      </a:endParaRPr>
                    </a:p>
                  </a:txBody>
                  <a:tcPr anchor="ctr"/>
                </a:tc>
                <a:extLst>
                  <a:ext uri="{0D108BD9-81ED-4DB2-BD59-A6C34878D82A}">
                    <a16:rowId xmlns:a16="http://schemas.microsoft.com/office/drawing/2014/main" val="10007"/>
                  </a:ext>
                </a:extLst>
              </a:tr>
              <a:tr h="457378">
                <a:tc>
                  <a:txBody>
                    <a:bodyPr/>
                    <a:lstStyle/>
                    <a:p>
                      <a:pPr algn="ctr"/>
                      <a:r>
                        <a:rPr lang="en-GB" sz="1100" dirty="0"/>
                        <a:t>8</a:t>
                      </a:r>
                      <a:endParaRPr lang="ru-RU" sz="1100" dirty="0">
                        <a:solidFill>
                          <a:schemeClr val="tx1"/>
                        </a:solidFill>
                      </a:endParaRPr>
                    </a:p>
                  </a:txBody>
                  <a:tcPr anchor="ctr"/>
                </a:tc>
                <a:tc>
                  <a:txBody>
                    <a:bodyPr/>
                    <a:lstStyle/>
                    <a:p>
                      <a:pPr algn="l"/>
                      <a:r>
                        <a:rPr lang="en-US" sz="1100" dirty="0"/>
                        <a:t>Effective IR</a:t>
                      </a:r>
                      <a:r>
                        <a:rPr lang="en-US" sz="1100" baseline="0" dirty="0"/>
                        <a:t> rate per annum</a:t>
                      </a:r>
                      <a:endParaRPr lang="ru-RU" sz="1100" b="0" dirty="0">
                        <a:solidFill>
                          <a:schemeClr val="tx1"/>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405% p.a. =</a:t>
                      </a:r>
                      <a:r>
                        <a:rPr lang="en-US" sz="1100" baseline="0" dirty="0"/>
                        <a:t> </a:t>
                      </a:r>
                      <a:r>
                        <a:rPr lang="en-US" sz="1100" dirty="0"/>
                        <a:t>1,11% per</a:t>
                      </a:r>
                      <a:r>
                        <a:rPr lang="en-US" sz="1100" baseline="0" dirty="0"/>
                        <a:t> day = 0,05% (IR) + 1,06% (Service fee)</a:t>
                      </a:r>
                      <a:endParaRPr lang="ru-RU" sz="1100" b="0" dirty="0">
                        <a:solidFill>
                          <a:schemeClr val="tx1"/>
                        </a:solidFill>
                      </a:endParaRPr>
                    </a:p>
                  </a:txBody>
                  <a:tcPr anchor="ctr"/>
                </a:tc>
                <a:extLst>
                  <a:ext uri="{0D108BD9-81ED-4DB2-BD59-A6C34878D82A}">
                    <a16:rowId xmlns:a16="http://schemas.microsoft.com/office/drawing/2014/main" val="10008"/>
                  </a:ext>
                </a:extLst>
              </a:tr>
              <a:tr h="381886">
                <a:tc>
                  <a:txBody>
                    <a:bodyPr/>
                    <a:lstStyle/>
                    <a:p>
                      <a:pPr algn="ctr"/>
                      <a:r>
                        <a:rPr lang="en-GB" sz="1100" dirty="0"/>
                        <a:t>9</a:t>
                      </a:r>
                      <a:endParaRPr lang="ru-RU" sz="1100" dirty="0">
                        <a:solidFill>
                          <a:schemeClr val="tx1"/>
                        </a:solidFill>
                      </a:endParaRPr>
                    </a:p>
                  </a:txBody>
                  <a:tcPr anchor="ctr"/>
                </a:tc>
                <a:tc>
                  <a:txBody>
                    <a:bodyPr/>
                    <a:lstStyle/>
                    <a:p>
                      <a:pPr algn="l"/>
                      <a:r>
                        <a:rPr lang="en-US" sz="1100" dirty="0"/>
                        <a:t>Overdue interest</a:t>
                      </a:r>
                      <a:r>
                        <a:rPr lang="en-US" sz="1100" baseline="0" dirty="0"/>
                        <a:t> rate</a:t>
                      </a:r>
                      <a:endParaRPr lang="ru-RU" sz="1100" dirty="0">
                        <a:solidFill>
                          <a:schemeClr val="tx1"/>
                        </a:solidFill>
                      </a:endParaRPr>
                    </a:p>
                  </a:txBody>
                  <a:tcPr anchor="ctr"/>
                </a:tc>
                <a:tc>
                  <a:txBody>
                    <a:bodyPr/>
                    <a:lstStyle/>
                    <a:p>
                      <a:pPr algn="ctr"/>
                      <a:r>
                        <a:rPr lang="en-GB" sz="1100" dirty="0"/>
                        <a:t>1,5</a:t>
                      </a:r>
                      <a:r>
                        <a:rPr lang="en-US" sz="1100" dirty="0"/>
                        <a:t>%</a:t>
                      </a:r>
                      <a:r>
                        <a:rPr lang="en-US" sz="1100" baseline="0" dirty="0"/>
                        <a:t> per day</a:t>
                      </a:r>
                      <a:endParaRPr lang="ru-RU" sz="1100" b="0" dirty="0">
                        <a:solidFill>
                          <a:schemeClr val="tx1"/>
                        </a:solidFill>
                      </a:endParaRPr>
                    </a:p>
                  </a:txBody>
                  <a:tcPr anchor="ctr"/>
                </a:tc>
                <a:extLst>
                  <a:ext uri="{0D108BD9-81ED-4DB2-BD59-A6C34878D82A}">
                    <a16:rowId xmlns:a16="http://schemas.microsoft.com/office/drawing/2014/main" val="10010"/>
                  </a:ext>
                </a:extLst>
              </a:tr>
              <a:tr h="360040">
                <a:tc>
                  <a:txBody>
                    <a:bodyPr/>
                    <a:lstStyle/>
                    <a:p>
                      <a:pPr algn="ctr"/>
                      <a:r>
                        <a:rPr lang="en-GB" sz="1100" dirty="0"/>
                        <a:t>10</a:t>
                      </a:r>
                      <a:endParaRPr lang="ru-RU" sz="1100" dirty="0">
                        <a:solidFill>
                          <a:schemeClr val="tx1"/>
                        </a:solidFill>
                      </a:endParaRPr>
                    </a:p>
                  </a:txBody>
                  <a:tcPr anchor="ctr"/>
                </a:tc>
                <a:tc>
                  <a:txBody>
                    <a:bodyPr/>
                    <a:lstStyle/>
                    <a:p>
                      <a:pPr algn="l"/>
                      <a:r>
                        <a:rPr lang="en-GB" sz="1100" dirty="0"/>
                        <a:t>Late payment fee</a:t>
                      </a:r>
                      <a:endParaRPr lang="ru-RU" sz="1100" dirty="0">
                        <a:solidFill>
                          <a:schemeClr val="tx1"/>
                        </a:solidFill>
                      </a:endParaRPr>
                    </a:p>
                  </a:txBody>
                  <a:tcPr anchor="ctr"/>
                </a:tc>
                <a:tc>
                  <a:txBody>
                    <a:bodyPr/>
                    <a:lstStyle/>
                    <a:p>
                      <a:pPr algn="ctr"/>
                      <a:r>
                        <a:rPr lang="en-US" sz="1100" kern="1200" baseline="0" dirty="0"/>
                        <a:t>$ 10 (</a:t>
                      </a:r>
                      <a:r>
                        <a:rPr lang="en-US" sz="1100" kern="1200" baseline="0" dirty="0" err="1"/>
                        <a:t>Rs</a:t>
                      </a:r>
                      <a:r>
                        <a:rPr lang="en-US" sz="1100" kern="1200" baseline="0" dirty="0"/>
                        <a:t> 1 500)</a:t>
                      </a:r>
                      <a:endParaRPr lang="en-US" sz="1100" b="0" kern="1200" baseline="0" dirty="0">
                        <a:solidFill>
                          <a:schemeClr val="tx1"/>
                        </a:solidFill>
                        <a:latin typeface="+mn-lt"/>
                        <a:ea typeface="+mn-ea"/>
                        <a:cs typeface="+mn-cs"/>
                      </a:endParaRPr>
                    </a:p>
                  </a:txBody>
                  <a:tcPr anchor="ctr"/>
                </a:tc>
                <a:extLst>
                  <a:ext uri="{0D108BD9-81ED-4DB2-BD59-A6C34878D82A}">
                    <a16:rowId xmlns:a16="http://schemas.microsoft.com/office/drawing/2014/main" val="10012"/>
                  </a:ext>
                </a:extLst>
              </a:tr>
              <a:tr h="341870">
                <a:tc>
                  <a:txBody>
                    <a:bodyPr/>
                    <a:lstStyle/>
                    <a:p>
                      <a:pPr algn="ctr"/>
                      <a:r>
                        <a:rPr lang="en-GB" sz="1100" dirty="0"/>
                        <a:t>11</a:t>
                      </a:r>
                      <a:endParaRPr lang="ru-RU" sz="1100" dirty="0">
                        <a:solidFill>
                          <a:schemeClr val="tx1"/>
                        </a:solidFill>
                      </a:endParaRPr>
                    </a:p>
                  </a:txBody>
                  <a:tcPr anchor="ctr"/>
                </a:tc>
                <a:tc>
                  <a:txBody>
                    <a:bodyPr/>
                    <a:lstStyle/>
                    <a:p>
                      <a:pPr algn="l"/>
                      <a:r>
                        <a:rPr lang="en-US" sz="1100" dirty="0"/>
                        <a:t>Prolongation</a:t>
                      </a:r>
                      <a:r>
                        <a:rPr lang="en-US" sz="1100" baseline="0" dirty="0"/>
                        <a:t> fee</a:t>
                      </a:r>
                      <a:endParaRPr lang="ru-RU" sz="1100" dirty="0">
                        <a:solidFill>
                          <a:schemeClr val="tx1"/>
                        </a:solidFill>
                      </a:endParaRPr>
                    </a:p>
                  </a:txBody>
                  <a:tcPr anchor="ctr"/>
                </a:tc>
                <a:tc>
                  <a:txBody>
                    <a:bodyPr/>
                    <a:lstStyle/>
                    <a:p>
                      <a:pPr algn="ctr"/>
                      <a:r>
                        <a:rPr lang="en-US" sz="1100" kern="1200" baseline="0" dirty="0"/>
                        <a:t>0%</a:t>
                      </a:r>
                      <a:endParaRPr lang="en-US" sz="1100" b="0" kern="1200" baseline="0" dirty="0">
                        <a:solidFill>
                          <a:schemeClr val="tx1"/>
                        </a:solidFill>
                        <a:latin typeface="+mn-lt"/>
                        <a:ea typeface="+mn-ea"/>
                        <a:cs typeface="+mn-cs"/>
                      </a:endParaRPr>
                    </a:p>
                  </a:txBody>
                  <a:tcPr anchor="ctr"/>
                </a:tc>
                <a:extLst>
                  <a:ext uri="{0D108BD9-81ED-4DB2-BD59-A6C34878D82A}">
                    <a16:rowId xmlns:a16="http://schemas.microsoft.com/office/drawing/2014/main" val="10013"/>
                  </a:ext>
                </a:extLst>
              </a:tr>
              <a:tr h="358158">
                <a:tc>
                  <a:txBody>
                    <a:bodyPr/>
                    <a:lstStyle/>
                    <a:p>
                      <a:pPr algn="ctr"/>
                      <a:r>
                        <a:rPr lang="en-GB" sz="1100" dirty="0"/>
                        <a:t>12</a:t>
                      </a:r>
                      <a:endParaRPr lang="ru-RU" sz="1100" dirty="0">
                        <a:solidFill>
                          <a:schemeClr val="tx1"/>
                        </a:solidFill>
                      </a:endParaRPr>
                    </a:p>
                  </a:txBody>
                  <a:tcPr anchor="ctr"/>
                </a:tc>
                <a:tc>
                  <a:txBody>
                    <a:bodyPr/>
                    <a:lstStyle/>
                    <a:p>
                      <a:pPr algn="l"/>
                      <a:r>
                        <a:rPr lang="en-GB" sz="1100" dirty="0"/>
                        <a:t>Early loan repayment feature</a:t>
                      </a:r>
                      <a:endParaRPr lang="ru-RU" sz="1100" dirty="0">
                        <a:solidFill>
                          <a:schemeClr val="tx1"/>
                        </a:solidFill>
                      </a:endParaRPr>
                    </a:p>
                  </a:txBody>
                  <a:tcPr anchor="ctr"/>
                </a:tc>
                <a:tc>
                  <a:txBody>
                    <a:bodyPr/>
                    <a:lstStyle/>
                    <a:p>
                      <a:pPr algn="ctr"/>
                      <a:r>
                        <a:rPr lang="en-US" sz="1100" kern="1200" baseline="0" dirty="0"/>
                        <a:t>No earlier than after passing 7 calendar days</a:t>
                      </a:r>
                    </a:p>
                  </a:txBody>
                  <a:tcPr anchor="ctr"/>
                </a:tc>
                <a:extLst>
                  <a:ext uri="{0D108BD9-81ED-4DB2-BD59-A6C34878D82A}">
                    <a16:rowId xmlns:a16="http://schemas.microsoft.com/office/drawing/2014/main" val="10014"/>
                  </a:ext>
                </a:extLst>
              </a:tr>
              <a:tr h="457378">
                <a:tc>
                  <a:txBody>
                    <a:bodyPr/>
                    <a:lstStyle/>
                    <a:p>
                      <a:pPr algn="ctr"/>
                      <a:r>
                        <a:rPr lang="ru-RU" sz="1100" dirty="0"/>
                        <a:t>1</a:t>
                      </a:r>
                      <a:r>
                        <a:rPr lang="en-GB" sz="1100" dirty="0"/>
                        <a:t>3</a:t>
                      </a:r>
                      <a:endParaRPr lang="ru-RU" sz="1100" dirty="0">
                        <a:solidFill>
                          <a:schemeClr val="tx1"/>
                        </a:solidFill>
                      </a:endParaRPr>
                    </a:p>
                  </a:txBody>
                  <a:tcPr anchor="ctr"/>
                </a:tc>
                <a:tc>
                  <a:txBody>
                    <a:bodyPr/>
                    <a:lstStyle/>
                    <a:p>
                      <a:pPr algn="l"/>
                      <a:r>
                        <a:rPr lang="en-US" sz="1100" dirty="0"/>
                        <a:t>Time to money</a:t>
                      </a:r>
                      <a:endParaRPr lang="ru-RU" sz="1100" dirty="0">
                        <a:solidFill>
                          <a:schemeClr val="tx1"/>
                        </a:solidFill>
                      </a:endParaRPr>
                    </a:p>
                  </a:txBody>
                  <a:tcPr anchor="ctr"/>
                </a:tc>
                <a:tc>
                  <a:txBody>
                    <a:bodyPr/>
                    <a:lstStyle/>
                    <a:p>
                      <a:pPr algn="ctr"/>
                      <a:r>
                        <a:rPr lang="en-US" sz="1100" kern="1200" baseline="0" dirty="0"/>
                        <a:t>30 minutes – 1 day</a:t>
                      </a:r>
                      <a:endParaRPr lang="en-US" sz="1100" b="0" kern="1200" baseline="0" dirty="0">
                        <a:solidFill>
                          <a:srgbClr val="000000"/>
                        </a:solidFill>
                        <a:latin typeface="+mn-lt"/>
                        <a:ea typeface="+mn-ea"/>
                        <a:cs typeface="+mn-cs"/>
                      </a:endParaRPr>
                    </a:p>
                  </a:txBody>
                  <a:tcPr anchor="ctr"/>
                </a:tc>
                <a:extLst>
                  <a:ext uri="{0D108BD9-81ED-4DB2-BD59-A6C34878D82A}">
                    <a16:rowId xmlns:a16="http://schemas.microsoft.com/office/drawing/2014/main" val="10015"/>
                  </a:ext>
                </a:extLst>
              </a:tr>
              <a:tr h="313094">
                <a:tc>
                  <a:txBody>
                    <a:bodyPr/>
                    <a:lstStyle/>
                    <a:p>
                      <a:pPr algn="ctr"/>
                      <a:r>
                        <a:rPr lang="en-US" sz="1100" dirty="0"/>
                        <a:t>1</a:t>
                      </a:r>
                      <a:r>
                        <a:rPr lang="en-GB" sz="1100" dirty="0"/>
                        <a:t>4</a:t>
                      </a:r>
                      <a:endParaRPr lang="ru-RU" sz="1100" dirty="0">
                        <a:solidFill>
                          <a:schemeClr val="tx1"/>
                        </a:solidFill>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dirty="0"/>
                        <a:t>Loan disbursal </a:t>
                      </a:r>
                      <a:endParaRPr lang="en-US" sz="1100" kern="1200" dirty="0">
                        <a:solidFill>
                          <a:schemeClr val="tx1"/>
                        </a:solidFill>
                        <a:latin typeface="+mn-lt"/>
                        <a:ea typeface="+mn-ea"/>
                        <a:cs typeface="+mn-cs"/>
                      </a:endParaRPr>
                    </a:p>
                  </a:txBody>
                  <a:tcPr anchor="ctr"/>
                </a:tc>
                <a:tc>
                  <a:txBody>
                    <a:bodyPr/>
                    <a:lstStyle/>
                    <a:p>
                      <a:pPr algn="ctr"/>
                      <a:r>
                        <a:rPr lang="en-US" sz="1100" kern="1200" baseline="0" dirty="0"/>
                        <a:t>Bank transfer</a:t>
                      </a:r>
                      <a:endParaRPr lang="en-US" sz="1100" b="0" kern="1200" baseline="0" dirty="0">
                        <a:solidFill>
                          <a:schemeClr val="tx1"/>
                        </a:solidFill>
                        <a:latin typeface="+mn-lt"/>
                        <a:ea typeface="+mn-ea"/>
                        <a:cs typeface="+mn-cs"/>
                      </a:endParaRPr>
                    </a:p>
                  </a:txBody>
                  <a:tcPr anchor="ctr"/>
                </a:tc>
                <a:extLst>
                  <a:ext uri="{0D108BD9-81ED-4DB2-BD59-A6C34878D82A}">
                    <a16:rowId xmlns:a16="http://schemas.microsoft.com/office/drawing/2014/main" val="10016"/>
                  </a:ext>
                </a:extLst>
              </a:tr>
              <a:tr h="313094">
                <a:tc>
                  <a:txBody>
                    <a:bodyPr/>
                    <a:lstStyle/>
                    <a:p>
                      <a:pPr algn="ctr"/>
                      <a:r>
                        <a:rPr lang="en-GB" sz="1100" dirty="0"/>
                        <a:t>15</a:t>
                      </a:r>
                      <a:endParaRPr lang="ru-RU" sz="1100" dirty="0">
                        <a:solidFill>
                          <a:schemeClr val="tx1"/>
                        </a:solidFill>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dirty="0"/>
                        <a:t>Busines</a:t>
                      </a:r>
                      <a:r>
                        <a:rPr lang="en-US" sz="1100" kern="1200" baseline="0" dirty="0"/>
                        <a:t>s model</a:t>
                      </a:r>
                      <a:endParaRPr lang="en-US" sz="1100" kern="1200" dirty="0">
                        <a:solidFill>
                          <a:schemeClr val="tx1"/>
                        </a:solidFill>
                        <a:latin typeface="+mn-lt"/>
                        <a:ea typeface="+mn-ea"/>
                        <a:cs typeface="+mn-cs"/>
                      </a:endParaRPr>
                    </a:p>
                  </a:txBody>
                  <a:tcPr anchor="ctr"/>
                </a:tc>
                <a:tc>
                  <a:txBody>
                    <a:bodyPr/>
                    <a:lstStyle/>
                    <a:p>
                      <a:pPr algn="ctr"/>
                      <a:r>
                        <a:rPr lang="en-US" sz="1100" kern="1200" baseline="0" dirty="0"/>
                        <a:t>Pure online</a:t>
                      </a:r>
                      <a:endParaRPr lang="en-US" sz="1100" b="0" kern="1200" baseline="0" dirty="0">
                        <a:solidFill>
                          <a:schemeClr val="tx1"/>
                        </a:solidFill>
                        <a:latin typeface="+mn-lt"/>
                        <a:ea typeface="+mn-ea"/>
                        <a:cs typeface="+mn-cs"/>
                      </a:endParaRPr>
                    </a:p>
                  </a:txBody>
                  <a:tcPr anchor="ctr"/>
                </a:tc>
                <a:extLst>
                  <a:ext uri="{0D108BD9-81ED-4DB2-BD59-A6C34878D82A}">
                    <a16:rowId xmlns:a16="http://schemas.microsoft.com/office/drawing/2014/main" val="10017"/>
                  </a:ext>
                </a:extLst>
              </a:tr>
            </a:tbl>
          </a:graphicData>
        </a:graphic>
      </p:graphicFrame>
      <p:sp>
        <p:nvSpPr>
          <p:cNvPr id="8" name="Заголовок 1"/>
          <p:cNvSpPr>
            <a:spLocks noGrp="1"/>
          </p:cNvSpPr>
          <p:nvPr>
            <p:ph type="title"/>
          </p:nvPr>
        </p:nvSpPr>
        <p:spPr>
          <a:xfrm>
            <a:off x="395536" y="116632"/>
            <a:ext cx="3168352" cy="312281"/>
          </a:xfrm>
        </p:spPr>
        <p:txBody>
          <a:bodyPr/>
          <a:lstStyle/>
          <a:p>
            <a:r>
              <a:rPr lang="en-US"/>
              <a:t>Our product offer</a:t>
            </a:r>
            <a:endParaRPr lang="ru-RU"/>
          </a:p>
        </p:txBody>
      </p:sp>
      <p:sp>
        <p:nvSpPr>
          <p:cNvPr id="4" name="Номер слайда 3"/>
          <p:cNvSpPr>
            <a:spLocks noGrp="1"/>
          </p:cNvSpPr>
          <p:nvPr>
            <p:ph type="sldNum" sz="quarter" idx="12"/>
          </p:nvPr>
        </p:nvSpPr>
        <p:spPr/>
        <p:txBody>
          <a:bodyPr/>
          <a:lstStyle/>
          <a:p>
            <a:fld id="{D7F305DA-160D-498F-B102-A1D8643B4A2C}" type="slidenum">
              <a:rPr lang="ru-RU" smtClean="0"/>
              <a:pPr/>
              <a:t>18</a:t>
            </a:fld>
            <a:endParaRPr lang="ru-RU"/>
          </a:p>
        </p:txBody>
      </p:sp>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4328" y="12612"/>
            <a:ext cx="1622975" cy="60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 name="Table 10"/>
          <p:cNvGraphicFramePr>
            <a:graphicFrameLocks noGrp="1"/>
          </p:cNvGraphicFramePr>
          <p:nvPr>
            <p:extLst>
              <p:ext uri="{D42A27DB-BD31-4B8C-83A1-F6EECF244321}">
                <p14:modId xmlns:p14="http://schemas.microsoft.com/office/powerpoint/2010/main" val="713526991"/>
              </p:ext>
            </p:extLst>
          </p:nvPr>
        </p:nvGraphicFramePr>
        <p:xfrm>
          <a:off x="6607043" y="687629"/>
          <a:ext cx="2380041" cy="1984212"/>
        </p:xfrm>
        <a:graphic>
          <a:graphicData uri="http://schemas.openxmlformats.org/drawingml/2006/table">
            <a:tbl>
              <a:tblPr firstRow="1" bandRow="1">
                <a:tableStyleId>{69012ECD-51FC-41F1-AA8D-1B2483CD663E}</a:tableStyleId>
              </a:tblPr>
              <a:tblGrid>
                <a:gridCol w="793347">
                  <a:extLst>
                    <a:ext uri="{9D8B030D-6E8A-4147-A177-3AD203B41FA5}">
                      <a16:colId xmlns:a16="http://schemas.microsoft.com/office/drawing/2014/main" val="20000"/>
                    </a:ext>
                  </a:extLst>
                </a:gridCol>
                <a:gridCol w="793347">
                  <a:extLst>
                    <a:ext uri="{9D8B030D-6E8A-4147-A177-3AD203B41FA5}">
                      <a16:colId xmlns:a16="http://schemas.microsoft.com/office/drawing/2014/main" val="20001"/>
                    </a:ext>
                  </a:extLst>
                </a:gridCol>
                <a:gridCol w="793347">
                  <a:extLst>
                    <a:ext uri="{9D8B030D-6E8A-4147-A177-3AD203B41FA5}">
                      <a16:colId xmlns:a16="http://schemas.microsoft.com/office/drawing/2014/main" val="20002"/>
                    </a:ext>
                  </a:extLst>
                </a:gridCol>
              </a:tblGrid>
              <a:tr h="330702">
                <a:tc gridSpan="3">
                  <a:txBody>
                    <a:bodyPr/>
                    <a:lstStyle/>
                    <a:p>
                      <a:pPr algn="ctr"/>
                      <a:r>
                        <a:rPr lang="en-US" sz="1200" dirty="0"/>
                        <a:t>Loan amount range</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30702">
                <a:tc>
                  <a:txBody>
                    <a:bodyPr/>
                    <a:lstStyle/>
                    <a:p>
                      <a:pPr algn="l"/>
                      <a:r>
                        <a:rPr lang="en-US" sz="1100" dirty="0" err="1"/>
                        <a:t>Rs</a:t>
                      </a:r>
                      <a:r>
                        <a:rPr lang="en-US" sz="1100" dirty="0"/>
                        <a:t> 15 000</a:t>
                      </a:r>
                    </a:p>
                  </a:txBody>
                  <a:tcPr/>
                </a:tc>
                <a:tc>
                  <a:txBody>
                    <a:bodyPr/>
                    <a:lstStyle/>
                    <a:p>
                      <a:pPr algn="ctr"/>
                      <a:r>
                        <a:rPr lang="en-US" sz="1100" dirty="0"/>
                        <a:t>$ 110</a:t>
                      </a:r>
                    </a:p>
                  </a:txBody>
                  <a:tcPr/>
                </a:tc>
                <a:tc>
                  <a:txBody>
                    <a:bodyPr/>
                    <a:lstStyle/>
                    <a:p>
                      <a:r>
                        <a:rPr lang="en-US" sz="1100" dirty="0"/>
                        <a:t>Colombo</a:t>
                      </a:r>
                    </a:p>
                  </a:txBody>
                  <a:tcPr/>
                </a:tc>
                <a:extLst>
                  <a:ext uri="{0D108BD9-81ED-4DB2-BD59-A6C34878D82A}">
                    <a16:rowId xmlns:a16="http://schemas.microsoft.com/office/drawing/2014/main" val="10001"/>
                  </a:ext>
                </a:extLst>
              </a:tr>
              <a:tr h="33070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err="1"/>
                        <a:t>Rs</a:t>
                      </a:r>
                      <a:r>
                        <a:rPr lang="en-US" sz="1100" dirty="0"/>
                        <a:t> 12 500</a:t>
                      </a:r>
                    </a:p>
                  </a:txBody>
                  <a:tcPr/>
                </a:tc>
                <a:tc>
                  <a:txBody>
                    <a:bodyPr/>
                    <a:lstStyle/>
                    <a:p>
                      <a:pPr algn="ctr"/>
                      <a:r>
                        <a:rPr lang="en-US" sz="1100" dirty="0"/>
                        <a:t>$ 90</a:t>
                      </a:r>
                    </a:p>
                  </a:txBody>
                  <a:tcPr/>
                </a:tc>
                <a:tc>
                  <a:txBody>
                    <a:bodyPr/>
                    <a:lstStyle/>
                    <a:p>
                      <a:r>
                        <a:rPr lang="en-US" sz="1100" dirty="0"/>
                        <a:t>Colombo</a:t>
                      </a:r>
                    </a:p>
                  </a:txBody>
                  <a:tcPr/>
                </a:tc>
                <a:extLst>
                  <a:ext uri="{0D108BD9-81ED-4DB2-BD59-A6C34878D82A}">
                    <a16:rowId xmlns:a16="http://schemas.microsoft.com/office/drawing/2014/main" val="10002"/>
                  </a:ext>
                </a:extLst>
              </a:tr>
              <a:tr h="33070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err="1"/>
                        <a:t>Rs</a:t>
                      </a:r>
                      <a:r>
                        <a:rPr lang="en-US" sz="1100" dirty="0"/>
                        <a:t> 10 000</a:t>
                      </a:r>
                    </a:p>
                  </a:txBody>
                  <a:tcPr/>
                </a:tc>
                <a:tc>
                  <a:txBody>
                    <a:bodyPr/>
                    <a:lstStyle/>
                    <a:p>
                      <a:pPr algn="ctr"/>
                      <a:r>
                        <a:rPr lang="en-US" sz="1100" dirty="0"/>
                        <a:t>$ 70</a:t>
                      </a:r>
                    </a:p>
                  </a:txBody>
                  <a:tcPr/>
                </a:tc>
                <a:tc>
                  <a:txBody>
                    <a:bodyPr/>
                    <a:lstStyle/>
                    <a:p>
                      <a:r>
                        <a:rPr lang="en-US" sz="1100" dirty="0"/>
                        <a:t>Sri Lanka</a:t>
                      </a:r>
                    </a:p>
                  </a:txBody>
                  <a:tcPr/>
                </a:tc>
                <a:extLst>
                  <a:ext uri="{0D108BD9-81ED-4DB2-BD59-A6C34878D82A}">
                    <a16:rowId xmlns:a16="http://schemas.microsoft.com/office/drawing/2014/main" val="10003"/>
                  </a:ext>
                </a:extLst>
              </a:tr>
              <a:tr h="33070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err="1"/>
                        <a:t>Rs</a:t>
                      </a:r>
                      <a:r>
                        <a:rPr lang="en-US" sz="1100" dirty="0"/>
                        <a:t> 7 500</a:t>
                      </a:r>
                    </a:p>
                  </a:txBody>
                  <a:tcPr/>
                </a:tc>
                <a:tc>
                  <a:txBody>
                    <a:bodyPr/>
                    <a:lstStyle/>
                    <a:p>
                      <a:pPr algn="ctr"/>
                      <a:r>
                        <a:rPr lang="en-US" sz="1100" dirty="0"/>
                        <a:t>$ 55</a:t>
                      </a:r>
                    </a:p>
                  </a:txBody>
                  <a:tcPr/>
                </a:tc>
                <a:tc>
                  <a:txBody>
                    <a:bodyPr/>
                    <a:lstStyle/>
                    <a:p>
                      <a:r>
                        <a:rPr lang="en-US" sz="1100" dirty="0"/>
                        <a:t>Sri Lanka</a:t>
                      </a:r>
                    </a:p>
                  </a:txBody>
                  <a:tcPr/>
                </a:tc>
                <a:extLst>
                  <a:ext uri="{0D108BD9-81ED-4DB2-BD59-A6C34878D82A}">
                    <a16:rowId xmlns:a16="http://schemas.microsoft.com/office/drawing/2014/main" val="10004"/>
                  </a:ext>
                </a:extLst>
              </a:tr>
              <a:tr h="33070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err="1"/>
                        <a:t>Rs</a:t>
                      </a:r>
                      <a:r>
                        <a:rPr lang="en-US" sz="1100" dirty="0"/>
                        <a:t> 5 000</a:t>
                      </a:r>
                    </a:p>
                  </a:txBody>
                  <a:tcPr/>
                </a:tc>
                <a:tc>
                  <a:txBody>
                    <a:bodyPr/>
                    <a:lstStyle/>
                    <a:p>
                      <a:pPr algn="ctr"/>
                      <a:r>
                        <a:rPr lang="en-US" sz="1100" dirty="0"/>
                        <a:t>$ 35</a:t>
                      </a:r>
                    </a:p>
                  </a:txBody>
                  <a:tcPr/>
                </a:tc>
                <a:tc>
                  <a:txBody>
                    <a:bodyPr/>
                    <a:lstStyle/>
                    <a:p>
                      <a:r>
                        <a:rPr lang="en-US" sz="1100" dirty="0"/>
                        <a:t>Sri Lanka</a:t>
                      </a:r>
                    </a:p>
                  </a:txBody>
                  <a:tcPr/>
                </a:tc>
                <a:extLst>
                  <a:ext uri="{0D108BD9-81ED-4DB2-BD59-A6C34878D82A}">
                    <a16:rowId xmlns:a16="http://schemas.microsoft.com/office/drawing/2014/main" val="10005"/>
                  </a:ext>
                </a:extLst>
              </a:tr>
            </a:tbl>
          </a:graphicData>
        </a:graphic>
      </p:graphicFrame>
      <p:cxnSp>
        <p:nvCxnSpPr>
          <p:cNvPr id="13" name="Elbow Connector 12"/>
          <p:cNvCxnSpPr/>
          <p:nvPr/>
        </p:nvCxnSpPr>
        <p:spPr>
          <a:xfrm flipV="1">
            <a:off x="5220072" y="1167264"/>
            <a:ext cx="1386971" cy="173504"/>
          </a:xfrm>
          <a:prstGeom prst="bentConnector3">
            <a:avLst/>
          </a:prstGeom>
          <a:ln w="19050">
            <a:tailEnd type="stealth" w="lg" len="lg"/>
          </a:ln>
        </p:spPr>
        <p:style>
          <a:lnRef idx="1">
            <a:schemeClr val="accent1"/>
          </a:lnRef>
          <a:fillRef idx="0">
            <a:schemeClr val="accent1"/>
          </a:fillRef>
          <a:effectRef idx="0">
            <a:schemeClr val="accent1"/>
          </a:effectRef>
          <a:fontRef idx="minor">
            <a:schemeClr val="tx1"/>
          </a:fontRef>
        </p:style>
      </p:cxnSp>
      <p:graphicFrame>
        <p:nvGraphicFramePr>
          <p:cNvPr id="15" name="Table 14"/>
          <p:cNvGraphicFramePr>
            <a:graphicFrameLocks noGrp="1"/>
          </p:cNvGraphicFramePr>
          <p:nvPr>
            <p:extLst>
              <p:ext uri="{D42A27DB-BD31-4B8C-83A1-F6EECF244321}">
                <p14:modId xmlns:p14="http://schemas.microsoft.com/office/powerpoint/2010/main" val="1514537987"/>
              </p:ext>
            </p:extLst>
          </p:nvPr>
        </p:nvGraphicFramePr>
        <p:xfrm>
          <a:off x="6607043" y="2858377"/>
          <a:ext cx="2380042" cy="1757680"/>
        </p:xfrm>
        <a:graphic>
          <a:graphicData uri="http://schemas.openxmlformats.org/drawingml/2006/table">
            <a:tbl>
              <a:tblPr firstRow="1" bandRow="1">
                <a:tableStyleId>{69012ECD-51FC-41F1-AA8D-1B2483CD663E}</a:tableStyleId>
              </a:tblPr>
              <a:tblGrid>
                <a:gridCol w="1205317">
                  <a:extLst>
                    <a:ext uri="{9D8B030D-6E8A-4147-A177-3AD203B41FA5}">
                      <a16:colId xmlns:a16="http://schemas.microsoft.com/office/drawing/2014/main" val="20000"/>
                    </a:ext>
                  </a:extLst>
                </a:gridCol>
                <a:gridCol w="1174725">
                  <a:extLst>
                    <a:ext uri="{9D8B030D-6E8A-4147-A177-3AD203B41FA5}">
                      <a16:colId xmlns:a16="http://schemas.microsoft.com/office/drawing/2014/main" val="20001"/>
                    </a:ext>
                  </a:extLst>
                </a:gridCol>
              </a:tblGrid>
              <a:tr h="139040">
                <a:tc>
                  <a:txBody>
                    <a:bodyPr/>
                    <a:lstStyle/>
                    <a:p>
                      <a:pPr algn="ctr"/>
                      <a:r>
                        <a:rPr lang="en-US" sz="1200" dirty="0"/>
                        <a:t>Tenure</a:t>
                      </a:r>
                    </a:p>
                  </a:txBody>
                  <a:tcPr/>
                </a:tc>
                <a:tc>
                  <a:txBody>
                    <a:bodyPr/>
                    <a:lstStyle/>
                    <a:p>
                      <a:pPr algn="ctr"/>
                      <a:r>
                        <a:rPr lang="en-US" sz="1200" dirty="0"/>
                        <a:t>Service fee</a:t>
                      </a:r>
                    </a:p>
                  </a:txBody>
                  <a:tcPr/>
                </a:tc>
                <a:extLst>
                  <a:ext uri="{0D108BD9-81ED-4DB2-BD59-A6C34878D82A}">
                    <a16:rowId xmlns:a16="http://schemas.microsoft.com/office/drawing/2014/main" val="10000"/>
                  </a:ext>
                </a:extLst>
              </a:tr>
              <a:tr h="370840">
                <a:tc>
                  <a:txBody>
                    <a:bodyPr/>
                    <a:lstStyle/>
                    <a:p>
                      <a:pPr algn="ctr"/>
                      <a:r>
                        <a:rPr lang="en-US" sz="1200" dirty="0"/>
                        <a:t>7 days</a:t>
                      </a:r>
                    </a:p>
                  </a:txBody>
                  <a:tcPr/>
                </a:tc>
                <a:tc>
                  <a:txBody>
                    <a:bodyPr/>
                    <a:lstStyle/>
                    <a:p>
                      <a:pPr algn="ctr"/>
                      <a:r>
                        <a:rPr lang="en-US" sz="1200" dirty="0"/>
                        <a:t>8%</a:t>
                      </a:r>
                    </a:p>
                  </a:txBody>
                  <a:tcPr/>
                </a:tc>
                <a:extLst>
                  <a:ext uri="{0D108BD9-81ED-4DB2-BD59-A6C34878D82A}">
                    <a16:rowId xmlns:a16="http://schemas.microsoft.com/office/drawing/2014/main" val="10001"/>
                  </a:ext>
                </a:extLst>
              </a:tr>
              <a:tr h="370840">
                <a:tc>
                  <a:txBody>
                    <a:bodyPr/>
                    <a:lstStyle/>
                    <a:p>
                      <a:pPr algn="ctr"/>
                      <a:r>
                        <a:rPr lang="en-US" sz="1200" dirty="0"/>
                        <a:t>15 days</a:t>
                      </a:r>
                    </a:p>
                  </a:txBody>
                  <a:tcPr/>
                </a:tc>
                <a:tc>
                  <a:txBody>
                    <a:bodyPr/>
                    <a:lstStyle/>
                    <a:p>
                      <a:pPr algn="ctr"/>
                      <a:r>
                        <a:rPr lang="en-US" sz="1200" dirty="0"/>
                        <a:t>16%</a:t>
                      </a:r>
                    </a:p>
                  </a:txBody>
                  <a:tcPr/>
                </a:tc>
                <a:extLst>
                  <a:ext uri="{0D108BD9-81ED-4DB2-BD59-A6C34878D82A}">
                    <a16:rowId xmlns:a16="http://schemas.microsoft.com/office/drawing/2014/main" val="10002"/>
                  </a:ext>
                </a:extLst>
              </a:tr>
              <a:tr h="370840">
                <a:tc>
                  <a:txBody>
                    <a:bodyPr/>
                    <a:lstStyle/>
                    <a:p>
                      <a:pPr algn="ctr"/>
                      <a:r>
                        <a:rPr lang="en-US" sz="1200" dirty="0"/>
                        <a:t>21 days</a:t>
                      </a:r>
                    </a:p>
                  </a:txBody>
                  <a:tcPr/>
                </a:tc>
                <a:tc>
                  <a:txBody>
                    <a:bodyPr/>
                    <a:lstStyle/>
                    <a:p>
                      <a:pPr algn="ctr"/>
                      <a:r>
                        <a:rPr lang="en-US" sz="1200" dirty="0"/>
                        <a:t>23%</a:t>
                      </a:r>
                    </a:p>
                  </a:txBody>
                  <a:tcPr/>
                </a:tc>
                <a:extLst>
                  <a:ext uri="{0D108BD9-81ED-4DB2-BD59-A6C34878D82A}">
                    <a16:rowId xmlns:a16="http://schemas.microsoft.com/office/drawing/2014/main" val="10003"/>
                  </a:ext>
                </a:extLst>
              </a:tr>
              <a:tr h="370840">
                <a:tc>
                  <a:txBody>
                    <a:bodyPr/>
                    <a:lstStyle/>
                    <a:p>
                      <a:pPr algn="ctr"/>
                      <a:r>
                        <a:rPr lang="en-US" sz="1200" dirty="0"/>
                        <a:t>30 days</a:t>
                      </a:r>
                    </a:p>
                  </a:txBody>
                  <a:tcPr/>
                </a:tc>
                <a:tc>
                  <a:txBody>
                    <a:bodyPr/>
                    <a:lstStyle/>
                    <a:p>
                      <a:pPr algn="ctr"/>
                      <a:r>
                        <a:rPr lang="en-US" sz="1200" dirty="0"/>
                        <a:t>32%</a:t>
                      </a:r>
                    </a:p>
                  </a:txBody>
                  <a:tcPr/>
                </a:tc>
                <a:extLst>
                  <a:ext uri="{0D108BD9-81ED-4DB2-BD59-A6C34878D82A}">
                    <a16:rowId xmlns:a16="http://schemas.microsoft.com/office/drawing/2014/main" val="10004"/>
                  </a:ext>
                </a:extLst>
              </a:tr>
            </a:tbl>
          </a:graphicData>
        </a:graphic>
      </p:graphicFrame>
      <p:cxnSp>
        <p:nvCxnSpPr>
          <p:cNvPr id="20" name="Straight Arrow Connector 19"/>
          <p:cNvCxnSpPr/>
          <p:nvPr/>
        </p:nvCxnSpPr>
        <p:spPr>
          <a:xfrm>
            <a:off x="6156176" y="2959873"/>
            <a:ext cx="378859" cy="0"/>
          </a:xfrm>
          <a:prstGeom prst="straightConnector1">
            <a:avLst/>
          </a:prstGeom>
          <a:ln w="19050">
            <a:tailEnd type="stealth" w="lg" len="lg"/>
          </a:ln>
        </p:spPr>
        <p:style>
          <a:lnRef idx="1">
            <a:schemeClr val="accent1"/>
          </a:lnRef>
          <a:fillRef idx="0">
            <a:schemeClr val="accent1"/>
          </a:fillRef>
          <a:effectRef idx="0">
            <a:schemeClr val="accent1"/>
          </a:effectRef>
          <a:fontRef idx="minor">
            <a:schemeClr val="tx1"/>
          </a:fontRef>
        </p:style>
      </p:cxnSp>
      <p:sp>
        <p:nvSpPr>
          <p:cNvPr id="21" name="TextBox 20"/>
          <p:cNvSpPr txBox="1">
            <a:spLocks/>
          </p:cNvSpPr>
          <p:nvPr/>
        </p:nvSpPr>
        <p:spPr>
          <a:xfrm>
            <a:off x="6604865" y="4823359"/>
            <a:ext cx="2382219" cy="1255728"/>
          </a:xfrm>
          <a:prstGeom prst="rect">
            <a:avLst/>
          </a:prstGeom>
          <a:solidFill>
            <a:schemeClr val="accent1">
              <a:lumMod val="20000"/>
              <a:lumOff val="80000"/>
            </a:schemeClr>
          </a:solidFill>
          <a:ln>
            <a:solidFill>
              <a:schemeClr val="accent1"/>
            </a:solidFill>
          </a:ln>
        </p:spPr>
        <p:txBody>
          <a:bodyPr wrap="square" rtlCol="0" anchor="t">
            <a:spAutoFit/>
          </a:bodyPr>
          <a:lstStyle/>
          <a:p>
            <a:pPr>
              <a:lnSpc>
                <a:spcPct val="105000"/>
              </a:lnSpc>
              <a:buFont typeface="Arial" pitchFamily="34" charset="0"/>
              <a:buNone/>
            </a:pPr>
            <a:r>
              <a:rPr lang="en-GB" sz="1200"/>
              <a:t>We are offering single payment loan with certain range of loan amounts, tenures, and service fees. Interest rate is competitive. Customer allowed to do early repayments after passing 7 days.</a:t>
            </a:r>
            <a:endParaRPr lang="en-US" altLang="en-US" sz="1200">
              <a:solidFill>
                <a:srgbClr val="FF0000"/>
              </a:solidFill>
            </a:endParaRPr>
          </a:p>
        </p:txBody>
      </p:sp>
    </p:spTree>
    <p:extLst>
      <p:ext uri="{BB962C8B-B14F-4D97-AF65-F5344CB8AC3E}">
        <p14:creationId xmlns:p14="http://schemas.microsoft.com/office/powerpoint/2010/main" val="2259316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p:cNvSpPr/>
          <p:nvPr/>
        </p:nvSpPr>
        <p:spPr>
          <a:xfrm>
            <a:off x="5466604" y="5784543"/>
            <a:ext cx="3677396" cy="606376"/>
          </a:xfrm>
          <a:prstGeom prst="rect">
            <a:avLst/>
          </a:prstGeom>
          <a:no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164332" y="693061"/>
            <a:ext cx="1346140" cy="31760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Application</a:t>
            </a:r>
            <a:endParaRPr lang="en-US" sz="1400">
              <a:solidFill>
                <a:schemeClr val="tx1"/>
              </a:solidFill>
            </a:endParaRPr>
          </a:p>
        </p:txBody>
      </p:sp>
      <p:pic>
        <p:nvPicPr>
          <p:cNvPr id="66" name="Picture 6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4622" y="2156984"/>
            <a:ext cx="525932" cy="536615"/>
          </a:xfrm>
          <a:prstGeom prst="rect">
            <a:avLst/>
          </a:prstGeom>
        </p:spPr>
      </p:pic>
      <p:sp>
        <p:nvSpPr>
          <p:cNvPr id="87" name="Rounded Rectangle 86"/>
          <p:cNvSpPr/>
          <p:nvPr/>
        </p:nvSpPr>
        <p:spPr>
          <a:xfrm>
            <a:off x="1669006" y="1143117"/>
            <a:ext cx="5721295" cy="1492407"/>
          </a:xfrm>
          <a:prstGeom prst="roundRect">
            <a:avLst>
              <a:gd name="adj" fmla="val 718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p:cNvCxnSpPr/>
          <p:nvPr/>
        </p:nvCxnSpPr>
        <p:spPr>
          <a:xfrm flipH="1">
            <a:off x="4345128" y="714757"/>
            <a:ext cx="10848" cy="391123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554409" y="714757"/>
            <a:ext cx="33192" cy="3827909"/>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88" name="Rounded Rectangle 87"/>
          <p:cNvSpPr/>
          <p:nvPr/>
        </p:nvSpPr>
        <p:spPr>
          <a:xfrm>
            <a:off x="4425093" y="1944172"/>
            <a:ext cx="2968230" cy="2501950"/>
          </a:xfrm>
          <a:prstGeom prst="roundRect">
            <a:avLst>
              <a:gd name="adj" fmla="val 718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ounded Rectangle 85"/>
          <p:cNvSpPr/>
          <p:nvPr/>
        </p:nvSpPr>
        <p:spPr>
          <a:xfrm>
            <a:off x="1669006" y="2898253"/>
            <a:ext cx="2532459" cy="1442115"/>
          </a:xfrm>
          <a:prstGeom prst="roundRect">
            <a:avLst>
              <a:gd name="adj" fmla="val 718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Initial Sales Business Process</a:t>
            </a:r>
          </a:p>
        </p:txBody>
      </p:sp>
      <p:sp>
        <p:nvSpPr>
          <p:cNvPr id="4" name="Slide Number Placeholder 3"/>
          <p:cNvSpPr>
            <a:spLocks noGrp="1"/>
          </p:cNvSpPr>
          <p:nvPr>
            <p:ph type="sldNum" sz="quarter" idx="12"/>
          </p:nvPr>
        </p:nvSpPr>
        <p:spPr/>
        <p:txBody>
          <a:bodyPr/>
          <a:lstStyle/>
          <a:p>
            <a:fld id="{D7F305DA-160D-498F-B102-A1D8643B4A2C}" type="slidenum">
              <a:rPr lang="ru-RU" smtClean="0"/>
              <a:pPr/>
              <a:t>19</a:t>
            </a:fld>
            <a:endParaRPr lang="ru-RU"/>
          </a:p>
        </p:txBody>
      </p:sp>
      <p:sp>
        <p:nvSpPr>
          <p:cNvPr id="9" name="Rectangle 71"/>
          <p:cNvSpPr/>
          <p:nvPr/>
        </p:nvSpPr>
        <p:spPr>
          <a:xfrm>
            <a:off x="155003" y="3143230"/>
            <a:ext cx="1310295" cy="578698"/>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3350" indent="-125413">
              <a:buAutoNum type="arabicPeriod"/>
            </a:pPr>
            <a:r>
              <a:rPr lang="en-US" sz="900">
                <a:solidFill>
                  <a:schemeClr val="tx1"/>
                </a:solidFill>
              </a:rPr>
              <a:t>Filling online app via: </a:t>
            </a:r>
          </a:p>
          <a:p>
            <a:pPr marL="171450" indent="-171450">
              <a:buFont typeface="Arial" charset="0"/>
              <a:buChar char="•"/>
            </a:pPr>
            <a:r>
              <a:rPr lang="en-US" sz="900">
                <a:solidFill>
                  <a:schemeClr val="tx1"/>
                </a:solidFill>
              </a:rPr>
              <a:t>Website or </a:t>
            </a:r>
          </a:p>
          <a:p>
            <a:pPr marL="171450" indent="-171450">
              <a:buFont typeface="Arial" charset="0"/>
              <a:buChar char="•"/>
            </a:pPr>
            <a:r>
              <a:rPr lang="en-US" sz="900">
                <a:solidFill>
                  <a:schemeClr val="tx1"/>
                </a:solidFill>
              </a:rPr>
              <a:t>Mobile app or</a:t>
            </a:r>
          </a:p>
          <a:p>
            <a:pPr marL="171450" indent="-171450">
              <a:buFont typeface="Arial" charset="0"/>
              <a:buChar char="•"/>
            </a:pPr>
            <a:r>
              <a:rPr lang="en-US" sz="900">
                <a:solidFill>
                  <a:schemeClr val="tx1"/>
                </a:solidFill>
              </a:rPr>
              <a:t>Inbound call</a:t>
            </a:r>
          </a:p>
        </p:txBody>
      </p:sp>
      <p:sp>
        <p:nvSpPr>
          <p:cNvPr id="10" name="Rectangle 71"/>
          <p:cNvSpPr/>
          <p:nvPr/>
        </p:nvSpPr>
        <p:spPr>
          <a:xfrm>
            <a:off x="1911705" y="3067570"/>
            <a:ext cx="1006703" cy="430915"/>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2. Stop factors check</a:t>
            </a:r>
          </a:p>
        </p:txBody>
      </p:sp>
      <p:sp>
        <p:nvSpPr>
          <p:cNvPr id="11" name="TextBox 10"/>
          <p:cNvSpPr txBox="1"/>
          <p:nvPr/>
        </p:nvSpPr>
        <p:spPr>
          <a:xfrm>
            <a:off x="1691680" y="2852936"/>
            <a:ext cx="702436" cy="261610"/>
          </a:xfrm>
          <a:prstGeom prst="rect">
            <a:avLst/>
          </a:prstGeom>
          <a:noFill/>
        </p:spPr>
        <p:txBody>
          <a:bodyPr wrap="none" rtlCol="0">
            <a:spAutoFit/>
          </a:bodyPr>
          <a:lstStyle/>
          <a:p>
            <a:r>
              <a:rPr lang="en-US" sz="1100" b="1"/>
              <a:t>Web site</a:t>
            </a:r>
            <a:endParaRPr lang="en-US" b="1"/>
          </a:p>
        </p:txBody>
      </p:sp>
      <p:sp>
        <p:nvSpPr>
          <p:cNvPr id="12" name="Rectangle 71"/>
          <p:cNvSpPr/>
          <p:nvPr/>
        </p:nvSpPr>
        <p:spPr>
          <a:xfrm>
            <a:off x="1907704" y="3721928"/>
            <a:ext cx="1010705" cy="379026"/>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3. Generates SMS verification code </a:t>
            </a:r>
          </a:p>
        </p:txBody>
      </p:sp>
      <p:sp>
        <p:nvSpPr>
          <p:cNvPr id="14" name="Rectangle 71"/>
          <p:cNvSpPr/>
          <p:nvPr/>
        </p:nvSpPr>
        <p:spPr>
          <a:xfrm>
            <a:off x="3054165" y="3721928"/>
            <a:ext cx="941771" cy="379025"/>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5. SMS code check</a:t>
            </a:r>
          </a:p>
        </p:txBody>
      </p:sp>
      <p:sp>
        <p:nvSpPr>
          <p:cNvPr id="17" name="Стрелка вниз 82"/>
          <p:cNvSpPr/>
          <p:nvPr/>
        </p:nvSpPr>
        <p:spPr>
          <a:xfrm>
            <a:off x="2339752" y="3538283"/>
            <a:ext cx="165278" cy="178749"/>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Стрелка вниз 82"/>
          <p:cNvSpPr/>
          <p:nvPr/>
        </p:nvSpPr>
        <p:spPr>
          <a:xfrm rot="10800000">
            <a:off x="3477084" y="3515059"/>
            <a:ext cx="158812" cy="186044"/>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71"/>
          <p:cNvSpPr/>
          <p:nvPr/>
        </p:nvSpPr>
        <p:spPr>
          <a:xfrm>
            <a:off x="2393613" y="4655588"/>
            <a:ext cx="1512168" cy="391378"/>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4. Customer puts SMS code in appropriate field</a:t>
            </a:r>
          </a:p>
        </p:txBody>
      </p:sp>
      <p:sp>
        <p:nvSpPr>
          <p:cNvPr id="20" name="Стрелка вниз 82"/>
          <p:cNvSpPr/>
          <p:nvPr/>
        </p:nvSpPr>
        <p:spPr>
          <a:xfrm>
            <a:off x="2555776" y="4135786"/>
            <a:ext cx="153609" cy="490201"/>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Стрелка вниз 82"/>
          <p:cNvSpPr/>
          <p:nvPr/>
        </p:nvSpPr>
        <p:spPr>
          <a:xfrm rot="10800000">
            <a:off x="3410280" y="4117770"/>
            <a:ext cx="141704" cy="463358"/>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1702912" y="1124744"/>
            <a:ext cx="720069" cy="261610"/>
          </a:xfrm>
          <a:prstGeom prst="rect">
            <a:avLst/>
          </a:prstGeom>
          <a:noFill/>
        </p:spPr>
        <p:txBody>
          <a:bodyPr wrap="none" rtlCol="0">
            <a:spAutoFit/>
          </a:bodyPr>
          <a:lstStyle/>
          <a:p>
            <a:r>
              <a:rPr lang="en-US" sz="1100" b="1" err="1"/>
              <a:t>Terrasoft</a:t>
            </a:r>
            <a:endParaRPr lang="en-US" b="1"/>
          </a:p>
        </p:txBody>
      </p:sp>
      <p:sp>
        <p:nvSpPr>
          <p:cNvPr id="23" name="Rectangle 71"/>
          <p:cNvSpPr/>
          <p:nvPr/>
        </p:nvSpPr>
        <p:spPr>
          <a:xfrm>
            <a:off x="1881738" y="2072475"/>
            <a:ext cx="936104" cy="420419"/>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8. Internal </a:t>
            </a:r>
            <a:r>
              <a:rPr lang="en-GB" sz="900">
                <a:solidFill>
                  <a:schemeClr val="tx1"/>
                </a:solidFill>
              </a:rPr>
              <a:t>B</a:t>
            </a:r>
            <a:r>
              <a:rPr lang="en-US" sz="900">
                <a:solidFill>
                  <a:schemeClr val="tx1"/>
                </a:solidFill>
              </a:rPr>
              <a:t>lack list check</a:t>
            </a:r>
          </a:p>
        </p:txBody>
      </p:sp>
      <p:sp>
        <p:nvSpPr>
          <p:cNvPr id="24" name="Rectangle 71"/>
          <p:cNvSpPr/>
          <p:nvPr/>
        </p:nvSpPr>
        <p:spPr>
          <a:xfrm>
            <a:off x="1871509" y="1464578"/>
            <a:ext cx="936104" cy="456612"/>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9. Credit policy compliance/ Scoring</a:t>
            </a:r>
          </a:p>
        </p:txBody>
      </p:sp>
      <p:sp>
        <p:nvSpPr>
          <p:cNvPr id="25" name="Rectangle 71"/>
          <p:cNvSpPr/>
          <p:nvPr/>
        </p:nvSpPr>
        <p:spPr>
          <a:xfrm>
            <a:off x="3071479" y="1456950"/>
            <a:ext cx="934495" cy="458958"/>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10. Phone verification (get additional data)</a:t>
            </a:r>
          </a:p>
        </p:txBody>
      </p:sp>
      <p:sp>
        <p:nvSpPr>
          <p:cNvPr id="27" name="Rectangle 71"/>
          <p:cNvSpPr/>
          <p:nvPr/>
        </p:nvSpPr>
        <p:spPr>
          <a:xfrm>
            <a:off x="4495380" y="2693901"/>
            <a:ext cx="1298920" cy="472833"/>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13. Automatically generates Loan agreement</a:t>
            </a:r>
          </a:p>
        </p:txBody>
      </p:sp>
      <p:sp>
        <p:nvSpPr>
          <p:cNvPr id="28" name="Rectangle 71"/>
          <p:cNvSpPr/>
          <p:nvPr/>
        </p:nvSpPr>
        <p:spPr>
          <a:xfrm>
            <a:off x="4495380" y="3320036"/>
            <a:ext cx="1298920" cy="469004"/>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14. Send to customer the electronic Loan Agreement</a:t>
            </a:r>
          </a:p>
        </p:txBody>
      </p:sp>
      <p:sp>
        <p:nvSpPr>
          <p:cNvPr id="30" name="Rectangle 71"/>
          <p:cNvSpPr/>
          <p:nvPr/>
        </p:nvSpPr>
        <p:spPr>
          <a:xfrm>
            <a:off x="6062269" y="3941406"/>
            <a:ext cx="1280177" cy="463860"/>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20. Perform accounting procedures</a:t>
            </a:r>
          </a:p>
        </p:txBody>
      </p:sp>
      <p:sp>
        <p:nvSpPr>
          <p:cNvPr id="34" name="Rectangle 71"/>
          <p:cNvSpPr/>
          <p:nvPr/>
        </p:nvSpPr>
        <p:spPr>
          <a:xfrm>
            <a:off x="6052287" y="3328004"/>
            <a:ext cx="1298920" cy="461036"/>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15. Generate transaction details list </a:t>
            </a:r>
          </a:p>
        </p:txBody>
      </p:sp>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800280" y="1070241"/>
            <a:ext cx="483688" cy="542775"/>
          </a:xfrm>
          <a:prstGeom prst="rect">
            <a:avLst/>
          </a:prstGeom>
        </p:spPr>
      </p:pic>
      <p:sp>
        <p:nvSpPr>
          <p:cNvPr id="37" name="Стрелка вниз 82"/>
          <p:cNvSpPr/>
          <p:nvPr/>
        </p:nvSpPr>
        <p:spPr>
          <a:xfrm>
            <a:off x="5067961" y="3178384"/>
            <a:ext cx="153757" cy="141652"/>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Стрелка вниз 82"/>
          <p:cNvSpPr/>
          <p:nvPr/>
        </p:nvSpPr>
        <p:spPr>
          <a:xfrm rot="16200000">
            <a:off x="5827824" y="3459579"/>
            <a:ext cx="153757" cy="217133"/>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Стрелка вниз 82"/>
          <p:cNvSpPr/>
          <p:nvPr/>
        </p:nvSpPr>
        <p:spPr>
          <a:xfrm rot="16200000">
            <a:off x="1549361" y="3200639"/>
            <a:ext cx="153757" cy="274899"/>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71"/>
          <p:cNvSpPr/>
          <p:nvPr/>
        </p:nvSpPr>
        <p:spPr>
          <a:xfrm>
            <a:off x="7596336" y="2692063"/>
            <a:ext cx="1310384" cy="470150"/>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17. </a:t>
            </a:r>
            <a:r>
              <a:rPr lang="en-GB" sz="900">
                <a:solidFill>
                  <a:schemeClr val="tx1"/>
                </a:solidFill>
              </a:rPr>
              <a:t>Upload the list to its payments system</a:t>
            </a:r>
            <a:endParaRPr lang="en-US" sz="900">
              <a:solidFill>
                <a:schemeClr val="tx1"/>
              </a:solidFill>
            </a:endParaRPr>
          </a:p>
        </p:txBody>
      </p:sp>
      <p:cxnSp>
        <p:nvCxnSpPr>
          <p:cNvPr id="51" name="Elbow Connector 50"/>
          <p:cNvCxnSpPr>
            <a:stCxn id="79" idx="0"/>
            <a:endCxn id="83" idx="2"/>
          </p:cNvCxnSpPr>
          <p:nvPr/>
        </p:nvCxnSpPr>
        <p:spPr>
          <a:xfrm rot="5400000" flipH="1" flipV="1">
            <a:off x="3253743" y="2778390"/>
            <a:ext cx="570988" cy="1"/>
          </a:xfrm>
          <a:prstGeom prst="bentConnector3">
            <a:avLst>
              <a:gd name="adj1" fmla="val 50000"/>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Стрелка вниз 82"/>
          <p:cNvSpPr/>
          <p:nvPr/>
        </p:nvSpPr>
        <p:spPr>
          <a:xfrm rot="10800000">
            <a:off x="2277783" y="1923577"/>
            <a:ext cx="153757" cy="137270"/>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Стрелка вниз 82"/>
          <p:cNvSpPr/>
          <p:nvPr/>
        </p:nvSpPr>
        <p:spPr>
          <a:xfrm rot="5400000">
            <a:off x="2868395" y="2212531"/>
            <a:ext cx="141824" cy="170921"/>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Стрелка вниз 82"/>
          <p:cNvSpPr/>
          <p:nvPr/>
        </p:nvSpPr>
        <p:spPr>
          <a:xfrm rot="16200000">
            <a:off x="4228866" y="1561931"/>
            <a:ext cx="182560" cy="316298"/>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a:off x="8092077" y="2308155"/>
            <a:ext cx="792088" cy="430887"/>
          </a:xfrm>
          <a:prstGeom prst="rect">
            <a:avLst/>
          </a:prstGeom>
          <a:noFill/>
        </p:spPr>
        <p:txBody>
          <a:bodyPr wrap="square" rtlCol="0">
            <a:spAutoFit/>
          </a:bodyPr>
          <a:lstStyle/>
          <a:p>
            <a:r>
              <a:rPr lang="en-GB" sz="1050"/>
              <a:t>Payment agent</a:t>
            </a:r>
            <a:endParaRPr lang="en-US" sz="1050"/>
          </a:p>
        </p:txBody>
      </p:sp>
      <p:pic>
        <p:nvPicPr>
          <p:cNvPr id="68" name="Picture 1025" descr="http://www.viscoseclosures.com/wp/wp-content/uploads/2013/12/customer-icon.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6697" t="9489" r="18255" b="6847"/>
          <a:stretch/>
        </p:blipFill>
        <p:spPr bwMode="auto">
          <a:xfrm>
            <a:off x="182766" y="2585770"/>
            <a:ext cx="284778" cy="555198"/>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025" descr="http://www.viscoseclosures.com/wp/wp-content/uploads/2013/12/customer-icon.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6697" t="9489" r="18255" b="6847"/>
          <a:stretch/>
        </p:blipFill>
        <p:spPr bwMode="auto">
          <a:xfrm>
            <a:off x="2123728" y="4581128"/>
            <a:ext cx="284778" cy="555198"/>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p:cNvSpPr txBox="1"/>
          <p:nvPr/>
        </p:nvSpPr>
        <p:spPr>
          <a:xfrm>
            <a:off x="358235" y="2915992"/>
            <a:ext cx="757381" cy="246221"/>
          </a:xfrm>
          <a:prstGeom prst="rect">
            <a:avLst/>
          </a:prstGeom>
          <a:noFill/>
        </p:spPr>
        <p:txBody>
          <a:bodyPr wrap="square" rtlCol="0">
            <a:spAutoFit/>
          </a:bodyPr>
          <a:lstStyle/>
          <a:p>
            <a:pPr algn="ctr"/>
            <a:r>
              <a:rPr lang="en-US" sz="1000"/>
              <a:t>Customer</a:t>
            </a:r>
          </a:p>
        </p:txBody>
      </p:sp>
      <p:pic>
        <p:nvPicPr>
          <p:cNvPr id="73" name="Picture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0472" y="5513670"/>
            <a:ext cx="572692" cy="572692"/>
          </a:xfrm>
          <a:prstGeom prst="rect">
            <a:avLst/>
          </a:prstGeom>
        </p:spPr>
      </p:pic>
      <p:cxnSp>
        <p:nvCxnSpPr>
          <p:cNvPr id="80" name="Elbow Connector 79"/>
          <p:cNvCxnSpPr>
            <a:stCxn id="28" idx="2"/>
            <a:endCxn id="73" idx="3"/>
          </p:cNvCxnSpPr>
          <p:nvPr/>
        </p:nvCxnSpPr>
        <p:spPr>
          <a:xfrm rot="5400000">
            <a:off x="2608514" y="3263690"/>
            <a:ext cx="2010976" cy="3061676"/>
          </a:xfrm>
          <a:prstGeom prst="bentConnector2">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a:xfrm>
            <a:off x="1587601" y="692696"/>
            <a:ext cx="2688410" cy="31760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Decision</a:t>
            </a:r>
            <a:endParaRPr lang="en-US" sz="1400">
              <a:solidFill>
                <a:schemeClr val="tx1"/>
              </a:solidFill>
            </a:endParaRPr>
          </a:p>
        </p:txBody>
      </p:sp>
      <p:sp>
        <p:nvSpPr>
          <p:cNvPr id="96" name="Rectangle 95"/>
          <p:cNvSpPr/>
          <p:nvPr/>
        </p:nvSpPr>
        <p:spPr>
          <a:xfrm>
            <a:off x="4425093" y="703179"/>
            <a:ext cx="4635332" cy="31760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Loan disbursement</a:t>
            </a:r>
            <a:endParaRPr lang="en-US" sz="1400">
              <a:solidFill>
                <a:schemeClr val="tx1"/>
              </a:solidFill>
            </a:endParaRPr>
          </a:p>
        </p:txBody>
      </p:sp>
      <p:pic>
        <p:nvPicPr>
          <p:cNvPr id="98"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24328" y="12612"/>
            <a:ext cx="1622975" cy="60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3" name="Straight Arrow Connector 3225"/>
          <p:cNvCxnSpPr/>
          <p:nvPr/>
        </p:nvCxnSpPr>
        <p:spPr>
          <a:xfrm flipH="1">
            <a:off x="5504647" y="6092074"/>
            <a:ext cx="376543" cy="1"/>
          </a:xfrm>
          <a:prstGeom prst="straightConnector1">
            <a:avLst/>
          </a:prstGeom>
          <a:noFill/>
          <a:ln w="15875" cap="flat" cmpd="sng" algn="ctr">
            <a:solidFill>
              <a:sysClr val="windowText" lastClr="000000"/>
            </a:solidFill>
            <a:prstDash val="sysDot"/>
            <a:miter lim="800000"/>
            <a:headEnd type="triangle"/>
            <a:tailEnd type="triangle"/>
          </a:ln>
          <a:effectLst/>
        </p:spPr>
      </p:cxnSp>
      <p:cxnSp>
        <p:nvCxnSpPr>
          <p:cNvPr id="104" name="Straight Arrow Connector 3225"/>
          <p:cNvCxnSpPr/>
          <p:nvPr/>
        </p:nvCxnSpPr>
        <p:spPr>
          <a:xfrm flipV="1">
            <a:off x="5500812" y="5920295"/>
            <a:ext cx="380378" cy="1548"/>
          </a:xfrm>
          <a:prstGeom prst="straightConnector1">
            <a:avLst/>
          </a:prstGeom>
          <a:noFill/>
          <a:ln w="15875" cap="flat" cmpd="sng" algn="ctr">
            <a:solidFill>
              <a:sysClr val="windowText" lastClr="000000"/>
            </a:solidFill>
            <a:prstDash val="solid"/>
            <a:miter lim="800000"/>
            <a:headEnd type="triangle"/>
            <a:tailEnd type="triangle"/>
          </a:ln>
          <a:effectLst/>
        </p:spPr>
      </p:cxnSp>
      <p:sp>
        <p:nvSpPr>
          <p:cNvPr id="105" name="TextBox 394"/>
          <p:cNvSpPr txBox="1"/>
          <p:nvPr/>
        </p:nvSpPr>
        <p:spPr>
          <a:xfrm>
            <a:off x="5911803" y="5976658"/>
            <a:ext cx="2733783" cy="230832"/>
          </a:xfrm>
          <a:prstGeom prst="rect">
            <a:avLst/>
          </a:prstGeom>
          <a:noFill/>
        </p:spPr>
        <p:txBody>
          <a:bodyPr wrap="square" rtlCol="0">
            <a:spAutoFit/>
          </a:bodyPr>
          <a:lstStyle>
            <a:defPPr>
              <a:defRPr lang="ru-RU"/>
            </a:defPPr>
            <a:lvl1pPr>
              <a:defRPr sz="900"/>
            </a:lvl1pPr>
          </a:lstStyle>
          <a:p>
            <a:r>
              <a:rPr lang="en-US"/>
              <a:t>New integrations to be implemented in Terrasoft</a:t>
            </a:r>
          </a:p>
        </p:txBody>
      </p:sp>
      <p:sp>
        <p:nvSpPr>
          <p:cNvPr id="106" name="TextBox 395"/>
          <p:cNvSpPr txBox="1"/>
          <p:nvPr/>
        </p:nvSpPr>
        <p:spPr>
          <a:xfrm>
            <a:off x="5916577" y="5802331"/>
            <a:ext cx="2213738" cy="230832"/>
          </a:xfrm>
          <a:prstGeom prst="rect">
            <a:avLst/>
          </a:prstGeom>
          <a:noFill/>
        </p:spPr>
        <p:txBody>
          <a:bodyPr wrap="square" rtlCol="0">
            <a:spAutoFit/>
          </a:bodyPr>
          <a:lstStyle>
            <a:defPPr>
              <a:defRPr lang="ru-RU"/>
            </a:defPPr>
            <a:lvl1pPr>
              <a:defRPr sz="900"/>
            </a:lvl1pPr>
          </a:lstStyle>
          <a:p>
            <a:r>
              <a:rPr lang="en-US"/>
              <a:t>Already implemented integrations</a:t>
            </a:r>
          </a:p>
        </p:txBody>
      </p:sp>
      <p:sp>
        <p:nvSpPr>
          <p:cNvPr id="112" name="Стрелка вниз 82"/>
          <p:cNvSpPr/>
          <p:nvPr/>
        </p:nvSpPr>
        <p:spPr>
          <a:xfrm rot="16200000">
            <a:off x="5601155" y="6160096"/>
            <a:ext cx="153757" cy="274899"/>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394"/>
          <p:cNvSpPr txBox="1"/>
          <p:nvPr/>
        </p:nvSpPr>
        <p:spPr>
          <a:xfrm>
            <a:off x="5898451" y="6176931"/>
            <a:ext cx="1913909" cy="230832"/>
          </a:xfrm>
          <a:prstGeom prst="rect">
            <a:avLst/>
          </a:prstGeom>
          <a:noFill/>
        </p:spPr>
        <p:txBody>
          <a:bodyPr wrap="square" rtlCol="0">
            <a:spAutoFit/>
          </a:bodyPr>
          <a:lstStyle>
            <a:defPPr>
              <a:defRPr lang="ru-RU"/>
            </a:defPPr>
            <a:lvl1pPr>
              <a:defRPr sz="900"/>
            </a:lvl1pPr>
          </a:lstStyle>
          <a:p>
            <a:r>
              <a:rPr lang="en-US"/>
              <a:t>Logical step in the business process</a:t>
            </a:r>
          </a:p>
        </p:txBody>
      </p:sp>
      <p:sp>
        <p:nvSpPr>
          <p:cNvPr id="115" name="Стрелка вниз 82"/>
          <p:cNvSpPr/>
          <p:nvPr/>
        </p:nvSpPr>
        <p:spPr>
          <a:xfrm rot="16200000">
            <a:off x="7742048" y="6167000"/>
            <a:ext cx="153757" cy="274899"/>
          </a:xfrm>
          <a:prstGeom prst="down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394"/>
          <p:cNvSpPr txBox="1"/>
          <p:nvPr/>
        </p:nvSpPr>
        <p:spPr>
          <a:xfrm>
            <a:off x="7899521" y="6173726"/>
            <a:ext cx="977805" cy="230832"/>
          </a:xfrm>
          <a:prstGeom prst="rect">
            <a:avLst/>
          </a:prstGeom>
          <a:noFill/>
        </p:spPr>
        <p:txBody>
          <a:bodyPr wrap="square" rtlCol="0">
            <a:spAutoFit/>
          </a:bodyPr>
          <a:lstStyle>
            <a:defPPr>
              <a:defRPr lang="ru-RU"/>
            </a:defPPr>
            <a:lvl1pPr>
              <a:defRPr sz="900"/>
            </a:lvl1pPr>
          </a:lstStyle>
          <a:p>
            <a:r>
              <a:rPr lang="en-GB"/>
              <a:t>Money transfer</a:t>
            </a:r>
            <a:endParaRPr lang="en-US"/>
          </a:p>
        </p:txBody>
      </p:sp>
      <p:pic>
        <p:nvPicPr>
          <p:cNvPr id="117" name="Picture 1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84152" y="4470568"/>
            <a:ext cx="654769" cy="654769"/>
          </a:xfrm>
          <a:prstGeom prst="rect">
            <a:avLst/>
          </a:prstGeom>
        </p:spPr>
      </p:pic>
      <p:cxnSp>
        <p:nvCxnSpPr>
          <p:cNvPr id="119" name="Elbow Connector 118"/>
          <p:cNvCxnSpPr>
            <a:stCxn id="30" idx="2"/>
            <a:endCxn id="117" idx="3"/>
          </p:cNvCxnSpPr>
          <p:nvPr/>
        </p:nvCxnSpPr>
        <p:spPr>
          <a:xfrm rot="5400000">
            <a:off x="6174297" y="4269891"/>
            <a:ext cx="392687" cy="663437"/>
          </a:xfrm>
          <a:prstGeom prst="bentConnector2">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4" name="Picture 1041" descr="https://encrypted-tbn3.gstatic.com/images?q=tbn:ANd9GcRF9JTEcwyYGFFzZ1n2qVTeRi1J1C_r_zofc2vi7jXVKxzWmUaS5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60387" y="3948935"/>
            <a:ext cx="880474" cy="687307"/>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71"/>
          <p:cNvSpPr/>
          <p:nvPr/>
        </p:nvSpPr>
        <p:spPr>
          <a:xfrm>
            <a:off x="6042333" y="2692062"/>
            <a:ext cx="1280177" cy="471220"/>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16. Send the list to Payment Agent</a:t>
            </a:r>
          </a:p>
        </p:txBody>
      </p:sp>
      <p:sp>
        <p:nvSpPr>
          <p:cNvPr id="58" name="Стрелка вниз 82"/>
          <p:cNvSpPr/>
          <p:nvPr/>
        </p:nvSpPr>
        <p:spPr>
          <a:xfrm>
            <a:off x="8234667" y="3824523"/>
            <a:ext cx="153757" cy="174864"/>
          </a:xfrm>
          <a:prstGeom prst="down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a:t>
            </a:r>
          </a:p>
        </p:txBody>
      </p:sp>
      <p:cxnSp>
        <p:nvCxnSpPr>
          <p:cNvPr id="129" name="Elbow Connector 128"/>
          <p:cNvCxnSpPr>
            <a:stCxn id="31" idx="3"/>
            <a:endCxn id="42" idx="1"/>
          </p:cNvCxnSpPr>
          <p:nvPr/>
        </p:nvCxnSpPr>
        <p:spPr>
          <a:xfrm flipV="1">
            <a:off x="7322510" y="2927138"/>
            <a:ext cx="273826" cy="534"/>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9" name="Elbow Connector 88"/>
          <p:cNvCxnSpPr>
            <a:stCxn id="12" idx="1"/>
            <a:endCxn id="73" idx="0"/>
          </p:cNvCxnSpPr>
          <p:nvPr/>
        </p:nvCxnSpPr>
        <p:spPr>
          <a:xfrm rot="10800000" flipV="1">
            <a:off x="1796818" y="3911440"/>
            <a:ext cx="110886" cy="1602229"/>
          </a:xfrm>
          <a:prstGeom prst="bentConnector2">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6" name="Rectangle 71"/>
          <p:cNvSpPr/>
          <p:nvPr/>
        </p:nvSpPr>
        <p:spPr>
          <a:xfrm>
            <a:off x="7654104" y="4626714"/>
            <a:ext cx="1310384" cy="391378"/>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19. </a:t>
            </a:r>
            <a:r>
              <a:rPr lang="en-GB" sz="900">
                <a:solidFill>
                  <a:schemeClr val="tx1"/>
                </a:solidFill>
              </a:rPr>
              <a:t>Bank </a:t>
            </a:r>
            <a:r>
              <a:rPr lang="en-US" sz="900">
                <a:solidFill>
                  <a:schemeClr val="tx1"/>
                </a:solidFill>
              </a:rPr>
              <a:t>identifies customer via his ID.</a:t>
            </a:r>
          </a:p>
          <a:p>
            <a:pPr algn="ctr"/>
            <a:r>
              <a:rPr lang="en-US" sz="900">
                <a:solidFill>
                  <a:schemeClr val="tx1"/>
                </a:solidFill>
              </a:rPr>
              <a:t>Customer </a:t>
            </a:r>
            <a:r>
              <a:rPr lang="en-GB" sz="900">
                <a:solidFill>
                  <a:schemeClr val="tx1"/>
                </a:solidFill>
              </a:rPr>
              <a:t>collects cash</a:t>
            </a:r>
            <a:r>
              <a:rPr lang="en-US" sz="900">
                <a:solidFill>
                  <a:schemeClr val="tx1"/>
                </a:solidFill>
              </a:rPr>
              <a:t> </a:t>
            </a:r>
          </a:p>
        </p:txBody>
      </p:sp>
      <p:pic>
        <p:nvPicPr>
          <p:cNvPr id="71" name="Picture 1025" descr="http://www.viscoseclosures.com/wp/wp-content/uploads/2013/12/customer-icon.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6697" t="9489" r="18255" b="6847"/>
          <a:stretch/>
        </p:blipFill>
        <p:spPr bwMode="auto">
          <a:xfrm>
            <a:off x="7379352" y="4551566"/>
            <a:ext cx="284778" cy="555198"/>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71"/>
          <p:cNvSpPr/>
          <p:nvPr/>
        </p:nvSpPr>
        <p:spPr>
          <a:xfrm>
            <a:off x="3082539" y="2078197"/>
            <a:ext cx="913398" cy="414699"/>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7. Deduplication</a:t>
            </a:r>
          </a:p>
        </p:txBody>
      </p:sp>
      <p:sp>
        <p:nvSpPr>
          <p:cNvPr id="94" name="Стрелка вниз 82"/>
          <p:cNvSpPr/>
          <p:nvPr/>
        </p:nvSpPr>
        <p:spPr>
          <a:xfrm>
            <a:off x="5066536" y="2524858"/>
            <a:ext cx="155182" cy="136624"/>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1"/>
          <p:cNvSpPr/>
          <p:nvPr/>
        </p:nvSpPr>
        <p:spPr>
          <a:xfrm>
            <a:off x="3082538" y="3063884"/>
            <a:ext cx="913398" cy="434601"/>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6. </a:t>
            </a:r>
            <a:r>
              <a:rPr lang="en-GB" sz="900">
                <a:solidFill>
                  <a:schemeClr val="tx1"/>
                </a:solidFill>
              </a:rPr>
              <a:t>External data gaining </a:t>
            </a:r>
            <a:endParaRPr lang="en-US" sz="900">
              <a:solidFill>
                <a:schemeClr val="tx1"/>
              </a:solidFill>
            </a:endParaRPr>
          </a:p>
        </p:txBody>
      </p:sp>
      <p:sp>
        <p:nvSpPr>
          <p:cNvPr id="85" name="Rectangle 71"/>
          <p:cNvSpPr/>
          <p:nvPr/>
        </p:nvSpPr>
        <p:spPr>
          <a:xfrm>
            <a:off x="4499992" y="1443999"/>
            <a:ext cx="1298920" cy="472833"/>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11. Automatically generates a list of approved customers</a:t>
            </a:r>
          </a:p>
        </p:txBody>
      </p:sp>
      <p:sp>
        <p:nvSpPr>
          <p:cNvPr id="107" name="Rectangle 71"/>
          <p:cNvSpPr/>
          <p:nvPr/>
        </p:nvSpPr>
        <p:spPr>
          <a:xfrm>
            <a:off x="4496891" y="2092071"/>
            <a:ext cx="1298920" cy="399781"/>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12. Welcome call/ verification of customer accessibility</a:t>
            </a:r>
          </a:p>
        </p:txBody>
      </p:sp>
      <p:sp>
        <p:nvSpPr>
          <p:cNvPr id="108" name="Стрелка вниз 82"/>
          <p:cNvSpPr/>
          <p:nvPr/>
        </p:nvSpPr>
        <p:spPr>
          <a:xfrm>
            <a:off x="5069473" y="1950289"/>
            <a:ext cx="152246" cy="138500"/>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Стрелка вниз 82"/>
          <p:cNvSpPr/>
          <p:nvPr/>
        </p:nvSpPr>
        <p:spPr>
          <a:xfrm rot="10800000">
            <a:off x="6603015" y="3187728"/>
            <a:ext cx="143993" cy="130469"/>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1" name="Picture 1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5568599" y="1754825"/>
            <a:ext cx="483688" cy="542775"/>
          </a:xfrm>
          <a:prstGeom prst="rect">
            <a:avLst/>
          </a:prstGeom>
        </p:spPr>
      </p:pic>
      <p:sp>
        <p:nvSpPr>
          <p:cNvPr id="120" name="Стрелка вниз 82"/>
          <p:cNvSpPr/>
          <p:nvPr/>
        </p:nvSpPr>
        <p:spPr>
          <a:xfrm rot="16200000">
            <a:off x="2878155" y="1604492"/>
            <a:ext cx="146970" cy="195587"/>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71"/>
          <p:cNvSpPr/>
          <p:nvPr/>
        </p:nvSpPr>
        <p:spPr>
          <a:xfrm>
            <a:off x="7595966" y="3358882"/>
            <a:ext cx="1310384" cy="439258"/>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18. Automatically transfer money to customers’ account</a:t>
            </a:r>
            <a:r>
              <a:rPr lang="en-GB" sz="900">
                <a:solidFill>
                  <a:schemeClr val="tx1"/>
                </a:solidFill>
              </a:rPr>
              <a:t>s</a:t>
            </a:r>
            <a:endParaRPr lang="en-US" sz="900">
              <a:solidFill>
                <a:schemeClr val="tx1"/>
              </a:solidFill>
            </a:endParaRPr>
          </a:p>
        </p:txBody>
      </p:sp>
      <p:sp>
        <p:nvSpPr>
          <p:cNvPr id="122" name="Стрелка вниз 82"/>
          <p:cNvSpPr/>
          <p:nvPr/>
        </p:nvSpPr>
        <p:spPr>
          <a:xfrm>
            <a:off x="8189413" y="3191549"/>
            <a:ext cx="155182" cy="136624"/>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Стрелка вниз 82"/>
          <p:cNvSpPr/>
          <p:nvPr/>
        </p:nvSpPr>
        <p:spPr>
          <a:xfrm>
            <a:off x="6588224" y="3813486"/>
            <a:ext cx="153757" cy="141652"/>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35496" y="6381328"/>
            <a:ext cx="7737611" cy="507831"/>
          </a:xfrm>
          <a:prstGeom prst="rect">
            <a:avLst/>
          </a:prstGeom>
        </p:spPr>
        <p:txBody>
          <a:bodyPr wrap="square">
            <a:spAutoFit/>
          </a:bodyPr>
          <a:lstStyle/>
          <a:p>
            <a:r>
              <a:rPr lang="en-US" sz="900">
                <a:solidFill>
                  <a:schemeClr val="tx1">
                    <a:lumMod val="85000"/>
                    <a:lumOff val="15000"/>
                  </a:schemeClr>
                </a:solidFill>
              </a:rPr>
              <a:t>* SMS gateway provider: </a:t>
            </a:r>
            <a:r>
              <a:rPr lang="en-US" sz="900" err="1">
                <a:solidFill>
                  <a:schemeClr val="dk1"/>
                </a:solidFill>
              </a:rPr>
              <a:t>TextWare</a:t>
            </a:r>
            <a:r>
              <a:rPr lang="en-US" sz="900">
                <a:solidFill>
                  <a:schemeClr val="dk1"/>
                </a:solidFill>
              </a:rPr>
              <a:t> (Private) Limited</a:t>
            </a:r>
            <a:endParaRPr lang="en-US" sz="900">
              <a:solidFill>
                <a:schemeClr val="tx1">
                  <a:lumMod val="85000"/>
                  <a:lumOff val="15000"/>
                </a:schemeClr>
              </a:solidFill>
            </a:endParaRPr>
          </a:p>
          <a:p>
            <a:r>
              <a:rPr lang="en-US" sz="900">
                <a:solidFill>
                  <a:schemeClr val="tx1">
                    <a:lumMod val="85000"/>
                    <a:lumOff val="15000"/>
                  </a:schemeClr>
                </a:solidFill>
              </a:rPr>
              <a:t>** GL system provider: Scienter Technologies</a:t>
            </a:r>
          </a:p>
          <a:p>
            <a:r>
              <a:rPr lang="en-US" sz="900">
                <a:solidFill>
                  <a:schemeClr val="tx1">
                    <a:lumMod val="85000"/>
                    <a:lumOff val="15000"/>
                  </a:schemeClr>
                </a:solidFill>
              </a:rPr>
              <a:t>*** Payment Agents: </a:t>
            </a:r>
            <a:r>
              <a:rPr lang="en-US" sz="900" err="1">
                <a:solidFill>
                  <a:schemeClr val="tx1">
                    <a:lumMod val="85000"/>
                    <a:lumOff val="15000"/>
                  </a:schemeClr>
                </a:solidFill>
              </a:rPr>
              <a:t>Sampath</a:t>
            </a:r>
            <a:r>
              <a:rPr lang="en-US" sz="900">
                <a:solidFill>
                  <a:schemeClr val="tx1">
                    <a:lumMod val="85000"/>
                    <a:lumOff val="15000"/>
                  </a:schemeClr>
                </a:solidFill>
              </a:rPr>
              <a:t> Bank (</a:t>
            </a:r>
            <a:r>
              <a:rPr lang="en-US" sz="900" err="1">
                <a:solidFill>
                  <a:schemeClr val="tx1">
                    <a:lumMod val="85000"/>
                    <a:lumOff val="15000"/>
                  </a:schemeClr>
                </a:solidFill>
              </a:rPr>
              <a:t>Sampath</a:t>
            </a:r>
            <a:r>
              <a:rPr lang="en-US" sz="900">
                <a:solidFill>
                  <a:schemeClr val="tx1">
                    <a:lumMod val="85000"/>
                    <a:lumOff val="15000"/>
                  </a:schemeClr>
                </a:solidFill>
              </a:rPr>
              <a:t> </a:t>
            </a:r>
            <a:r>
              <a:rPr lang="en-US" sz="900" err="1">
                <a:solidFill>
                  <a:schemeClr val="tx1">
                    <a:lumMod val="85000"/>
                    <a:lumOff val="15000"/>
                  </a:schemeClr>
                </a:solidFill>
              </a:rPr>
              <a:t>wishva</a:t>
            </a:r>
            <a:r>
              <a:rPr lang="en-US" sz="900">
                <a:solidFill>
                  <a:schemeClr val="tx1">
                    <a:lumMod val="85000"/>
                    <a:lumOff val="15000"/>
                  </a:schemeClr>
                </a:solidFill>
              </a:rPr>
              <a:t> Corporate), Pass accounting solution</a:t>
            </a:r>
          </a:p>
        </p:txBody>
      </p:sp>
      <p:sp>
        <p:nvSpPr>
          <p:cNvPr id="5" name="TextBox 4"/>
          <p:cNvSpPr txBox="1"/>
          <p:nvPr/>
        </p:nvSpPr>
        <p:spPr>
          <a:xfrm>
            <a:off x="1967662" y="5301208"/>
            <a:ext cx="261610" cy="276999"/>
          </a:xfrm>
          <a:prstGeom prst="rect">
            <a:avLst/>
          </a:prstGeom>
          <a:noFill/>
        </p:spPr>
        <p:txBody>
          <a:bodyPr wrap="none" rtlCol="0">
            <a:spAutoFit/>
          </a:bodyPr>
          <a:lstStyle/>
          <a:p>
            <a:r>
              <a:rPr lang="en-US" sz="1200"/>
              <a:t>*</a:t>
            </a:r>
            <a:endParaRPr lang="en-US" sz="1400"/>
          </a:p>
        </p:txBody>
      </p:sp>
      <p:sp>
        <p:nvSpPr>
          <p:cNvPr id="81" name="TextBox 80"/>
          <p:cNvSpPr txBox="1"/>
          <p:nvPr/>
        </p:nvSpPr>
        <p:spPr>
          <a:xfrm>
            <a:off x="5902246" y="4358000"/>
            <a:ext cx="338554" cy="276999"/>
          </a:xfrm>
          <a:prstGeom prst="rect">
            <a:avLst/>
          </a:prstGeom>
          <a:noFill/>
        </p:spPr>
        <p:txBody>
          <a:bodyPr wrap="none" rtlCol="0">
            <a:spAutoFit/>
          </a:bodyPr>
          <a:lstStyle/>
          <a:p>
            <a:r>
              <a:rPr lang="en-US" sz="1200"/>
              <a:t>**</a:t>
            </a:r>
            <a:endParaRPr lang="en-US" sz="1600"/>
          </a:p>
        </p:txBody>
      </p:sp>
      <p:sp>
        <p:nvSpPr>
          <p:cNvPr id="82" name="TextBox 81"/>
          <p:cNvSpPr txBox="1"/>
          <p:nvPr/>
        </p:nvSpPr>
        <p:spPr>
          <a:xfrm>
            <a:off x="8532440" y="2204864"/>
            <a:ext cx="415498" cy="276999"/>
          </a:xfrm>
          <a:prstGeom prst="rect">
            <a:avLst/>
          </a:prstGeom>
          <a:noFill/>
        </p:spPr>
        <p:txBody>
          <a:bodyPr wrap="none" rtlCol="0">
            <a:spAutoFit/>
          </a:bodyPr>
          <a:lstStyle/>
          <a:p>
            <a:r>
              <a:rPr lang="en-US" sz="1200"/>
              <a:t>***</a:t>
            </a:r>
          </a:p>
        </p:txBody>
      </p:sp>
    </p:spTree>
    <p:extLst>
      <p:ext uri="{BB962C8B-B14F-4D97-AF65-F5344CB8AC3E}">
        <p14:creationId xmlns:p14="http://schemas.microsoft.com/office/powerpoint/2010/main" val="1465460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D7F305DA-160D-498F-B102-A1D8643B4A2C}" type="slidenum">
              <a:rPr lang="ru-RU" smtClean="0"/>
              <a:pPr/>
              <a:t>2</a:t>
            </a:fld>
            <a:endParaRPr lang="ru-RU"/>
          </a:p>
        </p:txBody>
      </p:sp>
      <p:sp>
        <p:nvSpPr>
          <p:cNvPr id="2" name="Title 1"/>
          <p:cNvSpPr>
            <a:spLocks noGrp="1"/>
          </p:cNvSpPr>
          <p:nvPr>
            <p:ph type="title"/>
          </p:nvPr>
        </p:nvSpPr>
        <p:spPr>
          <a:xfrm>
            <a:off x="467544" y="116632"/>
            <a:ext cx="8159540" cy="312281"/>
          </a:xfrm>
        </p:spPr>
        <p:txBody>
          <a:bodyPr/>
          <a:lstStyle/>
          <a:p>
            <a:r>
              <a:rPr lang="en-US"/>
              <a:t>Table Of Contents</a:t>
            </a:r>
            <a:endParaRPr lang="ru-RU"/>
          </a:p>
        </p:txBody>
      </p:sp>
      <p:graphicFrame>
        <p:nvGraphicFramePr>
          <p:cNvPr id="4" name="Table 4"/>
          <p:cNvGraphicFramePr>
            <a:graphicFrameLocks noGrp="1"/>
          </p:cNvGraphicFramePr>
          <p:nvPr>
            <p:extLst>
              <p:ext uri="{D42A27DB-BD31-4B8C-83A1-F6EECF244321}">
                <p14:modId xmlns:p14="http://schemas.microsoft.com/office/powerpoint/2010/main" val="720850185"/>
              </p:ext>
            </p:extLst>
          </p:nvPr>
        </p:nvGraphicFramePr>
        <p:xfrm>
          <a:off x="251520" y="836712"/>
          <a:ext cx="8735564" cy="4936416"/>
        </p:xfrm>
        <a:graphic>
          <a:graphicData uri="http://schemas.openxmlformats.org/drawingml/2006/table">
            <a:tbl>
              <a:tblPr bandRow="1">
                <a:tableStyleId>{5C22544A-7EE6-4342-B048-85BDC9FD1C3A}</a:tableStyleId>
              </a:tblPr>
              <a:tblGrid>
                <a:gridCol w="536394">
                  <a:extLst>
                    <a:ext uri="{9D8B030D-6E8A-4147-A177-3AD203B41FA5}">
                      <a16:colId xmlns:a16="http://schemas.microsoft.com/office/drawing/2014/main" val="20000"/>
                    </a:ext>
                  </a:extLst>
                </a:gridCol>
                <a:gridCol w="7456494">
                  <a:extLst>
                    <a:ext uri="{9D8B030D-6E8A-4147-A177-3AD203B41FA5}">
                      <a16:colId xmlns:a16="http://schemas.microsoft.com/office/drawing/2014/main" val="20001"/>
                    </a:ext>
                  </a:extLst>
                </a:gridCol>
                <a:gridCol w="742676">
                  <a:extLst>
                    <a:ext uri="{9D8B030D-6E8A-4147-A177-3AD203B41FA5}">
                      <a16:colId xmlns:a16="http://schemas.microsoft.com/office/drawing/2014/main" val="20002"/>
                    </a:ext>
                  </a:extLst>
                </a:gridCol>
              </a:tblGrid>
              <a:tr h="454424">
                <a:tc>
                  <a:txBody>
                    <a:bodyPr/>
                    <a:lstStyle/>
                    <a:p>
                      <a:pPr algn="ctr" fontAlgn="b"/>
                      <a:r>
                        <a:rPr lang="ru-RU" sz="1800" b="0" i="0" u="none" strike="noStrike" dirty="0">
                          <a:solidFill>
                            <a:srgbClr val="000000"/>
                          </a:solidFill>
                          <a:effectLst/>
                          <a:latin typeface="Calibri" panose="020F0502020204030204" pitchFamily="34" charset="0"/>
                        </a:rPr>
                        <a:t>1</a:t>
                      </a:r>
                    </a:p>
                  </a:txBody>
                  <a:tcPr marL="9525" marR="9525" marT="9525" marB="0" anchor="ctr"/>
                </a:tc>
                <a:tc>
                  <a:txBody>
                    <a:bodyPr/>
                    <a:lstStyle/>
                    <a:p>
                      <a:pPr marL="0" indent="0" algn="just" rtl="0" fontAlgn="ctr">
                        <a:buClr>
                          <a:srgbClr val="000000"/>
                        </a:buClr>
                        <a:buSzPts val="1800"/>
                        <a:buFont typeface="+mj-lt"/>
                        <a:buNone/>
                      </a:pPr>
                      <a:r>
                        <a:rPr lang="en-GB" sz="1800" b="0" i="0" u="none" strike="noStrike" dirty="0">
                          <a:solidFill>
                            <a:srgbClr val="000000"/>
                          </a:solidFill>
                          <a:effectLst/>
                          <a:latin typeface="Calibri" panose="020F0502020204030204" pitchFamily="34" charset="0"/>
                        </a:rPr>
                        <a:t>Investment Summary</a:t>
                      </a:r>
                      <a:endParaRPr lang="en-GB" sz="1800" b="0" i="0" u="none" strike="noStrike" dirty="0">
                        <a:solidFill>
                          <a:srgbClr val="000000"/>
                        </a:solidFill>
                        <a:effectLst/>
                        <a:latin typeface="+mj-lt"/>
                      </a:endParaRPr>
                    </a:p>
                  </a:txBody>
                  <a:tcPr anchor="ctr"/>
                </a:tc>
                <a:tc>
                  <a:txBody>
                    <a:bodyPr/>
                    <a:lstStyle/>
                    <a:p>
                      <a:pPr marL="0" indent="0" algn="just" rtl="0" fontAlgn="ctr">
                        <a:buClr>
                          <a:srgbClr val="000000"/>
                        </a:buClr>
                        <a:buSzPts val="1800"/>
                        <a:buFont typeface="+mj-lt"/>
                        <a:buNone/>
                      </a:pPr>
                      <a:r>
                        <a:rPr lang="en-GB" sz="1800" b="0" i="0" u="none" strike="noStrike" dirty="0">
                          <a:solidFill>
                            <a:schemeClr val="tx1"/>
                          </a:solidFill>
                          <a:effectLst/>
                          <a:latin typeface="+mj-lt"/>
                        </a:rPr>
                        <a:t>3-5</a:t>
                      </a:r>
                    </a:p>
                  </a:txBody>
                  <a:tcPr anchor="ctr"/>
                </a:tc>
                <a:extLst>
                  <a:ext uri="{0D108BD9-81ED-4DB2-BD59-A6C34878D82A}">
                    <a16:rowId xmlns:a16="http://schemas.microsoft.com/office/drawing/2014/main" val="10000"/>
                  </a:ext>
                </a:extLst>
              </a:tr>
              <a:tr h="454424">
                <a:tc>
                  <a:txBody>
                    <a:bodyPr/>
                    <a:lstStyle/>
                    <a:p>
                      <a:pPr algn="ctr" fontAlgn="b"/>
                      <a:r>
                        <a:rPr lang="ru-RU" sz="1800" b="0" i="0" u="none" strike="noStrike" dirty="0">
                          <a:solidFill>
                            <a:srgbClr val="000000"/>
                          </a:solidFill>
                          <a:effectLst/>
                          <a:latin typeface="Calibri" panose="020F0502020204030204" pitchFamily="34" charset="0"/>
                        </a:rPr>
                        <a:t>2</a:t>
                      </a:r>
                    </a:p>
                  </a:txBody>
                  <a:tcPr marL="9525" marR="9525" marT="9525" marB="0" anchor="ctr"/>
                </a:tc>
                <a:tc>
                  <a:txBody>
                    <a:bodyPr/>
                    <a:lstStyle/>
                    <a:p>
                      <a:pPr marL="0" indent="0" algn="just" rtl="0" fontAlgn="ctr">
                        <a:buClr>
                          <a:srgbClr val="000000"/>
                        </a:buClr>
                        <a:buSzPts val="1800"/>
                        <a:buFont typeface="+mj-lt"/>
                        <a:buNone/>
                      </a:pPr>
                      <a:r>
                        <a:rPr lang="en-GB" sz="1800" b="0" i="0" u="none" strike="noStrike" dirty="0">
                          <a:solidFill>
                            <a:srgbClr val="000000"/>
                          </a:solidFill>
                          <a:effectLst/>
                          <a:latin typeface="Calibri" panose="020F0502020204030204" pitchFamily="34" charset="0"/>
                        </a:rPr>
                        <a:t>Market Overview</a:t>
                      </a:r>
                      <a:endParaRPr lang="en-GB" sz="1800" b="0" i="0" u="none" strike="noStrike" dirty="0">
                        <a:solidFill>
                          <a:srgbClr val="000000"/>
                        </a:solidFill>
                        <a:effectLst/>
                        <a:latin typeface="+mj-lt"/>
                      </a:endParaRPr>
                    </a:p>
                  </a:txBody>
                  <a:tcPr anchor="ctr"/>
                </a:tc>
                <a:tc>
                  <a:txBody>
                    <a:bodyPr/>
                    <a:lstStyle/>
                    <a:p>
                      <a:pPr marL="0" indent="0" algn="just" rtl="0" fontAlgn="ctr">
                        <a:buClr>
                          <a:srgbClr val="000000"/>
                        </a:buClr>
                        <a:buSzPts val="1800"/>
                        <a:buFont typeface="+mj-lt"/>
                        <a:buNone/>
                      </a:pPr>
                      <a:r>
                        <a:rPr lang="en-GB" sz="1800" b="0" i="0" u="none" strike="noStrike" dirty="0">
                          <a:solidFill>
                            <a:schemeClr val="tx1"/>
                          </a:solidFill>
                          <a:effectLst/>
                          <a:latin typeface="+mj-lt"/>
                        </a:rPr>
                        <a:t>6-10</a:t>
                      </a:r>
                    </a:p>
                  </a:txBody>
                  <a:tcPr anchor="ctr"/>
                </a:tc>
                <a:extLst>
                  <a:ext uri="{0D108BD9-81ED-4DB2-BD59-A6C34878D82A}">
                    <a16:rowId xmlns:a16="http://schemas.microsoft.com/office/drawing/2014/main" val="10001"/>
                  </a:ext>
                </a:extLst>
              </a:tr>
              <a:tr h="454424">
                <a:tc>
                  <a:txBody>
                    <a:bodyPr/>
                    <a:lstStyle/>
                    <a:p>
                      <a:pPr algn="ctr" fontAlgn="b"/>
                      <a:r>
                        <a:rPr lang="ru-RU" sz="1800" b="0" i="0" u="none" strike="noStrike" dirty="0">
                          <a:solidFill>
                            <a:srgbClr val="000000"/>
                          </a:solidFill>
                          <a:effectLst/>
                          <a:latin typeface="Calibri" panose="020F0502020204030204" pitchFamily="34" charset="0"/>
                        </a:rPr>
                        <a:t>3</a:t>
                      </a:r>
                    </a:p>
                  </a:txBody>
                  <a:tcPr marL="9525" marR="9525" marT="9525" marB="0" anchor="ctr"/>
                </a:tc>
                <a:tc>
                  <a:txBody>
                    <a:bodyPr/>
                    <a:lstStyle/>
                    <a:p>
                      <a:pPr marL="0" indent="0" algn="just" rtl="0" fontAlgn="ctr">
                        <a:buClr>
                          <a:srgbClr val="000000"/>
                        </a:buClr>
                        <a:buSzPts val="1800"/>
                        <a:buFont typeface="+mj-lt"/>
                        <a:buNone/>
                      </a:pPr>
                      <a:r>
                        <a:rPr lang="en-GB" sz="1800" b="0" i="0" u="none" strike="noStrike" dirty="0">
                          <a:solidFill>
                            <a:srgbClr val="000000"/>
                          </a:solidFill>
                          <a:effectLst/>
                          <a:latin typeface="Calibri" panose="020F0502020204030204" pitchFamily="34" charset="0"/>
                        </a:rPr>
                        <a:t>Legal Setup</a:t>
                      </a:r>
                      <a:endParaRPr lang="en-GB" sz="1800" b="0" i="0" u="none" strike="noStrike" dirty="0">
                        <a:solidFill>
                          <a:srgbClr val="000000"/>
                        </a:solidFill>
                        <a:effectLst/>
                        <a:latin typeface="+mj-lt"/>
                      </a:endParaRPr>
                    </a:p>
                  </a:txBody>
                  <a:tcPr anchor="ctr"/>
                </a:tc>
                <a:tc>
                  <a:txBody>
                    <a:bodyPr/>
                    <a:lstStyle/>
                    <a:p>
                      <a:pPr marL="0" indent="0" algn="just" rtl="0" fontAlgn="ctr">
                        <a:buClr>
                          <a:srgbClr val="000000"/>
                        </a:buClr>
                        <a:buSzPts val="1800"/>
                        <a:buFont typeface="+mj-lt"/>
                        <a:buNone/>
                      </a:pPr>
                      <a:r>
                        <a:rPr lang="en-GB" sz="1800" b="0" i="0" u="none" strike="noStrike" dirty="0">
                          <a:solidFill>
                            <a:schemeClr val="tx1"/>
                          </a:solidFill>
                          <a:effectLst/>
                          <a:latin typeface="+mj-lt"/>
                        </a:rPr>
                        <a:t>11-15</a:t>
                      </a:r>
                    </a:p>
                  </a:txBody>
                  <a:tcPr anchor="ctr"/>
                </a:tc>
                <a:extLst>
                  <a:ext uri="{0D108BD9-81ED-4DB2-BD59-A6C34878D82A}">
                    <a16:rowId xmlns:a16="http://schemas.microsoft.com/office/drawing/2014/main" val="10002"/>
                  </a:ext>
                </a:extLst>
              </a:tr>
              <a:tr h="436928">
                <a:tc>
                  <a:txBody>
                    <a:bodyPr/>
                    <a:lstStyle/>
                    <a:p>
                      <a:pPr algn="ctr" fontAlgn="b"/>
                      <a:r>
                        <a:rPr lang="ru-RU" sz="1800" b="0" i="0" u="none" strike="noStrike" dirty="0">
                          <a:solidFill>
                            <a:srgbClr val="000000"/>
                          </a:solidFill>
                          <a:effectLst/>
                          <a:latin typeface="Calibri" panose="020F0502020204030204" pitchFamily="34" charset="0"/>
                        </a:rPr>
                        <a:t>4</a:t>
                      </a:r>
                    </a:p>
                  </a:txBody>
                  <a:tcPr marL="9525" marR="9525" marT="9525" marB="0" anchor="ctr"/>
                </a:tc>
                <a:tc>
                  <a:txBody>
                    <a:bodyPr/>
                    <a:lstStyle/>
                    <a:p>
                      <a:pPr marL="0" indent="0" algn="just" rtl="0" fontAlgn="ctr">
                        <a:buClr>
                          <a:srgbClr val="000000"/>
                        </a:buClr>
                        <a:buSzPts val="1800"/>
                        <a:buFont typeface="+mj-lt"/>
                        <a:buNone/>
                      </a:pPr>
                      <a:r>
                        <a:rPr lang="en-GB" sz="1800" b="0" i="0" u="none" strike="noStrike" dirty="0">
                          <a:solidFill>
                            <a:srgbClr val="000000"/>
                          </a:solidFill>
                          <a:effectLst/>
                          <a:latin typeface="Calibri" panose="020F0502020204030204" pitchFamily="34" charset="0"/>
                        </a:rPr>
                        <a:t>Product</a:t>
                      </a:r>
                      <a:r>
                        <a:rPr lang="en-GB" sz="1800" b="0" i="0" u="none" strike="noStrike" baseline="0" dirty="0">
                          <a:solidFill>
                            <a:srgbClr val="000000"/>
                          </a:solidFill>
                          <a:effectLst/>
                          <a:latin typeface="Calibri" panose="020F0502020204030204" pitchFamily="34" charset="0"/>
                        </a:rPr>
                        <a:t> &amp; Business process</a:t>
                      </a:r>
                      <a:endParaRPr lang="en-GB" sz="1800" b="0" i="0" u="none" strike="noStrike" dirty="0">
                        <a:solidFill>
                          <a:srgbClr val="000000"/>
                        </a:solidFill>
                        <a:effectLst/>
                        <a:latin typeface="+mj-lt"/>
                      </a:endParaRPr>
                    </a:p>
                  </a:txBody>
                  <a:tcPr anchor="ctr"/>
                </a:tc>
                <a:tc>
                  <a:txBody>
                    <a:bodyPr/>
                    <a:lstStyle/>
                    <a:p>
                      <a:pPr marL="0" indent="0" algn="just" rtl="0" fontAlgn="ctr">
                        <a:buClr>
                          <a:srgbClr val="000000"/>
                        </a:buClr>
                        <a:buSzPts val="1800"/>
                        <a:buFont typeface="+mj-lt"/>
                        <a:buNone/>
                      </a:pPr>
                      <a:r>
                        <a:rPr lang="en-GB" sz="1800" b="0" i="0" u="none" strike="noStrike" dirty="0">
                          <a:solidFill>
                            <a:schemeClr val="tx1"/>
                          </a:solidFill>
                          <a:effectLst/>
                          <a:latin typeface="+mj-lt"/>
                        </a:rPr>
                        <a:t>16-21</a:t>
                      </a:r>
                    </a:p>
                  </a:txBody>
                  <a:tcPr anchor="ctr"/>
                </a:tc>
                <a:extLst>
                  <a:ext uri="{0D108BD9-81ED-4DB2-BD59-A6C34878D82A}">
                    <a16:rowId xmlns:a16="http://schemas.microsoft.com/office/drawing/2014/main" val="10003"/>
                  </a:ext>
                </a:extLst>
              </a:tr>
              <a:tr h="409672">
                <a:tc>
                  <a:txBody>
                    <a:bodyPr/>
                    <a:lstStyle/>
                    <a:p>
                      <a:pPr algn="ctr" fontAlgn="b"/>
                      <a:r>
                        <a:rPr lang="en-US" sz="1800" b="0" i="0" u="none" strike="noStrike" dirty="0">
                          <a:solidFill>
                            <a:srgbClr val="000000"/>
                          </a:solidFill>
                          <a:effectLst/>
                          <a:latin typeface="Calibri" panose="020F0502020204030204" pitchFamily="34" charset="0"/>
                        </a:rPr>
                        <a:t>5</a:t>
                      </a:r>
                      <a:endParaRPr lang="ru-RU"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indent="0" algn="just" rtl="0" fontAlgn="ctr">
                        <a:buClr>
                          <a:srgbClr val="000000"/>
                        </a:buClr>
                        <a:buSzPts val="1800"/>
                        <a:buFont typeface="+mj-lt"/>
                        <a:buNone/>
                      </a:pPr>
                      <a:r>
                        <a:rPr lang="en-GB" sz="1800" b="0" i="0" u="none" strike="noStrike" dirty="0">
                          <a:solidFill>
                            <a:srgbClr val="000000"/>
                          </a:solidFill>
                          <a:effectLst/>
                          <a:latin typeface="+mj-lt"/>
                        </a:rPr>
                        <a:t>Digital</a:t>
                      </a:r>
                      <a:r>
                        <a:rPr lang="en-GB" sz="1800" b="0" i="0" u="none" strike="noStrike" baseline="0" dirty="0">
                          <a:solidFill>
                            <a:srgbClr val="000000"/>
                          </a:solidFill>
                          <a:effectLst/>
                          <a:latin typeface="+mj-lt"/>
                        </a:rPr>
                        <a:t> Sales &amp; </a:t>
                      </a:r>
                      <a:r>
                        <a:rPr lang="en-GB" sz="1800" b="0" i="0" u="none" strike="noStrike" dirty="0">
                          <a:solidFill>
                            <a:srgbClr val="000000"/>
                          </a:solidFill>
                          <a:effectLst/>
                          <a:latin typeface="+mj-lt"/>
                        </a:rPr>
                        <a:t>Marketing</a:t>
                      </a:r>
                    </a:p>
                  </a:txBody>
                  <a:tcPr anchor="ctr"/>
                </a:tc>
                <a:tc>
                  <a:txBody>
                    <a:bodyPr/>
                    <a:lstStyle/>
                    <a:p>
                      <a:pPr marL="0" indent="0" algn="just" rtl="0" fontAlgn="ctr">
                        <a:buClr>
                          <a:srgbClr val="000000"/>
                        </a:buClr>
                        <a:buSzPts val="1800"/>
                        <a:buFont typeface="+mj-lt"/>
                        <a:buNone/>
                      </a:pPr>
                      <a:r>
                        <a:rPr lang="en-GB" sz="1800" b="0" i="0" u="none" strike="noStrike" dirty="0">
                          <a:solidFill>
                            <a:schemeClr val="tx1"/>
                          </a:solidFill>
                          <a:effectLst/>
                          <a:latin typeface="+mj-lt"/>
                        </a:rPr>
                        <a:t>22-26</a:t>
                      </a:r>
                    </a:p>
                  </a:txBody>
                  <a:tcPr anchor="ctr"/>
                </a:tc>
                <a:extLst>
                  <a:ext uri="{0D108BD9-81ED-4DB2-BD59-A6C34878D82A}">
                    <a16:rowId xmlns:a16="http://schemas.microsoft.com/office/drawing/2014/main" val="10009"/>
                  </a:ext>
                </a:extLst>
              </a:tr>
              <a:tr h="454424">
                <a:tc>
                  <a:txBody>
                    <a:bodyPr/>
                    <a:lstStyle/>
                    <a:p>
                      <a:pPr algn="ctr" fontAlgn="b"/>
                      <a:r>
                        <a:rPr lang="en-US" sz="1800" b="0" i="0" u="none" strike="noStrike" dirty="0">
                          <a:solidFill>
                            <a:srgbClr val="000000"/>
                          </a:solidFill>
                          <a:effectLst/>
                          <a:latin typeface="Calibri" panose="020F0502020204030204" pitchFamily="34" charset="0"/>
                        </a:rPr>
                        <a:t>6</a:t>
                      </a:r>
                      <a:endParaRPr lang="ru-RU"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indent="0" algn="just" rtl="0" fontAlgn="ctr">
                        <a:buClr>
                          <a:srgbClr val="000000"/>
                        </a:buClr>
                        <a:buSzPts val="1800"/>
                        <a:buFont typeface="+mj-lt"/>
                        <a:buNone/>
                      </a:pPr>
                      <a:r>
                        <a:rPr lang="en-US" dirty="0"/>
                        <a:t>Decision making &amp; Collection</a:t>
                      </a:r>
                      <a:endParaRPr lang="en-GB" sz="1800" b="0" i="0" u="none" strike="noStrike" dirty="0">
                        <a:solidFill>
                          <a:srgbClr val="000000"/>
                        </a:solidFill>
                        <a:effectLst/>
                        <a:latin typeface="+mj-lt"/>
                      </a:endParaRPr>
                    </a:p>
                  </a:txBody>
                  <a:tcPr anchor="ctr"/>
                </a:tc>
                <a:tc>
                  <a:txBody>
                    <a:bodyPr/>
                    <a:lstStyle/>
                    <a:p>
                      <a:pPr marL="0" indent="0" algn="just" rtl="0" fontAlgn="ctr">
                        <a:buClr>
                          <a:srgbClr val="000000"/>
                        </a:buClr>
                        <a:buSzPts val="1800"/>
                        <a:buFont typeface="+mj-lt"/>
                        <a:buNone/>
                      </a:pPr>
                      <a:r>
                        <a:rPr lang="en-GB" sz="1800" b="0" i="0" u="none" strike="noStrike" dirty="0">
                          <a:solidFill>
                            <a:schemeClr val="tx1"/>
                          </a:solidFill>
                          <a:effectLst/>
                          <a:latin typeface="+mj-lt"/>
                        </a:rPr>
                        <a:t>27-33</a:t>
                      </a:r>
                    </a:p>
                  </a:txBody>
                  <a:tcPr anchor="ctr"/>
                </a:tc>
                <a:extLst>
                  <a:ext uri="{0D108BD9-81ED-4DB2-BD59-A6C34878D82A}">
                    <a16:rowId xmlns:a16="http://schemas.microsoft.com/office/drawing/2014/main" val="10010"/>
                  </a:ext>
                </a:extLst>
              </a:tr>
              <a:tr h="454424">
                <a:tc>
                  <a:txBody>
                    <a:bodyPr/>
                    <a:lstStyle/>
                    <a:p>
                      <a:pPr algn="ctr" fontAlgn="b"/>
                      <a:r>
                        <a:rPr lang="en-GB" sz="1800" b="0" i="0" u="none" strike="noStrike" dirty="0">
                          <a:solidFill>
                            <a:srgbClr val="000000"/>
                          </a:solidFill>
                          <a:effectLst/>
                          <a:latin typeface="Calibri" panose="020F0502020204030204" pitchFamily="34" charset="0"/>
                        </a:rPr>
                        <a:t>7</a:t>
                      </a:r>
                      <a:endParaRPr lang="ru-RU"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indent="0" algn="just" rtl="0" fontAlgn="ctr">
                        <a:buClr>
                          <a:srgbClr val="000000"/>
                        </a:buClr>
                        <a:buSzPts val="1800"/>
                        <a:buFont typeface="+mj-lt"/>
                        <a:buNone/>
                      </a:pPr>
                      <a:r>
                        <a:rPr lang="en-GB" sz="1800" b="0" i="0" u="none" strike="noStrike" dirty="0">
                          <a:solidFill>
                            <a:srgbClr val="000000"/>
                          </a:solidFill>
                          <a:effectLst/>
                          <a:latin typeface="+mj-lt"/>
                        </a:rPr>
                        <a:t>IT</a:t>
                      </a:r>
                    </a:p>
                  </a:txBody>
                  <a:tcPr anchor="ctr"/>
                </a:tc>
                <a:tc>
                  <a:txBody>
                    <a:bodyPr/>
                    <a:lstStyle/>
                    <a:p>
                      <a:pPr marL="0" indent="0" algn="just" rtl="0" fontAlgn="ctr">
                        <a:buClr>
                          <a:srgbClr val="000000"/>
                        </a:buClr>
                        <a:buSzPts val="1800"/>
                        <a:buFont typeface="+mj-lt"/>
                        <a:buNone/>
                      </a:pPr>
                      <a:r>
                        <a:rPr lang="en-GB" sz="1800" b="0" i="0" u="none" strike="noStrike" dirty="0">
                          <a:solidFill>
                            <a:schemeClr val="tx1"/>
                          </a:solidFill>
                          <a:effectLst/>
                          <a:latin typeface="+mj-lt"/>
                        </a:rPr>
                        <a:t>34-38</a:t>
                      </a:r>
                    </a:p>
                  </a:txBody>
                  <a:tcPr anchor="ctr"/>
                </a:tc>
                <a:extLst>
                  <a:ext uri="{0D108BD9-81ED-4DB2-BD59-A6C34878D82A}">
                    <a16:rowId xmlns:a16="http://schemas.microsoft.com/office/drawing/2014/main" val="10006"/>
                  </a:ext>
                </a:extLst>
              </a:tr>
              <a:tr h="454424">
                <a:tc>
                  <a:txBody>
                    <a:bodyPr/>
                    <a:lstStyle/>
                    <a:p>
                      <a:pPr algn="ctr" fontAlgn="b"/>
                      <a:r>
                        <a:rPr lang="en-GB" sz="1800" b="0" i="0" u="none" strike="noStrike" dirty="0">
                          <a:solidFill>
                            <a:srgbClr val="000000"/>
                          </a:solidFill>
                          <a:effectLst/>
                          <a:latin typeface="Calibri" panose="020F0502020204030204" pitchFamily="34" charset="0"/>
                        </a:rPr>
                        <a:t>8</a:t>
                      </a:r>
                      <a:endParaRPr lang="ru-RU"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marR="0" indent="0" algn="just" defTabSz="914400" rtl="0" eaLnBrk="1" fontAlgn="ctr" latinLnBrk="0" hangingPunct="1">
                        <a:lnSpc>
                          <a:spcPct val="100000"/>
                        </a:lnSpc>
                        <a:spcBef>
                          <a:spcPts val="0"/>
                        </a:spcBef>
                        <a:spcAft>
                          <a:spcPts val="0"/>
                        </a:spcAft>
                        <a:buClr>
                          <a:srgbClr val="000000"/>
                        </a:buClr>
                        <a:buSzPts val="1800"/>
                        <a:buFont typeface="+mj-lt"/>
                        <a:buNone/>
                        <a:tabLst/>
                        <a:defRPr/>
                      </a:pPr>
                      <a:r>
                        <a:rPr lang="en-US" dirty="0"/>
                        <a:t>HR &amp; Admin Information</a:t>
                      </a:r>
                    </a:p>
                  </a:txBody>
                  <a:tcPr anchor="ctr"/>
                </a:tc>
                <a:tc>
                  <a:txBody>
                    <a:bodyPr/>
                    <a:lstStyle/>
                    <a:p>
                      <a:pPr marL="0" indent="0" algn="just" rtl="0" fontAlgn="ctr">
                        <a:buClr>
                          <a:srgbClr val="000000"/>
                        </a:buClr>
                        <a:buSzPts val="1800"/>
                        <a:buFont typeface="+mj-lt"/>
                        <a:buNone/>
                      </a:pPr>
                      <a:r>
                        <a:rPr lang="en-GB" sz="1800" b="0" i="0" u="none" strike="noStrike" dirty="0">
                          <a:solidFill>
                            <a:schemeClr val="tx1"/>
                          </a:solidFill>
                          <a:effectLst/>
                          <a:latin typeface="+mj-lt"/>
                        </a:rPr>
                        <a:t>39-43</a:t>
                      </a:r>
                    </a:p>
                  </a:txBody>
                  <a:tcPr anchor="ctr"/>
                </a:tc>
                <a:extLst>
                  <a:ext uri="{0D108BD9-81ED-4DB2-BD59-A6C34878D82A}">
                    <a16:rowId xmlns:a16="http://schemas.microsoft.com/office/drawing/2014/main" val="10007"/>
                  </a:ext>
                </a:extLst>
              </a:tr>
              <a:tr h="454424">
                <a:tc>
                  <a:txBody>
                    <a:bodyPr/>
                    <a:lstStyle/>
                    <a:p>
                      <a:pPr algn="ctr" fontAlgn="b"/>
                      <a:r>
                        <a:rPr lang="en-GB" sz="1800" b="0" i="0" u="none" strike="noStrike" dirty="0">
                          <a:solidFill>
                            <a:srgbClr val="000000"/>
                          </a:solidFill>
                          <a:effectLst/>
                          <a:latin typeface="Calibri" panose="020F0502020204030204" pitchFamily="34" charset="0"/>
                        </a:rPr>
                        <a:t>9</a:t>
                      </a:r>
                      <a:endParaRPr lang="ru-RU"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indent="0" algn="just" rtl="0" fontAlgn="ctr">
                        <a:buClr>
                          <a:srgbClr val="000000"/>
                        </a:buClr>
                        <a:buSzPts val="1800"/>
                        <a:buFont typeface="+mj-lt"/>
                        <a:buNone/>
                      </a:pPr>
                      <a:r>
                        <a:rPr lang="en-GB" sz="1800" b="0" i="0" u="none" strike="noStrike" dirty="0">
                          <a:solidFill>
                            <a:srgbClr val="000000"/>
                          </a:solidFill>
                          <a:effectLst/>
                          <a:latin typeface="+mj-lt"/>
                        </a:rPr>
                        <a:t>Finance</a:t>
                      </a:r>
                    </a:p>
                  </a:txBody>
                  <a:tcPr anchor="ctr"/>
                </a:tc>
                <a:tc>
                  <a:txBody>
                    <a:bodyPr/>
                    <a:lstStyle/>
                    <a:p>
                      <a:pPr marL="0" indent="0" algn="just" rtl="0" fontAlgn="ctr">
                        <a:buClr>
                          <a:srgbClr val="000000"/>
                        </a:buClr>
                        <a:buSzPts val="1800"/>
                        <a:buFont typeface="+mj-lt"/>
                        <a:buNone/>
                      </a:pPr>
                      <a:r>
                        <a:rPr lang="en-GB" sz="1800" b="0" i="0" u="none" strike="noStrike" dirty="0">
                          <a:solidFill>
                            <a:schemeClr val="tx1"/>
                          </a:solidFill>
                          <a:effectLst/>
                          <a:latin typeface="+mj-lt"/>
                        </a:rPr>
                        <a:t>44-51</a:t>
                      </a:r>
                    </a:p>
                  </a:txBody>
                  <a:tcPr anchor="ctr"/>
                </a:tc>
                <a:extLst>
                  <a:ext uri="{0D108BD9-81ED-4DB2-BD59-A6C34878D82A}">
                    <a16:rowId xmlns:a16="http://schemas.microsoft.com/office/drawing/2014/main" val="10008"/>
                  </a:ext>
                </a:extLst>
              </a:tr>
              <a:tr h="454424">
                <a:tc>
                  <a:txBody>
                    <a:bodyPr/>
                    <a:lstStyle/>
                    <a:p>
                      <a:pPr algn="ctr" fontAlgn="b"/>
                      <a:r>
                        <a:rPr lang="en-GB" sz="1800" b="0" i="0" u="none" strike="noStrike" dirty="0">
                          <a:solidFill>
                            <a:srgbClr val="000000"/>
                          </a:solidFill>
                          <a:effectLst/>
                          <a:latin typeface="Calibri" panose="020F0502020204030204" pitchFamily="34" charset="0"/>
                        </a:rPr>
                        <a:t>10</a:t>
                      </a:r>
                      <a:endParaRPr lang="ru-RU"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indent="0" algn="just" rtl="0" fontAlgn="ctr">
                        <a:buClr>
                          <a:srgbClr val="000000"/>
                        </a:buClr>
                        <a:buSzPts val="1800"/>
                        <a:buFont typeface="+mj-lt"/>
                        <a:buNone/>
                      </a:pPr>
                      <a:r>
                        <a:rPr lang="en-GB" sz="1800" b="0" i="0" u="none" strike="noStrike" dirty="0">
                          <a:solidFill>
                            <a:srgbClr val="000000"/>
                          </a:solidFill>
                          <a:effectLst/>
                          <a:latin typeface="Calibri" panose="020F0502020204030204" pitchFamily="34" charset="0"/>
                        </a:rPr>
                        <a:t>Project Plan</a:t>
                      </a:r>
                      <a:endParaRPr lang="en-GB" sz="1800" b="0" i="0" u="none" strike="noStrike" dirty="0">
                        <a:solidFill>
                          <a:srgbClr val="000000"/>
                        </a:solidFill>
                        <a:effectLst/>
                        <a:latin typeface="+mj-lt"/>
                      </a:endParaRPr>
                    </a:p>
                  </a:txBody>
                  <a:tcPr anchor="ctr"/>
                </a:tc>
                <a:tc>
                  <a:txBody>
                    <a:bodyPr/>
                    <a:lstStyle/>
                    <a:p>
                      <a:pPr marL="0" indent="0" algn="just" rtl="0" fontAlgn="ctr">
                        <a:buClr>
                          <a:srgbClr val="000000"/>
                        </a:buClr>
                        <a:buSzPts val="1800"/>
                        <a:buFont typeface="+mj-lt"/>
                        <a:buNone/>
                      </a:pPr>
                      <a:r>
                        <a:rPr lang="en-GB" sz="1800" b="0" i="0" u="none" strike="noStrike" dirty="0">
                          <a:solidFill>
                            <a:schemeClr val="tx1"/>
                          </a:solidFill>
                          <a:effectLst/>
                          <a:latin typeface="+mj-lt"/>
                        </a:rPr>
                        <a:t>52-53</a:t>
                      </a:r>
                    </a:p>
                  </a:txBody>
                  <a:tcPr anchor="ctr"/>
                </a:tc>
                <a:extLst>
                  <a:ext uri="{0D108BD9-81ED-4DB2-BD59-A6C34878D82A}">
                    <a16:rowId xmlns:a16="http://schemas.microsoft.com/office/drawing/2014/main" val="10011"/>
                  </a:ext>
                </a:extLst>
              </a:tr>
              <a:tr h="454424">
                <a:tc>
                  <a:txBody>
                    <a:bodyPr/>
                    <a:lstStyle/>
                    <a:p>
                      <a:pPr algn="ctr" fontAlgn="b"/>
                      <a:r>
                        <a:rPr lang="en-GB" sz="1800" b="0" i="0" u="none" strike="noStrike" dirty="0">
                          <a:solidFill>
                            <a:srgbClr val="000000"/>
                          </a:solidFill>
                          <a:effectLst/>
                          <a:latin typeface="Calibri" panose="020F0502020204030204" pitchFamily="34" charset="0"/>
                        </a:rPr>
                        <a:t>11</a:t>
                      </a:r>
                      <a:endParaRPr lang="ru-RU"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indent="0" algn="just" rtl="0" fontAlgn="ctr">
                        <a:buClr>
                          <a:srgbClr val="000000"/>
                        </a:buClr>
                        <a:buSzPts val="1800"/>
                        <a:buFont typeface="+mj-lt"/>
                        <a:buNone/>
                      </a:pPr>
                      <a:r>
                        <a:rPr lang="en-GB" sz="1800" b="0" i="0" u="none" strike="noStrike" dirty="0">
                          <a:solidFill>
                            <a:srgbClr val="000000"/>
                          </a:solidFill>
                          <a:effectLst/>
                          <a:latin typeface="Calibri" panose="020F0502020204030204" pitchFamily="34" charset="0"/>
                        </a:rPr>
                        <a:t>Annexes</a:t>
                      </a:r>
                      <a:endParaRPr lang="en-GB" sz="1800" b="0" i="0" u="none" strike="noStrike" dirty="0">
                        <a:solidFill>
                          <a:srgbClr val="000000"/>
                        </a:solidFill>
                        <a:effectLst/>
                        <a:latin typeface="+mj-lt"/>
                      </a:endParaRPr>
                    </a:p>
                  </a:txBody>
                  <a:tcPr anchor="ctr"/>
                </a:tc>
                <a:tc>
                  <a:txBody>
                    <a:bodyPr/>
                    <a:lstStyle/>
                    <a:p>
                      <a:pPr marL="0" indent="0" algn="just" rtl="0" fontAlgn="ctr">
                        <a:buClr>
                          <a:srgbClr val="000000"/>
                        </a:buClr>
                        <a:buSzPts val="1800"/>
                        <a:buFont typeface="+mj-lt"/>
                        <a:buNone/>
                      </a:pPr>
                      <a:r>
                        <a:rPr lang="en-GB" sz="1800" b="0" i="0" u="none" strike="noStrike" dirty="0">
                          <a:solidFill>
                            <a:schemeClr val="tx1"/>
                          </a:solidFill>
                          <a:effectLst/>
                          <a:latin typeface="+mj-lt"/>
                        </a:rPr>
                        <a:t>54-67</a:t>
                      </a:r>
                    </a:p>
                  </a:txBody>
                  <a:tcPr anchor="ctr"/>
                </a:tc>
                <a:extLst>
                  <a:ext uri="{0D108BD9-81ED-4DB2-BD59-A6C34878D82A}">
                    <a16:rowId xmlns:a16="http://schemas.microsoft.com/office/drawing/2014/main" val="10012"/>
                  </a:ext>
                </a:extLst>
              </a:tr>
            </a:tbl>
          </a:graphicData>
        </a:graphic>
      </p:graphicFrame>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4328" y="12612"/>
            <a:ext cx="1622975" cy="60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61782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p:cNvSpPr/>
          <p:nvPr/>
        </p:nvSpPr>
        <p:spPr>
          <a:xfrm>
            <a:off x="5466604" y="5784543"/>
            <a:ext cx="3677396" cy="606376"/>
          </a:xfrm>
          <a:prstGeom prst="rect">
            <a:avLst/>
          </a:prstGeom>
          <a:noFill/>
          <a:ln w="158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p:cNvSpPr/>
          <p:nvPr/>
        </p:nvSpPr>
        <p:spPr>
          <a:xfrm>
            <a:off x="164332" y="693061"/>
            <a:ext cx="1346140" cy="31760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Application</a:t>
            </a:r>
            <a:endParaRPr lang="en-US" sz="1400">
              <a:solidFill>
                <a:schemeClr val="tx1"/>
              </a:solidFill>
            </a:endParaRPr>
          </a:p>
        </p:txBody>
      </p:sp>
      <p:pic>
        <p:nvPicPr>
          <p:cNvPr id="66" name="Picture 6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4622" y="2156984"/>
            <a:ext cx="525932" cy="536615"/>
          </a:xfrm>
          <a:prstGeom prst="rect">
            <a:avLst/>
          </a:prstGeom>
        </p:spPr>
      </p:pic>
      <p:sp>
        <p:nvSpPr>
          <p:cNvPr id="87" name="Rounded Rectangle 86"/>
          <p:cNvSpPr/>
          <p:nvPr/>
        </p:nvSpPr>
        <p:spPr>
          <a:xfrm>
            <a:off x="1669006" y="1143117"/>
            <a:ext cx="5721295" cy="1492407"/>
          </a:xfrm>
          <a:prstGeom prst="roundRect">
            <a:avLst>
              <a:gd name="adj" fmla="val 718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Connector 90"/>
          <p:cNvCxnSpPr/>
          <p:nvPr/>
        </p:nvCxnSpPr>
        <p:spPr>
          <a:xfrm flipH="1">
            <a:off x="4345128" y="714757"/>
            <a:ext cx="10848" cy="391123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554409" y="714757"/>
            <a:ext cx="33192" cy="3827909"/>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88" name="Rounded Rectangle 87"/>
          <p:cNvSpPr/>
          <p:nvPr/>
        </p:nvSpPr>
        <p:spPr>
          <a:xfrm>
            <a:off x="4425093" y="1944172"/>
            <a:ext cx="2968230" cy="2501950"/>
          </a:xfrm>
          <a:prstGeom prst="roundRect">
            <a:avLst>
              <a:gd name="adj" fmla="val 718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ounded Rectangle 85"/>
          <p:cNvSpPr/>
          <p:nvPr/>
        </p:nvSpPr>
        <p:spPr>
          <a:xfrm>
            <a:off x="1669006" y="2898253"/>
            <a:ext cx="2532459" cy="1442115"/>
          </a:xfrm>
          <a:prstGeom prst="roundRect">
            <a:avLst>
              <a:gd name="adj" fmla="val 718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Repeat Sales Business Process</a:t>
            </a:r>
          </a:p>
        </p:txBody>
      </p:sp>
      <p:sp>
        <p:nvSpPr>
          <p:cNvPr id="4" name="Slide Number Placeholder 3"/>
          <p:cNvSpPr>
            <a:spLocks noGrp="1"/>
          </p:cNvSpPr>
          <p:nvPr>
            <p:ph type="sldNum" sz="quarter" idx="12"/>
          </p:nvPr>
        </p:nvSpPr>
        <p:spPr/>
        <p:txBody>
          <a:bodyPr/>
          <a:lstStyle/>
          <a:p>
            <a:fld id="{D7F305DA-160D-498F-B102-A1D8643B4A2C}" type="slidenum">
              <a:rPr lang="ru-RU" smtClean="0"/>
              <a:pPr/>
              <a:t>20</a:t>
            </a:fld>
            <a:endParaRPr lang="ru-RU"/>
          </a:p>
        </p:txBody>
      </p:sp>
      <p:sp>
        <p:nvSpPr>
          <p:cNvPr id="9" name="Rectangle 71"/>
          <p:cNvSpPr/>
          <p:nvPr/>
        </p:nvSpPr>
        <p:spPr>
          <a:xfrm>
            <a:off x="155003" y="3143230"/>
            <a:ext cx="1310295" cy="578698"/>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3350" indent="-125413">
              <a:buAutoNum type="arabicPeriod"/>
            </a:pPr>
            <a:r>
              <a:rPr lang="en-US" sz="900">
                <a:solidFill>
                  <a:schemeClr val="tx1"/>
                </a:solidFill>
              </a:rPr>
              <a:t>Filling online app via: </a:t>
            </a:r>
          </a:p>
          <a:p>
            <a:pPr marL="171450" indent="-171450">
              <a:buFont typeface="Arial" charset="0"/>
              <a:buChar char="•"/>
            </a:pPr>
            <a:r>
              <a:rPr lang="en-US" sz="900">
                <a:solidFill>
                  <a:schemeClr val="tx1"/>
                </a:solidFill>
              </a:rPr>
              <a:t>Website or </a:t>
            </a:r>
          </a:p>
          <a:p>
            <a:pPr marL="171450" indent="-171450">
              <a:buFont typeface="Arial" charset="0"/>
              <a:buChar char="•"/>
            </a:pPr>
            <a:r>
              <a:rPr lang="en-US" sz="900">
                <a:solidFill>
                  <a:schemeClr val="tx1"/>
                </a:solidFill>
              </a:rPr>
              <a:t>Mobile app or</a:t>
            </a:r>
          </a:p>
          <a:p>
            <a:pPr marL="171450" indent="-171450">
              <a:buFont typeface="Arial" charset="0"/>
              <a:buChar char="•"/>
            </a:pPr>
            <a:r>
              <a:rPr lang="en-US" sz="900">
                <a:solidFill>
                  <a:schemeClr val="tx1"/>
                </a:solidFill>
              </a:rPr>
              <a:t>Inbound call</a:t>
            </a:r>
          </a:p>
        </p:txBody>
      </p:sp>
      <p:sp>
        <p:nvSpPr>
          <p:cNvPr id="11" name="TextBox 10"/>
          <p:cNvSpPr txBox="1"/>
          <p:nvPr/>
        </p:nvSpPr>
        <p:spPr>
          <a:xfrm>
            <a:off x="1691680" y="2852936"/>
            <a:ext cx="702436" cy="261610"/>
          </a:xfrm>
          <a:prstGeom prst="rect">
            <a:avLst/>
          </a:prstGeom>
          <a:noFill/>
        </p:spPr>
        <p:txBody>
          <a:bodyPr wrap="none" rtlCol="0">
            <a:spAutoFit/>
          </a:bodyPr>
          <a:lstStyle/>
          <a:p>
            <a:r>
              <a:rPr lang="en-US" sz="1100" b="1"/>
              <a:t>Web site</a:t>
            </a:r>
            <a:endParaRPr lang="en-US" b="1"/>
          </a:p>
        </p:txBody>
      </p:sp>
      <p:sp>
        <p:nvSpPr>
          <p:cNvPr id="12" name="Rectangle 71"/>
          <p:cNvSpPr/>
          <p:nvPr/>
        </p:nvSpPr>
        <p:spPr>
          <a:xfrm>
            <a:off x="1907704" y="3721928"/>
            <a:ext cx="1010705" cy="379026"/>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3. Generates SMS verification code </a:t>
            </a:r>
          </a:p>
        </p:txBody>
      </p:sp>
      <p:sp>
        <p:nvSpPr>
          <p:cNvPr id="14" name="Rectangle 71"/>
          <p:cNvSpPr/>
          <p:nvPr/>
        </p:nvSpPr>
        <p:spPr>
          <a:xfrm>
            <a:off x="3054165" y="3721928"/>
            <a:ext cx="941771" cy="379025"/>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5. SMS code check</a:t>
            </a:r>
          </a:p>
        </p:txBody>
      </p:sp>
      <p:sp>
        <p:nvSpPr>
          <p:cNvPr id="17" name="Стрелка вниз 82"/>
          <p:cNvSpPr/>
          <p:nvPr/>
        </p:nvSpPr>
        <p:spPr>
          <a:xfrm>
            <a:off x="2339752" y="3538283"/>
            <a:ext cx="165278" cy="178749"/>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Стрелка вниз 82"/>
          <p:cNvSpPr/>
          <p:nvPr/>
        </p:nvSpPr>
        <p:spPr>
          <a:xfrm rot="10800000">
            <a:off x="3405076" y="3515059"/>
            <a:ext cx="158812" cy="186044"/>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71"/>
          <p:cNvSpPr/>
          <p:nvPr/>
        </p:nvSpPr>
        <p:spPr>
          <a:xfrm>
            <a:off x="2393613" y="4655588"/>
            <a:ext cx="1512168" cy="391378"/>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4. Customer puts SMS code in appropriate field</a:t>
            </a:r>
          </a:p>
        </p:txBody>
      </p:sp>
      <p:sp>
        <p:nvSpPr>
          <p:cNvPr id="20" name="Стрелка вниз 82"/>
          <p:cNvSpPr/>
          <p:nvPr/>
        </p:nvSpPr>
        <p:spPr>
          <a:xfrm>
            <a:off x="2555776" y="4135786"/>
            <a:ext cx="153609" cy="490201"/>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Стрелка вниз 82"/>
          <p:cNvSpPr/>
          <p:nvPr/>
        </p:nvSpPr>
        <p:spPr>
          <a:xfrm rot="10800000">
            <a:off x="3410280" y="4117770"/>
            <a:ext cx="141704" cy="463358"/>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1702912" y="1124744"/>
            <a:ext cx="720069" cy="261610"/>
          </a:xfrm>
          <a:prstGeom prst="rect">
            <a:avLst/>
          </a:prstGeom>
          <a:noFill/>
        </p:spPr>
        <p:txBody>
          <a:bodyPr wrap="none" rtlCol="0">
            <a:spAutoFit/>
          </a:bodyPr>
          <a:lstStyle/>
          <a:p>
            <a:r>
              <a:rPr lang="en-US" sz="1100" b="1" err="1"/>
              <a:t>Terrasoft</a:t>
            </a:r>
            <a:endParaRPr lang="en-US" b="1"/>
          </a:p>
        </p:txBody>
      </p:sp>
      <p:sp>
        <p:nvSpPr>
          <p:cNvPr id="23" name="Rectangle 71"/>
          <p:cNvSpPr/>
          <p:nvPr/>
        </p:nvSpPr>
        <p:spPr>
          <a:xfrm>
            <a:off x="1866033" y="2072475"/>
            <a:ext cx="936104" cy="420419"/>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a:solidFill>
                  <a:schemeClr val="tx1"/>
                </a:solidFill>
              </a:rPr>
              <a:t>8</a:t>
            </a:r>
            <a:r>
              <a:rPr lang="en-US" sz="900">
                <a:solidFill>
                  <a:schemeClr val="tx1"/>
                </a:solidFill>
              </a:rPr>
              <a:t>. Internal </a:t>
            </a:r>
            <a:r>
              <a:rPr lang="en-GB" sz="900">
                <a:solidFill>
                  <a:schemeClr val="tx1"/>
                </a:solidFill>
              </a:rPr>
              <a:t>B</a:t>
            </a:r>
            <a:r>
              <a:rPr lang="en-US" sz="900">
                <a:solidFill>
                  <a:schemeClr val="tx1"/>
                </a:solidFill>
              </a:rPr>
              <a:t>lack list check</a:t>
            </a:r>
          </a:p>
        </p:txBody>
      </p:sp>
      <p:sp>
        <p:nvSpPr>
          <p:cNvPr id="24" name="Rectangle 71"/>
          <p:cNvSpPr/>
          <p:nvPr/>
        </p:nvSpPr>
        <p:spPr>
          <a:xfrm>
            <a:off x="1855804" y="1464578"/>
            <a:ext cx="936104" cy="456612"/>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a:solidFill>
                  <a:schemeClr val="tx1"/>
                </a:solidFill>
              </a:rPr>
              <a:t>9</a:t>
            </a:r>
            <a:r>
              <a:rPr lang="en-US" sz="900">
                <a:solidFill>
                  <a:schemeClr val="tx1"/>
                </a:solidFill>
              </a:rPr>
              <a:t>. Credit policy compliance/ Scoring</a:t>
            </a:r>
          </a:p>
        </p:txBody>
      </p:sp>
      <p:sp>
        <p:nvSpPr>
          <p:cNvPr id="28" name="Rectangle 71"/>
          <p:cNvSpPr/>
          <p:nvPr/>
        </p:nvSpPr>
        <p:spPr>
          <a:xfrm>
            <a:off x="4495380" y="3320036"/>
            <a:ext cx="1298920" cy="469004"/>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1</a:t>
            </a:r>
            <a:r>
              <a:rPr lang="ru-RU" sz="900">
                <a:solidFill>
                  <a:schemeClr val="tx1"/>
                </a:solidFill>
              </a:rPr>
              <a:t>1</a:t>
            </a:r>
            <a:r>
              <a:rPr lang="en-US" sz="900">
                <a:solidFill>
                  <a:schemeClr val="tx1"/>
                </a:solidFill>
              </a:rPr>
              <a:t>. Send to customer the electronic Loan Agreement</a:t>
            </a:r>
          </a:p>
        </p:txBody>
      </p:sp>
      <p:sp>
        <p:nvSpPr>
          <p:cNvPr id="30" name="Rectangle 71"/>
          <p:cNvSpPr/>
          <p:nvPr/>
        </p:nvSpPr>
        <p:spPr>
          <a:xfrm>
            <a:off x="6062269" y="3941406"/>
            <a:ext cx="1280177" cy="463860"/>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1</a:t>
            </a:r>
            <a:r>
              <a:rPr lang="ru-RU" sz="900">
                <a:solidFill>
                  <a:schemeClr val="tx1"/>
                </a:solidFill>
              </a:rPr>
              <a:t>7</a:t>
            </a:r>
            <a:r>
              <a:rPr lang="en-US" sz="900">
                <a:solidFill>
                  <a:schemeClr val="tx1"/>
                </a:solidFill>
              </a:rPr>
              <a:t>. Perform accounting procedures</a:t>
            </a:r>
          </a:p>
        </p:txBody>
      </p:sp>
      <p:sp>
        <p:nvSpPr>
          <p:cNvPr id="34" name="Rectangle 71"/>
          <p:cNvSpPr/>
          <p:nvPr/>
        </p:nvSpPr>
        <p:spPr>
          <a:xfrm>
            <a:off x="6052287" y="3328004"/>
            <a:ext cx="1298920" cy="461036"/>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1</a:t>
            </a:r>
            <a:r>
              <a:rPr lang="ru-RU" sz="900">
                <a:solidFill>
                  <a:schemeClr val="tx1"/>
                </a:solidFill>
              </a:rPr>
              <a:t>2</a:t>
            </a:r>
            <a:r>
              <a:rPr lang="en-US" sz="900">
                <a:solidFill>
                  <a:schemeClr val="tx1"/>
                </a:solidFill>
              </a:rPr>
              <a:t>. Generate transaction details list </a:t>
            </a:r>
          </a:p>
        </p:txBody>
      </p:sp>
      <p:sp>
        <p:nvSpPr>
          <p:cNvPr id="37" name="Стрелка вниз 82"/>
          <p:cNvSpPr/>
          <p:nvPr/>
        </p:nvSpPr>
        <p:spPr>
          <a:xfrm>
            <a:off x="5067961" y="1942619"/>
            <a:ext cx="166088" cy="1377418"/>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Стрелка вниз 82"/>
          <p:cNvSpPr/>
          <p:nvPr/>
        </p:nvSpPr>
        <p:spPr>
          <a:xfrm rot="16200000">
            <a:off x="5846415" y="3450655"/>
            <a:ext cx="153757" cy="217133"/>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Стрелка вниз 82"/>
          <p:cNvSpPr/>
          <p:nvPr/>
        </p:nvSpPr>
        <p:spPr>
          <a:xfrm rot="16200000">
            <a:off x="1549361" y="3200639"/>
            <a:ext cx="153757" cy="274899"/>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71"/>
          <p:cNvSpPr/>
          <p:nvPr/>
        </p:nvSpPr>
        <p:spPr>
          <a:xfrm>
            <a:off x="7596336" y="2692063"/>
            <a:ext cx="1310384" cy="470150"/>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1</a:t>
            </a:r>
            <a:r>
              <a:rPr lang="ru-RU" sz="900">
                <a:solidFill>
                  <a:schemeClr val="tx1"/>
                </a:solidFill>
              </a:rPr>
              <a:t>4</a:t>
            </a:r>
            <a:r>
              <a:rPr lang="en-US" sz="900">
                <a:solidFill>
                  <a:schemeClr val="tx1"/>
                </a:solidFill>
              </a:rPr>
              <a:t>. </a:t>
            </a:r>
            <a:r>
              <a:rPr lang="en-GB" sz="900">
                <a:solidFill>
                  <a:schemeClr val="tx1"/>
                </a:solidFill>
              </a:rPr>
              <a:t>Upload the list to its payments system</a:t>
            </a:r>
            <a:endParaRPr lang="en-US" sz="900">
              <a:solidFill>
                <a:schemeClr val="tx1"/>
              </a:solidFill>
            </a:endParaRPr>
          </a:p>
        </p:txBody>
      </p:sp>
      <p:cxnSp>
        <p:nvCxnSpPr>
          <p:cNvPr id="51" name="Elbow Connector 50"/>
          <p:cNvCxnSpPr>
            <a:stCxn id="76" idx="0"/>
            <a:endCxn id="83" idx="2"/>
          </p:cNvCxnSpPr>
          <p:nvPr/>
        </p:nvCxnSpPr>
        <p:spPr>
          <a:xfrm rot="16200000" flipV="1">
            <a:off x="3252654" y="2777300"/>
            <a:ext cx="570988" cy="2179"/>
          </a:xfrm>
          <a:prstGeom prst="bentConnector3">
            <a:avLst>
              <a:gd name="adj1" fmla="val 50000"/>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Стрелка вниз 82"/>
          <p:cNvSpPr/>
          <p:nvPr/>
        </p:nvSpPr>
        <p:spPr>
          <a:xfrm rot="10800000">
            <a:off x="2262078" y="1923577"/>
            <a:ext cx="153757" cy="137270"/>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Стрелка вниз 82"/>
          <p:cNvSpPr/>
          <p:nvPr/>
        </p:nvSpPr>
        <p:spPr>
          <a:xfrm rot="16200000">
            <a:off x="3426004" y="3235577"/>
            <a:ext cx="121277" cy="133541"/>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Стрелка вниз 82"/>
          <p:cNvSpPr/>
          <p:nvPr/>
        </p:nvSpPr>
        <p:spPr>
          <a:xfrm rot="5400000">
            <a:off x="2852690" y="2212531"/>
            <a:ext cx="141824" cy="170921"/>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a:off x="8092077" y="2308155"/>
            <a:ext cx="792088" cy="430887"/>
          </a:xfrm>
          <a:prstGeom prst="rect">
            <a:avLst/>
          </a:prstGeom>
          <a:noFill/>
        </p:spPr>
        <p:txBody>
          <a:bodyPr wrap="square" rtlCol="0">
            <a:spAutoFit/>
          </a:bodyPr>
          <a:lstStyle/>
          <a:p>
            <a:r>
              <a:rPr lang="en-GB" sz="1050"/>
              <a:t>Payment agent</a:t>
            </a:r>
            <a:endParaRPr lang="en-US" sz="1050"/>
          </a:p>
        </p:txBody>
      </p:sp>
      <p:pic>
        <p:nvPicPr>
          <p:cNvPr id="68" name="Picture 1025" descr="http://www.viscoseclosures.com/wp/wp-content/uploads/2013/12/customer-icon.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697" t="9489" r="18255" b="6847"/>
          <a:stretch/>
        </p:blipFill>
        <p:spPr bwMode="auto">
          <a:xfrm>
            <a:off x="182766" y="2585770"/>
            <a:ext cx="284778" cy="555198"/>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025" descr="http://www.viscoseclosures.com/wp/wp-content/uploads/2013/12/customer-icon.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697" t="9489" r="18255" b="6847"/>
          <a:stretch/>
        </p:blipFill>
        <p:spPr bwMode="auto">
          <a:xfrm>
            <a:off x="2123728" y="4581128"/>
            <a:ext cx="284778" cy="555198"/>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p:cNvSpPr txBox="1"/>
          <p:nvPr/>
        </p:nvSpPr>
        <p:spPr>
          <a:xfrm>
            <a:off x="358235" y="2915992"/>
            <a:ext cx="757381" cy="246221"/>
          </a:xfrm>
          <a:prstGeom prst="rect">
            <a:avLst/>
          </a:prstGeom>
          <a:noFill/>
        </p:spPr>
        <p:txBody>
          <a:bodyPr wrap="square" rtlCol="0">
            <a:spAutoFit/>
          </a:bodyPr>
          <a:lstStyle/>
          <a:p>
            <a:pPr algn="ctr"/>
            <a:r>
              <a:rPr lang="en-US" sz="1000"/>
              <a:t>Customer</a:t>
            </a:r>
          </a:p>
        </p:txBody>
      </p:sp>
      <p:pic>
        <p:nvPicPr>
          <p:cNvPr id="73" name="Picture 7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0472" y="5513670"/>
            <a:ext cx="572692" cy="572692"/>
          </a:xfrm>
          <a:prstGeom prst="rect">
            <a:avLst/>
          </a:prstGeom>
        </p:spPr>
      </p:pic>
      <p:cxnSp>
        <p:nvCxnSpPr>
          <p:cNvPr id="80" name="Elbow Connector 79"/>
          <p:cNvCxnSpPr>
            <a:stCxn id="28" idx="2"/>
            <a:endCxn id="73" idx="3"/>
          </p:cNvCxnSpPr>
          <p:nvPr/>
        </p:nvCxnSpPr>
        <p:spPr>
          <a:xfrm rot="5400000">
            <a:off x="2608514" y="3263690"/>
            <a:ext cx="2010976" cy="3061676"/>
          </a:xfrm>
          <a:prstGeom prst="bentConnector2">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a:xfrm>
            <a:off x="1587601" y="692696"/>
            <a:ext cx="2688410" cy="31760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Decision</a:t>
            </a:r>
            <a:endParaRPr lang="en-US" sz="1400">
              <a:solidFill>
                <a:schemeClr val="tx1"/>
              </a:solidFill>
            </a:endParaRPr>
          </a:p>
        </p:txBody>
      </p:sp>
      <p:sp>
        <p:nvSpPr>
          <p:cNvPr id="96" name="Rectangle 95"/>
          <p:cNvSpPr/>
          <p:nvPr/>
        </p:nvSpPr>
        <p:spPr>
          <a:xfrm>
            <a:off x="4425093" y="703179"/>
            <a:ext cx="4635332" cy="317609"/>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rPr>
              <a:t>Loan disbursement</a:t>
            </a:r>
            <a:endParaRPr lang="en-US" sz="1400">
              <a:solidFill>
                <a:schemeClr val="tx1"/>
              </a:solidFill>
            </a:endParaRPr>
          </a:p>
        </p:txBody>
      </p:sp>
      <p:pic>
        <p:nvPicPr>
          <p:cNvPr id="9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24328" y="12612"/>
            <a:ext cx="1622975" cy="60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3" name="Straight Arrow Connector 3225"/>
          <p:cNvCxnSpPr/>
          <p:nvPr/>
        </p:nvCxnSpPr>
        <p:spPr>
          <a:xfrm flipH="1">
            <a:off x="5504647" y="6092074"/>
            <a:ext cx="376543" cy="1"/>
          </a:xfrm>
          <a:prstGeom prst="straightConnector1">
            <a:avLst/>
          </a:prstGeom>
          <a:noFill/>
          <a:ln w="15875" cap="flat" cmpd="sng" algn="ctr">
            <a:solidFill>
              <a:sysClr val="windowText" lastClr="000000"/>
            </a:solidFill>
            <a:prstDash val="sysDot"/>
            <a:miter lim="800000"/>
            <a:headEnd type="triangle"/>
            <a:tailEnd type="triangle"/>
          </a:ln>
          <a:effectLst/>
        </p:spPr>
      </p:cxnSp>
      <p:cxnSp>
        <p:nvCxnSpPr>
          <p:cNvPr id="104" name="Straight Arrow Connector 3225"/>
          <p:cNvCxnSpPr/>
          <p:nvPr/>
        </p:nvCxnSpPr>
        <p:spPr>
          <a:xfrm flipV="1">
            <a:off x="5500812" y="5920295"/>
            <a:ext cx="380378" cy="1548"/>
          </a:xfrm>
          <a:prstGeom prst="straightConnector1">
            <a:avLst/>
          </a:prstGeom>
          <a:noFill/>
          <a:ln w="15875" cap="flat" cmpd="sng" algn="ctr">
            <a:solidFill>
              <a:sysClr val="windowText" lastClr="000000"/>
            </a:solidFill>
            <a:prstDash val="solid"/>
            <a:miter lim="800000"/>
            <a:headEnd type="triangle"/>
            <a:tailEnd type="triangle"/>
          </a:ln>
          <a:effectLst/>
        </p:spPr>
      </p:cxnSp>
      <p:sp>
        <p:nvSpPr>
          <p:cNvPr id="105" name="TextBox 394"/>
          <p:cNvSpPr txBox="1"/>
          <p:nvPr/>
        </p:nvSpPr>
        <p:spPr>
          <a:xfrm>
            <a:off x="5911803" y="5976658"/>
            <a:ext cx="2733783" cy="230832"/>
          </a:xfrm>
          <a:prstGeom prst="rect">
            <a:avLst/>
          </a:prstGeom>
          <a:noFill/>
        </p:spPr>
        <p:txBody>
          <a:bodyPr wrap="square" rtlCol="0">
            <a:spAutoFit/>
          </a:bodyPr>
          <a:lstStyle>
            <a:defPPr>
              <a:defRPr lang="ru-RU"/>
            </a:defPPr>
            <a:lvl1pPr>
              <a:defRPr sz="900"/>
            </a:lvl1pPr>
          </a:lstStyle>
          <a:p>
            <a:r>
              <a:rPr lang="en-US"/>
              <a:t>New integrations to be implemented in Terrasoft</a:t>
            </a:r>
          </a:p>
        </p:txBody>
      </p:sp>
      <p:sp>
        <p:nvSpPr>
          <p:cNvPr id="106" name="TextBox 395"/>
          <p:cNvSpPr txBox="1"/>
          <p:nvPr/>
        </p:nvSpPr>
        <p:spPr>
          <a:xfrm>
            <a:off x="5916577" y="5802331"/>
            <a:ext cx="2213738" cy="230832"/>
          </a:xfrm>
          <a:prstGeom prst="rect">
            <a:avLst/>
          </a:prstGeom>
          <a:noFill/>
        </p:spPr>
        <p:txBody>
          <a:bodyPr wrap="square" rtlCol="0">
            <a:spAutoFit/>
          </a:bodyPr>
          <a:lstStyle>
            <a:defPPr>
              <a:defRPr lang="ru-RU"/>
            </a:defPPr>
            <a:lvl1pPr>
              <a:defRPr sz="900"/>
            </a:lvl1pPr>
          </a:lstStyle>
          <a:p>
            <a:r>
              <a:rPr lang="en-US"/>
              <a:t>Already implemented integrations</a:t>
            </a:r>
          </a:p>
        </p:txBody>
      </p:sp>
      <p:sp>
        <p:nvSpPr>
          <p:cNvPr id="112" name="Стрелка вниз 82"/>
          <p:cNvSpPr/>
          <p:nvPr/>
        </p:nvSpPr>
        <p:spPr>
          <a:xfrm rot="16200000">
            <a:off x="5601155" y="6160096"/>
            <a:ext cx="153757" cy="274899"/>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394"/>
          <p:cNvSpPr txBox="1"/>
          <p:nvPr/>
        </p:nvSpPr>
        <p:spPr>
          <a:xfrm>
            <a:off x="5898451" y="6176931"/>
            <a:ext cx="1913909" cy="230832"/>
          </a:xfrm>
          <a:prstGeom prst="rect">
            <a:avLst/>
          </a:prstGeom>
          <a:noFill/>
        </p:spPr>
        <p:txBody>
          <a:bodyPr wrap="square" rtlCol="0">
            <a:spAutoFit/>
          </a:bodyPr>
          <a:lstStyle>
            <a:defPPr>
              <a:defRPr lang="ru-RU"/>
            </a:defPPr>
            <a:lvl1pPr>
              <a:defRPr sz="900"/>
            </a:lvl1pPr>
          </a:lstStyle>
          <a:p>
            <a:r>
              <a:rPr lang="en-US"/>
              <a:t>Logical step in the business process</a:t>
            </a:r>
          </a:p>
        </p:txBody>
      </p:sp>
      <p:sp>
        <p:nvSpPr>
          <p:cNvPr id="115" name="Стрелка вниз 82"/>
          <p:cNvSpPr/>
          <p:nvPr/>
        </p:nvSpPr>
        <p:spPr>
          <a:xfrm rot="16200000">
            <a:off x="7742048" y="6167000"/>
            <a:ext cx="153757" cy="274899"/>
          </a:xfrm>
          <a:prstGeom prst="down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394"/>
          <p:cNvSpPr txBox="1"/>
          <p:nvPr/>
        </p:nvSpPr>
        <p:spPr>
          <a:xfrm>
            <a:off x="7899521" y="6173726"/>
            <a:ext cx="977805" cy="230832"/>
          </a:xfrm>
          <a:prstGeom prst="rect">
            <a:avLst/>
          </a:prstGeom>
          <a:noFill/>
        </p:spPr>
        <p:txBody>
          <a:bodyPr wrap="square" rtlCol="0">
            <a:spAutoFit/>
          </a:bodyPr>
          <a:lstStyle>
            <a:defPPr>
              <a:defRPr lang="ru-RU"/>
            </a:defPPr>
            <a:lvl1pPr>
              <a:defRPr sz="900"/>
            </a:lvl1pPr>
          </a:lstStyle>
          <a:p>
            <a:r>
              <a:rPr lang="en-GB"/>
              <a:t>Money transfer</a:t>
            </a:r>
            <a:endParaRPr lang="en-US"/>
          </a:p>
        </p:txBody>
      </p:sp>
      <p:pic>
        <p:nvPicPr>
          <p:cNvPr id="117" name="Picture 1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84152" y="4470568"/>
            <a:ext cx="654769" cy="654769"/>
          </a:xfrm>
          <a:prstGeom prst="rect">
            <a:avLst/>
          </a:prstGeom>
        </p:spPr>
      </p:pic>
      <p:cxnSp>
        <p:nvCxnSpPr>
          <p:cNvPr id="119" name="Elbow Connector 118"/>
          <p:cNvCxnSpPr>
            <a:stCxn id="30" idx="2"/>
            <a:endCxn id="117" idx="3"/>
          </p:cNvCxnSpPr>
          <p:nvPr/>
        </p:nvCxnSpPr>
        <p:spPr>
          <a:xfrm rot="5400000">
            <a:off x="6174297" y="4269891"/>
            <a:ext cx="392687" cy="663437"/>
          </a:xfrm>
          <a:prstGeom prst="bentConnector2">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44" name="Picture 1041" descr="https://encrypted-tbn3.gstatic.com/images?q=tbn:ANd9GcRF9JTEcwyYGFFzZ1n2qVTeRi1J1C_r_zofc2vi7jXVKxzWmUaS5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860387" y="3948935"/>
            <a:ext cx="880474" cy="687307"/>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71"/>
          <p:cNvSpPr/>
          <p:nvPr/>
        </p:nvSpPr>
        <p:spPr>
          <a:xfrm>
            <a:off x="6042333" y="2692062"/>
            <a:ext cx="1280177" cy="471220"/>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1</a:t>
            </a:r>
            <a:r>
              <a:rPr lang="ru-RU" sz="900">
                <a:solidFill>
                  <a:schemeClr val="tx1"/>
                </a:solidFill>
              </a:rPr>
              <a:t>3</a:t>
            </a:r>
            <a:r>
              <a:rPr lang="en-US" sz="900">
                <a:solidFill>
                  <a:schemeClr val="tx1"/>
                </a:solidFill>
              </a:rPr>
              <a:t>. Send the list to Payment Agent</a:t>
            </a:r>
          </a:p>
        </p:txBody>
      </p:sp>
      <p:sp>
        <p:nvSpPr>
          <p:cNvPr id="58" name="Стрелка вниз 82"/>
          <p:cNvSpPr/>
          <p:nvPr/>
        </p:nvSpPr>
        <p:spPr>
          <a:xfrm>
            <a:off x="8234667" y="3824523"/>
            <a:ext cx="153757" cy="174864"/>
          </a:xfrm>
          <a:prstGeom prst="down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a:t>$</a:t>
            </a:r>
          </a:p>
        </p:txBody>
      </p:sp>
      <p:cxnSp>
        <p:nvCxnSpPr>
          <p:cNvPr id="129" name="Elbow Connector 128"/>
          <p:cNvCxnSpPr>
            <a:stCxn id="31" idx="3"/>
            <a:endCxn id="42" idx="1"/>
          </p:cNvCxnSpPr>
          <p:nvPr/>
        </p:nvCxnSpPr>
        <p:spPr>
          <a:xfrm flipV="1">
            <a:off x="7322510" y="2927138"/>
            <a:ext cx="273826" cy="534"/>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9" name="Elbow Connector 88"/>
          <p:cNvCxnSpPr>
            <a:stCxn id="12" idx="1"/>
            <a:endCxn id="73" idx="0"/>
          </p:cNvCxnSpPr>
          <p:nvPr/>
        </p:nvCxnSpPr>
        <p:spPr>
          <a:xfrm rot="10800000" flipV="1">
            <a:off x="1796818" y="3911440"/>
            <a:ext cx="110886" cy="1602229"/>
          </a:xfrm>
          <a:prstGeom prst="bentConnector2">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6" name="Rectangle 71"/>
          <p:cNvSpPr/>
          <p:nvPr/>
        </p:nvSpPr>
        <p:spPr>
          <a:xfrm>
            <a:off x="7654104" y="4626714"/>
            <a:ext cx="1310384" cy="391378"/>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1</a:t>
            </a:r>
            <a:r>
              <a:rPr lang="ru-RU" sz="900">
                <a:solidFill>
                  <a:schemeClr val="tx1"/>
                </a:solidFill>
              </a:rPr>
              <a:t>6</a:t>
            </a:r>
            <a:r>
              <a:rPr lang="en-US" sz="900">
                <a:solidFill>
                  <a:schemeClr val="tx1"/>
                </a:solidFill>
              </a:rPr>
              <a:t>. </a:t>
            </a:r>
            <a:r>
              <a:rPr lang="en-GB" sz="900">
                <a:solidFill>
                  <a:schemeClr val="tx1"/>
                </a:solidFill>
              </a:rPr>
              <a:t>Bank </a:t>
            </a:r>
            <a:r>
              <a:rPr lang="en-US" sz="900">
                <a:solidFill>
                  <a:schemeClr val="tx1"/>
                </a:solidFill>
              </a:rPr>
              <a:t>identifies customer via his ID.</a:t>
            </a:r>
          </a:p>
          <a:p>
            <a:pPr algn="ctr"/>
            <a:r>
              <a:rPr lang="en-US" sz="900">
                <a:solidFill>
                  <a:schemeClr val="tx1"/>
                </a:solidFill>
              </a:rPr>
              <a:t>Customer </a:t>
            </a:r>
            <a:r>
              <a:rPr lang="en-GB" sz="900">
                <a:solidFill>
                  <a:schemeClr val="tx1"/>
                </a:solidFill>
              </a:rPr>
              <a:t>collects cash</a:t>
            </a:r>
            <a:r>
              <a:rPr lang="en-US" sz="900">
                <a:solidFill>
                  <a:schemeClr val="tx1"/>
                </a:solidFill>
              </a:rPr>
              <a:t> </a:t>
            </a:r>
          </a:p>
        </p:txBody>
      </p:sp>
      <p:pic>
        <p:nvPicPr>
          <p:cNvPr id="71" name="Picture 1025" descr="http://www.viscoseclosures.com/wp/wp-content/uploads/2013/12/customer-icon.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697" t="9489" r="18255" b="6847"/>
          <a:stretch/>
        </p:blipFill>
        <p:spPr bwMode="auto">
          <a:xfrm>
            <a:off x="7379352" y="4551566"/>
            <a:ext cx="284778" cy="555198"/>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71"/>
          <p:cNvSpPr/>
          <p:nvPr/>
        </p:nvSpPr>
        <p:spPr>
          <a:xfrm>
            <a:off x="3078180" y="2078197"/>
            <a:ext cx="917756" cy="414699"/>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900">
                <a:solidFill>
                  <a:schemeClr val="tx1"/>
                </a:solidFill>
              </a:rPr>
              <a:t>7</a:t>
            </a:r>
            <a:r>
              <a:rPr lang="en-US" sz="900">
                <a:solidFill>
                  <a:schemeClr val="tx1"/>
                </a:solidFill>
              </a:rPr>
              <a:t>. Deduplication</a:t>
            </a:r>
          </a:p>
        </p:txBody>
      </p:sp>
      <p:sp>
        <p:nvSpPr>
          <p:cNvPr id="109" name="Стрелка вниз 82"/>
          <p:cNvSpPr/>
          <p:nvPr/>
        </p:nvSpPr>
        <p:spPr>
          <a:xfrm rot="10800000">
            <a:off x="6603015" y="3187728"/>
            <a:ext cx="143993" cy="130469"/>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Стрелка вниз 82"/>
          <p:cNvSpPr/>
          <p:nvPr/>
        </p:nvSpPr>
        <p:spPr>
          <a:xfrm rot="16200000">
            <a:off x="3686997" y="929629"/>
            <a:ext cx="106192" cy="1504535"/>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71"/>
          <p:cNvSpPr/>
          <p:nvPr/>
        </p:nvSpPr>
        <p:spPr>
          <a:xfrm>
            <a:off x="7595966" y="3358882"/>
            <a:ext cx="1310384" cy="439258"/>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1</a:t>
            </a:r>
            <a:r>
              <a:rPr lang="ru-RU" sz="900">
                <a:solidFill>
                  <a:schemeClr val="tx1"/>
                </a:solidFill>
              </a:rPr>
              <a:t>5</a:t>
            </a:r>
            <a:r>
              <a:rPr lang="en-US" sz="900">
                <a:solidFill>
                  <a:schemeClr val="tx1"/>
                </a:solidFill>
              </a:rPr>
              <a:t>. Automatically transfer money to customers’ account</a:t>
            </a:r>
            <a:r>
              <a:rPr lang="en-GB" sz="900">
                <a:solidFill>
                  <a:schemeClr val="tx1"/>
                </a:solidFill>
              </a:rPr>
              <a:t>s</a:t>
            </a:r>
            <a:endParaRPr lang="en-US" sz="900">
              <a:solidFill>
                <a:schemeClr val="tx1"/>
              </a:solidFill>
            </a:endParaRPr>
          </a:p>
        </p:txBody>
      </p:sp>
      <p:sp>
        <p:nvSpPr>
          <p:cNvPr id="122" name="Стрелка вниз 82"/>
          <p:cNvSpPr/>
          <p:nvPr/>
        </p:nvSpPr>
        <p:spPr>
          <a:xfrm>
            <a:off x="8189413" y="3191549"/>
            <a:ext cx="155182" cy="136624"/>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Стрелка вниз 82"/>
          <p:cNvSpPr/>
          <p:nvPr/>
        </p:nvSpPr>
        <p:spPr>
          <a:xfrm>
            <a:off x="6588224" y="3813486"/>
            <a:ext cx="153757" cy="141652"/>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71"/>
          <p:cNvSpPr/>
          <p:nvPr/>
        </p:nvSpPr>
        <p:spPr>
          <a:xfrm>
            <a:off x="4505326" y="1469785"/>
            <a:ext cx="1298920" cy="472833"/>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1</a:t>
            </a:r>
            <a:r>
              <a:rPr lang="ru-RU" sz="900">
                <a:solidFill>
                  <a:schemeClr val="tx1"/>
                </a:solidFill>
              </a:rPr>
              <a:t>0</a:t>
            </a:r>
            <a:r>
              <a:rPr lang="en-US" sz="900">
                <a:solidFill>
                  <a:schemeClr val="tx1"/>
                </a:solidFill>
              </a:rPr>
              <a:t>. Automatically generates Loan agreement</a:t>
            </a:r>
          </a:p>
        </p:txBody>
      </p:sp>
      <p:sp>
        <p:nvSpPr>
          <p:cNvPr id="75" name="Rectangle 71"/>
          <p:cNvSpPr/>
          <p:nvPr/>
        </p:nvSpPr>
        <p:spPr>
          <a:xfrm>
            <a:off x="1911705" y="3067570"/>
            <a:ext cx="1006703" cy="430915"/>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2. Stop factors check</a:t>
            </a:r>
          </a:p>
        </p:txBody>
      </p:sp>
      <p:sp>
        <p:nvSpPr>
          <p:cNvPr id="76" name="Rectangle 71"/>
          <p:cNvSpPr/>
          <p:nvPr/>
        </p:nvSpPr>
        <p:spPr>
          <a:xfrm>
            <a:off x="3082538" y="3063884"/>
            <a:ext cx="913398" cy="434601"/>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6. </a:t>
            </a:r>
            <a:r>
              <a:rPr lang="en-GB" sz="900">
                <a:solidFill>
                  <a:schemeClr val="tx1"/>
                </a:solidFill>
              </a:rPr>
              <a:t>External data gaining </a:t>
            </a:r>
            <a:endParaRPr lang="en-US" sz="900">
              <a:solidFill>
                <a:schemeClr val="tx1"/>
              </a:solidFill>
            </a:endParaRPr>
          </a:p>
        </p:txBody>
      </p:sp>
      <p:sp>
        <p:nvSpPr>
          <p:cNvPr id="70" name="Rectangle 69"/>
          <p:cNvSpPr/>
          <p:nvPr/>
        </p:nvSpPr>
        <p:spPr>
          <a:xfrm>
            <a:off x="35496" y="6381328"/>
            <a:ext cx="7737611" cy="507831"/>
          </a:xfrm>
          <a:prstGeom prst="rect">
            <a:avLst/>
          </a:prstGeom>
        </p:spPr>
        <p:txBody>
          <a:bodyPr wrap="square">
            <a:spAutoFit/>
          </a:bodyPr>
          <a:lstStyle/>
          <a:p>
            <a:r>
              <a:rPr lang="en-US" sz="900">
                <a:solidFill>
                  <a:schemeClr val="tx1">
                    <a:lumMod val="85000"/>
                    <a:lumOff val="15000"/>
                  </a:schemeClr>
                </a:solidFill>
              </a:rPr>
              <a:t>* SMS gateway provider: </a:t>
            </a:r>
            <a:r>
              <a:rPr lang="en-US" sz="900" err="1">
                <a:solidFill>
                  <a:schemeClr val="dk1"/>
                </a:solidFill>
              </a:rPr>
              <a:t>TextWare</a:t>
            </a:r>
            <a:r>
              <a:rPr lang="en-US" sz="900">
                <a:solidFill>
                  <a:schemeClr val="dk1"/>
                </a:solidFill>
              </a:rPr>
              <a:t> (Private) Limited</a:t>
            </a:r>
            <a:endParaRPr lang="en-US" sz="900">
              <a:solidFill>
                <a:schemeClr val="tx1">
                  <a:lumMod val="85000"/>
                  <a:lumOff val="15000"/>
                </a:schemeClr>
              </a:solidFill>
            </a:endParaRPr>
          </a:p>
          <a:p>
            <a:r>
              <a:rPr lang="en-US" sz="900">
                <a:solidFill>
                  <a:schemeClr val="tx1">
                    <a:lumMod val="85000"/>
                    <a:lumOff val="15000"/>
                  </a:schemeClr>
                </a:solidFill>
              </a:rPr>
              <a:t>** GL system provider: Scienter Technologies</a:t>
            </a:r>
          </a:p>
          <a:p>
            <a:r>
              <a:rPr lang="en-US" sz="900">
                <a:solidFill>
                  <a:schemeClr val="tx1">
                    <a:lumMod val="85000"/>
                    <a:lumOff val="15000"/>
                  </a:schemeClr>
                </a:solidFill>
              </a:rPr>
              <a:t>*** Payment Agents: </a:t>
            </a:r>
            <a:r>
              <a:rPr lang="en-US" sz="900" err="1">
                <a:solidFill>
                  <a:schemeClr val="tx1">
                    <a:lumMod val="85000"/>
                    <a:lumOff val="15000"/>
                  </a:schemeClr>
                </a:solidFill>
              </a:rPr>
              <a:t>Sampath</a:t>
            </a:r>
            <a:r>
              <a:rPr lang="en-US" sz="900">
                <a:solidFill>
                  <a:schemeClr val="tx1">
                    <a:lumMod val="85000"/>
                    <a:lumOff val="15000"/>
                  </a:schemeClr>
                </a:solidFill>
              </a:rPr>
              <a:t> Bank (</a:t>
            </a:r>
            <a:r>
              <a:rPr lang="en-US" sz="900" err="1">
                <a:solidFill>
                  <a:schemeClr val="tx1">
                    <a:lumMod val="85000"/>
                    <a:lumOff val="15000"/>
                  </a:schemeClr>
                </a:solidFill>
              </a:rPr>
              <a:t>Sampath</a:t>
            </a:r>
            <a:r>
              <a:rPr lang="en-US" sz="900">
                <a:solidFill>
                  <a:schemeClr val="tx1">
                    <a:lumMod val="85000"/>
                    <a:lumOff val="15000"/>
                  </a:schemeClr>
                </a:solidFill>
              </a:rPr>
              <a:t> </a:t>
            </a:r>
            <a:r>
              <a:rPr lang="en-US" sz="900" err="1">
                <a:solidFill>
                  <a:schemeClr val="tx1">
                    <a:lumMod val="85000"/>
                    <a:lumOff val="15000"/>
                  </a:schemeClr>
                </a:solidFill>
              </a:rPr>
              <a:t>wishva</a:t>
            </a:r>
            <a:r>
              <a:rPr lang="en-US" sz="900">
                <a:solidFill>
                  <a:schemeClr val="tx1">
                    <a:lumMod val="85000"/>
                    <a:lumOff val="15000"/>
                  </a:schemeClr>
                </a:solidFill>
              </a:rPr>
              <a:t> Corporate), Pass accounting solution</a:t>
            </a:r>
          </a:p>
        </p:txBody>
      </p:sp>
      <p:sp>
        <p:nvSpPr>
          <p:cNvPr id="74" name="TextBox 73"/>
          <p:cNvSpPr txBox="1"/>
          <p:nvPr/>
        </p:nvSpPr>
        <p:spPr>
          <a:xfrm>
            <a:off x="1967662" y="5301208"/>
            <a:ext cx="261610" cy="276999"/>
          </a:xfrm>
          <a:prstGeom prst="rect">
            <a:avLst/>
          </a:prstGeom>
          <a:noFill/>
        </p:spPr>
        <p:txBody>
          <a:bodyPr wrap="none" rtlCol="0">
            <a:spAutoFit/>
          </a:bodyPr>
          <a:lstStyle/>
          <a:p>
            <a:r>
              <a:rPr lang="en-US" sz="1200"/>
              <a:t>*</a:t>
            </a:r>
            <a:endParaRPr lang="en-US" sz="1400"/>
          </a:p>
        </p:txBody>
      </p:sp>
      <p:sp>
        <p:nvSpPr>
          <p:cNvPr id="77" name="TextBox 76"/>
          <p:cNvSpPr txBox="1"/>
          <p:nvPr/>
        </p:nvSpPr>
        <p:spPr>
          <a:xfrm>
            <a:off x="5902246" y="4358000"/>
            <a:ext cx="338554" cy="276999"/>
          </a:xfrm>
          <a:prstGeom prst="rect">
            <a:avLst/>
          </a:prstGeom>
          <a:noFill/>
        </p:spPr>
        <p:txBody>
          <a:bodyPr wrap="none" rtlCol="0">
            <a:spAutoFit/>
          </a:bodyPr>
          <a:lstStyle/>
          <a:p>
            <a:r>
              <a:rPr lang="en-US" sz="1200"/>
              <a:t>**</a:t>
            </a:r>
            <a:endParaRPr lang="en-US" sz="1600"/>
          </a:p>
        </p:txBody>
      </p:sp>
      <p:sp>
        <p:nvSpPr>
          <p:cNvPr id="78" name="TextBox 77"/>
          <p:cNvSpPr txBox="1"/>
          <p:nvPr/>
        </p:nvSpPr>
        <p:spPr>
          <a:xfrm>
            <a:off x="8532440" y="2204864"/>
            <a:ext cx="415498" cy="276999"/>
          </a:xfrm>
          <a:prstGeom prst="rect">
            <a:avLst/>
          </a:prstGeom>
          <a:noFill/>
        </p:spPr>
        <p:txBody>
          <a:bodyPr wrap="none" rtlCol="0">
            <a:spAutoFit/>
          </a:bodyPr>
          <a:lstStyle/>
          <a:p>
            <a:r>
              <a:rPr lang="en-US" sz="1200"/>
              <a:t>***</a:t>
            </a:r>
          </a:p>
        </p:txBody>
      </p:sp>
    </p:spTree>
    <p:extLst>
      <p:ext uri="{BB962C8B-B14F-4D97-AF65-F5344CB8AC3E}">
        <p14:creationId xmlns:p14="http://schemas.microsoft.com/office/powerpoint/2010/main" val="11489169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53079" y="4369775"/>
            <a:ext cx="968896" cy="968896"/>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0353" y="2350787"/>
            <a:ext cx="1368152" cy="934904"/>
          </a:xfrm>
          <a:prstGeom prst="rect">
            <a:avLst/>
          </a:prstGeom>
        </p:spPr>
      </p:pic>
      <p:sp>
        <p:nvSpPr>
          <p:cNvPr id="2" name="Title 1"/>
          <p:cNvSpPr>
            <a:spLocks noGrp="1"/>
          </p:cNvSpPr>
          <p:nvPr>
            <p:ph type="title"/>
          </p:nvPr>
        </p:nvSpPr>
        <p:spPr/>
        <p:txBody>
          <a:bodyPr/>
          <a:lstStyle/>
          <a:p>
            <a:r>
              <a:rPr lang="en-US"/>
              <a:t>Repayment channels</a:t>
            </a:r>
          </a:p>
        </p:txBody>
      </p:sp>
      <p:sp>
        <p:nvSpPr>
          <p:cNvPr id="4" name="Slide Number Placeholder 3"/>
          <p:cNvSpPr>
            <a:spLocks noGrp="1"/>
          </p:cNvSpPr>
          <p:nvPr>
            <p:ph type="sldNum" sz="quarter" idx="12"/>
          </p:nvPr>
        </p:nvSpPr>
        <p:spPr/>
        <p:txBody>
          <a:bodyPr/>
          <a:lstStyle/>
          <a:p>
            <a:fld id="{D7F305DA-160D-498F-B102-A1D8643B4A2C}" type="slidenum">
              <a:rPr lang="ru-RU" smtClean="0"/>
              <a:pPr/>
              <a:t>21</a:t>
            </a:fld>
            <a:endParaRPr lang="ru-RU"/>
          </a:p>
        </p:txBody>
      </p:sp>
      <p:pic>
        <p:nvPicPr>
          <p:cNvPr id="5"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24328" y="12612"/>
            <a:ext cx="1622975" cy="60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30393" y="1484784"/>
            <a:ext cx="765944" cy="765944"/>
          </a:xfrm>
          <a:prstGeom prst="rect">
            <a:avLst/>
          </a:prstGeom>
        </p:spPr>
      </p:pic>
      <p:sp>
        <p:nvSpPr>
          <p:cNvPr id="7" name="TextBox 6"/>
          <p:cNvSpPr txBox="1"/>
          <p:nvPr/>
        </p:nvSpPr>
        <p:spPr>
          <a:xfrm>
            <a:off x="5596337" y="1484784"/>
            <a:ext cx="3323582" cy="830997"/>
          </a:xfrm>
          <a:prstGeom prst="rect">
            <a:avLst/>
          </a:prstGeom>
          <a:noFill/>
        </p:spPr>
        <p:txBody>
          <a:bodyPr wrap="square" rtlCol="0">
            <a:spAutoFit/>
          </a:bodyPr>
          <a:lstStyle/>
          <a:p>
            <a:pPr algn="just"/>
            <a:r>
              <a:rPr lang="en-US" sz="1200"/>
              <a:t>The largest retail chain in the island comprising over 266 outlets including, </a:t>
            </a:r>
            <a:r>
              <a:rPr lang="en-US" sz="1200" err="1"/>
              <a:t>Cargills</a:t>
            </a:r>
            <a:r>
              <a:rPr lang="en-US" sz="1200"/>
              <a:t> Food City supermarkets and </a:t>
            </a:r>
            <a:r>
              <a:rPr lang="en-US" sz="1200" err="1"/>
              <a:t>Cargills</a:t>
            </a:r>
            <a:r>
              <a:rPr lang="en-US" sz="1200"/>
              <a:t> Express convenience stores.</a:t>
            </a:r>
          </a:p>
        </p:txBody>
      </p:sp>
      <p:sp>
        <p:nvSpPr>
          <p:cNvPr id="11" name="TextBox 10"/>
          <p:cNvSpPr txBox="1"/>
          <p:nvPr/>
        </p:nvSpPr>
        <p:spPr>
          <a:xfrm>
            <a:off x="5596337" y="2420888"/>
            <a:ext cx="3323582" cy="646331"/>
          </a:xfrm>
          <a:prstGeom prst="rect">
            <a:avLst/>
          </a:prstGeom>
          <a:noFill/>
        </p:spPr>
        <p:txBody>
          <a:bodyPr wrap="square" rtlCol="0">
            <a:spAutoFit/>
          </a:bodyPr>
          <a:lstStyle/>
          <a:p>
            <a:pPr algn="just"/>
            <a:r>
              <a:rPr lang="en-US" sz="1200" err="1"/>
              <a:t>Keells</a:t>
            </a:r>
            <a:r>
              <a:rPr lang="en-US" sz="1200"/>
              <a:t> Super is the supermarket chain which consists of 57 outlets primarily in largely populous  districts. </a:t>
            </a:r>
          </a:p>
        </p:txBody>
      </p:sp>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2538" y="4889268"/>
            <a:ext cx="762000" cy="271272"/>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6115" y="3366228"/>
            <a:ext cx="1334847" cy="1040904"/>
          </a:xfrm>
          <a:prstGeom prst="rect">
            <a:avLst/>
          </a:prstGeom>
        </p:spPr>
      </p:pic>
      <p:sp>
        <p:nvSpPr>
          <p:cNvPr id="17" name="TextBox 16"/>
          <p:cNvSpPr txBox="1"/>
          <p:nvPr/>
        </p:nvSpPr>
        <p:spPr>
          <a:xfrm>
            <a:off x="1597684" y="3358677"/>
            <a:ext cx="2872668" cy="1200329"/>
          </a:xfrm>
          <a:prstGeom prst="rect">
            <a:avLst/>
          </a:prstGeom>
          <a:noFill/>
        </p:spPr>
        <p:txBody>
          <a:bodyPr wrap="square" rtlCol="0">
            <a:spAutoFit/>
          </a:bodyPr>
          <a:lstStyle>
            <a:defPPr>
              <a:defRPr lang="ru-RU"/>
            </a:defPPr>
            <a:lvl1pPr algn="just">
              <a:defRPr sz="1200"/>
            </a:lvl1pPr>
          </a:lstStyle>
          <a:p>
            <a:r>
              <a:rPr lang="en-US"/>
              <a:t>High penetration of Debit cards (48% out of total population) allows us to utilize Payment gateway facility. Access can be provided by local Bank directly (</a:t>
            </a:r>
            <a:r>
              <a:rPr lang="en-US" err="1"/>
              <a:t>Sampath</a:t>
            </a:r>
            <a:r>
              <a:rPr lang="en-US"/>
              <a:t> is a leader) or via specialized  payment platform such as </a:t>
            </a:r>
            <a:r>
              <a:rPr lang="en-US" err="1"/>
              <a:t>BizPay</a:t>
            </a:r>
            <a:r>
              <a:rPr lang="en-US"/>
              <a:t>.</a:t>
            </a:r>
          </a:p>
        </p:txBody>
      </p:sp>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3270" y="4442418"/>
            <a:ext cx="1160536" cy="366158"/>
          </a:xfrm>
          <a:prstGeom prst="rect">
            <a:avLst/>
          </a:prstGeom>
        </p:spPr>
      </p:pic>
      <p:pic>
        <p:nvPicPr>
          <p:cNvPr id="19" name="Picture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2011" y="1172351"/>
            <a:ext cx="1747998" cy="1100591"/>
          </a:xfrm>
          <a:prstGeom prst="rect">
            <a:avLst/>
          </a:prstGeom>
        </p:spPr>
      </p:pic>
      <p:sp>
        <p:nvSpPr>
          <p:cNvPr id="20" name="TextBox 19"/>
          <p:cNvSpPr txBox="1"/>
          <p:nvPr/>
        </p:nvSpPr>
        <p:spPr>
          <a:xfrm>
            <a:off x="2102701" y="1350855"/>
            <a:ext cx="2367651" cy="646331"/>
          </a:xfrm>
          <a:prstGeom prst="rect">
            <a:avLst/>
          </a:prstGeom>
          <a:noFill/>
        </p:spPr>
        <p:txBody>
          <a:bodyPr wrap="square" rtlCol="0">
            <a:spAutoFit/>
          </a:bodyPr>
          <a:lstStyle>
            <a:defPPr>
              <a:defRPr lang="ru-RU"/>
            </a:defPPr>
            <a:lvl1pPr algn="just">
              <a:defRPr sz="1200"/>
            </a:lvl1pPr>
          </a:lstStyle>
          <a:p>
            <a:r>
              <a:rPr lang="en-US"/>
              <a:t>High penetration of bank accounts (83% out of total population), and widespread bank branch network </a:t>
            </a:r>
          </a:p>
        </p:txBody>
      </p:sp>
      <p:sp>
        <p:nvSpPr>
          <p:cNvPr id="21" name="TextBox 20"/>
          <p:cNvSpPr txBox="1"/>
          <p:nvPr/>
        </p:nvSpPr>
        <p:spPr>
          <a:xfrm>
            <a:off x="553283" y="1912902"/>
            <a:ext cx="3917069" cy="830997"/>
          </a:xfrm>
          <a:prstGeom prst="rect">
            <a:avLst/>
          </a:prstGeom>
          <a:noFill/>
        </p:spPr>
        <p:txBody>
          <a:bodyPr wrap="square" rtlCol="0">
            <a:spAutoFit/>
          </a:bodyPr>
          <a:lstStyle>
            <a:defPPr>
              <a:defRPr lang="ru-RU"/>
            </a:defPPr>
            <a:lvl1pPr algn="just">
              <a:defRPr sz="1200"/>
            </a:lvl1pPr>
          </a:lstStyle>
          <a:p>
            <a:r>
              <a:rPr lang="en-US"/>
              <a:t>(3329 branches) make bank transfers possible in Sri Lanka. </a:t>
            </a:r>
          </a:p>
          <a:p>
            <a:r>
              <a:rPr lang="en-US"/>
              <a:t>Sri Lanka Interbank Payment System (SLIPS) permitting same-day settlement among all account-to-account transfers. </a:t>
            </a:r>
          </a:p>
        </p:txBody>
      </p:sp>
      <p:pic>
        <p:nvPicPr>
          <p:cNvPr id="22" name="Picture 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653079" y="3444240"/>
            <a:ext cx="1040904" cy="1040904"/>
          </a:xfrm>
          <a:prstGeom prst="rect">
            <a:avLst/>
          </a:prstGeom>
        </p:spPr>
      </p:pic>
      <p:sp>
        <p:nvSpPr>
          <p:cNvPr id="23" name="Rectangle 22"/>
          <p:cNvSpPr/>
          <p:nvPr/>
        </p:nvSpPr>
        <p:spPr>
          <a:xfrm>
            <a:off x="5767287" y="3379773"/>
            <a:ext cx="3152632" cy="1754326"/>
          </a:xfrm>
          <a:prstGeom prst="rect">
            <a:avLst/>
          </a:prstGeom>
          <a:noFill/>
        </p:spPr>
        <p:txBody>
          <a:bodyPr wrap="square" rtlCol="0">
            <a:spAutoFit/>
          </a:bodyPr>
          <a:lstStyle/>
          <a:p>
            <a:pPr algn="just"/>
            <a:r>
              <a:rPr lang="en-US" sz="1200" err="1"/>
              <a:t>ezCash</a:t>
            </a:r>
            <a:r>
              <a:rPr lang="en-US" sz="1200"/>
              <a:t> enables people to perform financial transactions using their Dialog, Etisalat, and Hutch mobile phone. Maximum limit per payment transaction per day </a:t>
            </a:r>
            <a:r>
              <a:rPr lang="en-US" sz="1200" err="1"/>
              <a:t>Rs</a:t>
            </a:r>
            <a:r>
              <a:rPr lang="en-US" sz="1200"/>
              <a:t> 10 000 (Classic account), </a:t>
            </a:r>
            <a:r>
              <a:rPr lang="en-US" sz="1200" err="1"/>
              <a:t>Rs</a:t>
            </a:r>
            <a:r>
              <a:rPr lang="en-US" sz="1200"/>
              <a:t> 25 000 (Power account). Maximum limit per transfer </a:t>
            </a:r>
            <a:r>
              <a:rPr lang="en-US" sz="1200" err="1"/>
              <a:t>Rs</a:t>
            </a:r>
            <a:r>
              <a:rPr lang="en-US" sz="1200"/>
              <a:t> 5000.</a:t>
            </a:r>
          </a:p>
          <a:p>
            <a:pPr algn="just"/>
            <a:r>
              <a:rPr lang="en-US" sz="1200" err="1"/>
              <a:t>mCash</a:t>
            </a:r>
            <a:r>
              <a:rPr lang="en-US" sz="1200"/>
              <a:t> is represented by </a:t>
            </a:r>
            <a:r>
              <a:rPr lang="en-US" sz="1200" err="1"/>
              <a:t>Mobitel</a:t>
            </a:r>
            <a:r>
              <a:rPr lang="en-US" sz="1200"/>
              <a:t>, it provides similar to </a:t>
            </a:r>
            <a:r>
              <a:rPr lang="en-US" sz="1200" err="1"/>
              <a:t>ezCash</a:t>
            </a:r>
            <a:r>
              <a:rPr lang="en-US" sz="1200"/>
              <a:t> services (transfers allowed to </a:t>
            </a:r>
            <a:r>
              <a:rPr lang="en-US" sz="1200" err="1"/>
              <a:t>mCash</a:t>
            </a:r>
            <a:r>
              <a:rPr lang="en-US" sz="1200"/>
              <a:t> customers).</a:t>
            </a:r>
          </a:p>
        </p:txBody>
      </p:sp>
      <p:sp>
        <p:nvSpPr>
          <p:cNvPr id="25" name="Rectangle 24"/>
          <p:cNvSpPr/>
          <p:nvPr/>
        </p:nvSpPr>
        <p:spPr>
          <a:xfrm rot="16200000">
            <a:off x="-787641" y="1911099"/>
            <a:ext cx="2032460" cy="42727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t>More popular</a:t>
            </a:r>
            <a:endParaRPr lang="en-US" sz="1400"/>
          </a:p>
        </p:txBody>
      </p:sp>
      <p:sp>
        <p:nvSpPr>
          <p:cNvPr id="26" name="Rectangle 25"/>
          <p:cNvSpPr/>
          <p:nvPr/>
        </p:nvSpPr>
        <p:spPr>
          <a:xfrm rot="16200000">
            <a:off x="-801054" y="4157626"/>
            <a:ext cx="2069489" cy="427278"/>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t>Less popular</a:t>
            </a:r>
            <a:endParaRPr lang="en-US" sz="1400"/>
          </a:p>
        </p:txBody>
      </p:sp>
      <p:sp>
        <p:nvSpPr>
          <p:cNvPr id="27" name="Rectangle 26"/>
          <p:cNvSpPr/>
          <p:nvPr/>
        </p:nvSpPr>
        <p:spPr>
          <a:xfrm>
            <a:off x="442228" y="687496"/>
            <a:ext cx="4028124" cy="42727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t>Easy to get an access</a:t>
            </a:r>
            <a:endParaRPr lang="en-US" sz="1400"/>
          </a:p>
        </p:txBody>
      </p:sp>
      <p:sp>
        <p:nvSpPr>
          <p:cNvPr id="28" name="Rectangle 27"/>
          <p:cNvSpPr/>
          <p:nvPr/>
        </p:nvSpPr>
        <p:spPr>
          <a:xfrm>
            <a:off x="4644008" y="681231"/>
            <a:ext cx="4275911" cy="42727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t>Hard to get an access</a:t>
            </a:r>
            <a:endParaRPr lang="en-US" sz="1400"/>
          </a:p>
        </p:txBody>
      </p:sp>
      <p:sp>
        <p:nvSpPr>
          <p:cNvPr id="29" name="TextBox 28"/>
          <p:cNvSpPr txBox="1"/>
          <p:nvPr/>
        </p:nvSpPr>
        <p:spPr>
          <a:xfrm>
            <a:off x="4767547" y="1180135"/>
            <a:ext cx="4152372" cy="276999"/>
          </a:xfrm>
          <a:prstGeom prst="rect">
            <a:avLst/>
          </a:prstGeom>
          <a:noFill/>
        </p:spPr>
        <p:txBody>
          <a:bodyPr wrap="square" rtlCol="0">
            <a:spAutoFit/>
          </a:bodyPr>
          <a:lstStyle/>
          <a:p>
            <a:pPr algn="just"/>
            <a:r>
              <a:rPr lang="en-US" sz="1200"/>
              <a:t>Both retail chains currently accept payments from individuals</a:t>
            </a:r>
          </a:p>
        </p:txBody>
      </p:sp>
      <p:cxnSp>
        <p:nvCxnSpPr>
          <p:cNvPr id="31" name="Straight Connector 30"/>
          <p:cNvCxnSpPr/>
          <p:nvPr/>
        </p:nvCxnSpPr>
        <p:spPr>
          <a:xfrm>
            <a:off x="4572000" y="1180135"/>
            <a:ext cx="0" cy="4337097"/>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28409" y="3285691"/>
            <a:ext cx="8474782" cy="50829"/>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91397" y="5769582"/>
            <a:ext cx="8895687" cy="523220"/>
          </a:xfrm>
          <a:prstGeom prst="rect">
            <a:avLst/>
          </a:prstGeom>
          <a:solidFill>
            <a:schemeClr val="accent1">
              <a:lumMod val="20000"/>
              <a:lumOff val="80000"/>
            </a:schemeClr>
          </a:solidFill>
          <a:ln>
            <a:solidFill>
              <a:schemeClr val="accent1"/>
            </a:solidFill>
          </a:ln>
        </p:spPr>
        <p:txBody>
          <a:bodyPr wrap="square" rtlCol="0" anchor="t">
            <a:spAutoFit/>
          </a:bodyPr>
          <a:lstStyle/>
          <a:p>
            <a:r>
              <a:rPr lang="en-US" sz="1400"/>
              <a:t>All payment channels are possible. We will start with bank transfers and </a:t>
            </a:r>
            <a:r>
              <a:rPr lang="en-GB" sz="1400"/>
              <a:t>then proceed to retail networks and other </a:t>
            </a:r>
            <a:r>
              <a:rPr lang="en-US" sz="1400"/>
              <a:t>channels. </a:t>
            </a:r>
          </a:p>
        </p:txBody>
      </p:sp>
    </p:spTree>
    <p:extLst>
      <p:ext uri="{BB962C8B-B14F-4D97-AF65-F5344CB8AC3E}">
        <p14:creationId xmlns:p14="http://schemas.microsoft.com/office/powerpoint/2010/main" val="547268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Текст 5"/>
          <p:cNvSpPr>
            <a:spLocks noGrp="1"/>
          </p:cNvSpPr>
          <p:nvPr>
            <p:ph type="body" idx="1"/>
          </p:nvPr>
        </p:nvSpPr>
        <p:spPr/>
        <p:txBody>
          <a:bodyPr/>
          <a:lstStyle/>
          <a:p>
            <a:r>
              <a:rPr lang="en-US"/>
              <a:t>5. Digital sales &amp; Marketing</a:t>
            </a:r>
          </a:p>
        </p:txBody>
      </p:sp>
      <p:sp>
        <p:nvSpPr>
          <p:cNvPr id="4" name="Номер слайда 3"/>
          <p:cNvSpPr>
            <a:spLocks noGrp="1"/>
          </p:cNvSpPr>
          <p:nvPr>
            <p:ph type="sldNum" sz="quarter" idx="12"/>
          </p:nvPr>
        </p:nvSpPr>
        <p:spPr/>
        <p:txBody>
          <a:bodyPr/>
          <a:lstStyle/>
          <a:p>
            <a:fld id="{D7F305DA-160D-498F-B102-A1D8643B4A2C}" type="slidenum">
              <a:rPr lang="ru-RU" smtClean="0"/>
              <a:pPr/>
              <a:t>22</a:t>
            </a:fld>
            <a:endParaRPr lang="ru-RU"/>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4328" y="12612"/>
            <a:ext cx="1622975" cy="536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08168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Digital marketing overview (Growth trends)</a:t>
            </a:r>
          </a:p>
        </p:txBody>
      </p:sp>
      <p:sp>
        <p:nvSpPr>
          <p:cNvPr id="4" name="Slide Number Placeholder 3"/>
          <p:cNvSpPr>
            <a:spLocks noGrp="1"/>
          </p:cNvSpPr>
          <p:nvPr>
            <p:ph type="sldNum" sz="quarter" idx="12"/>
          </p:nvPr>
        </p:nvSpPr>
        <p:spPr/>
        <p:txBody>
          <a:bodyPr/>
          <a:lstStyle/>
          <a:p>
            <a:fld id="{D7F305DA-160D-498F-B102-A1D8643B4A2C}" type="slidenum">
              <a:rPr lang="ru-RU" smtClean="0"/>
              <a:pPr/>
              <a:t>23</a:t>
            </a:fld>
            <a:endParaRPr lang="ru-RU"/>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24328" y="12612"/>
            <a:ext cx="1622975" cy="60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3" y="617106"/>
            <a:ext cx="9144000" cy="5908238"/>
          </a:xfrm>
          <a:prstGeom prst="rect">
            <a:avLst/>
          </a:prstGeom>
        </p:spPr>
      </p:pic>
      <p:sp>
        <p:nvSpPr>
          <p:cNvPr id="7" name="TextBox 6"/>
          <p:cNvSpPr txBox="1"/>
          <p:nvPr/>
        </p:nvSpPr>
        <p:spPr>
          <a:xfrm>
            <a:off x="207521" y="5999582"/>
            <a:ext cx="8735564" cy="523220"/>
          </a:xfrm>
          <a:prstGeom prst="rect">
            <a:avLst/>
          </a:prstGeom>
          <a:solidFill>
            <a:schemeClr val="accent1">
              <a:lumMod val="20000"/>
              <a:lumOff val="80000"/>
            </a:schemeClr>
          </a:solidFill>
          <a:ln>
            <a:solidFill>
              <a:schemeClr val="accent1"/>
            </a:solidFill>
          </a:ln>
        </p:spPr>
        <p:txBody>
          <a:bodyPr wrap="square" rtlCol="0">
            <a:spAutoFit/>
          </a:bodyPr>
          <a:lstStyle/>
          <a:p>
            <a:r>
              <a:rPr lang="en-US" sz="1400"/>
              <a:t>Affordable prices for electronic devices stipulate a rapid growth in the number of social mobile and social media users.</a:t>
            </a:r>
          </a:p>
          <a:p>
            <a:r>
              <a:rPr lang="en-GB" sz="1400"/>
              <a:t>Same marketing approach as it is in APAC countries will be applicable in Sri Lanka.</a:t>
            </a:r>
            <a:endParaRPr lang="en-US" sz="1400"/>
          </a:p>
        </p:txBody>
      </p:sp>
      <p:sp>
        <p:nvSpPr>
          <p:cNvPr id="9" name="Rectangle 8"/>
          <p:cNvSpPr/>
          <p:nvPr/>
        </p:nvSpPr>
        <p:spPr>
          <a:xfrm>
            <a:off x="28600" y="6578270"/>
            <a:ext cx="7737611" cy="230832"/>
          </a:xfrm>
          <a:prstGeom prst="rect">
            <a:avLst/>
          </a:prstGeom>
        </p:spPr>
        <p:txBody>
          <a:bodyPr wrap="square">
            <a:spAutoFit/>
          </a:bodyPr>
          <a:lstStyle/>
          <a:p>
            <a:r>
              <a:rPr lang="en-US" sz="900">
                <a:solidFill>
                  <a:schemeClr val="tx1">
                    <a:lumMod val="85000"/>
                    <a:lumOff val="15000"/>
                  </a:schemeClr>
                </a:solidFill>
              </a:rPr>
              <a:t>Source: Digital, Social, and Mobile in APAC, 2015 (IAB Singapore)</a:t>
            </a:r>
          </a:p>
        </p:txBody>
      </p:sp>
    </p:spTree>
    <p:extLst>
      <p:ext uri="{BB962C8B-B14F-4D97-AF65-F5344CB8AC3E}">
        <p14:creationId xmlns:p14="http://schemas.microsoft.com/office/powerpoint/2010/main" val="549078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Top 5 traffic receiving web-sites</a:t>
            </a:r>
          </a:p>
        </p:txBody>
      </p:sp>
      <p:sp>
        <p:nvSpPr>
          <p:cNvPr id="4" name="Slide Number Placeholder 3"/>
          <p:cNvSpPr>
            <a:spLocks noGrp="1"/>
          </p:cNvSpPr>
          <p:nvPr>
            <p:ph type="sldNum" sz="quarter" idx="12"/>
          </p:nvPr>
        </p:nvSpPr>
        <p:spPr/>
        <p:txBody>
          <a:bodyPr/>
          <a:lstStyle/>
          <a:p>
            <a:fld id="{D7F305DA-160D-498F-B102-A1D8643B4A2C}" type="slidenum">
              <a:rPr lang="ru-RU" smtClean="0"/>
              <a:pPr/>
              <a:t>24</a:t>
            </a:fld>
            <a:endParaRPr lang="ru-RU"/>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24328" y="12612"/>
            <a:ext cx="1622975" cy="60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Table 5"/>
          <p:cNvGraphicFramePr>
            <a:graphicFrameLocks noGrp="1"/>
          </p:cNvGraphicFramePr>
          <p:nvPr>
            <p:extLst>
              <p:ext uri="{D42A27DB-BD31-4B8C-83A1-F6EECF244321}">
                <p14:modId xmlns:p14="http://schemas.microsoft.com/office/powerpoint/2010/main" val="600359414"/>
              </p:ext>
            </p:extLst>
          </p:nvPr>
        </p:nvGraphicFramePr>
        <p:xfrm>
          <a:off x="572947" y="788321"/>
          <a:ext cx="3528392" cy="2337906"/>
        </p:xfrm>
        <a:graphic>
          <a:graphicData uri="http://schemas.openxmlformats.org/drawingml/2006/table">
            <a:tbl>
              <a:tblPr firstRow="1" bandRow="1">
                <a:tableStyleId>{5C22544A-7EE6-4342-B048-85BDC9FD1C3A}</a:tableStyleId>
              </a:tblPr>
              <a:tblGrid>
                <a:gridCol w="336037">
                  <a:extLst>
                    <a:ext uri="{9D8B030D-6E8A-4147-A177-3AD203B41FA5}">
                      <a16:colId xmlns:a16="http://schemas.microsoft.com/office/drawing/2014/main" val="20000"/>
                    </a:ext>
                  </a:extLst>
                </a:gridCol>
                <a:gridCol w="1923517">
                  <a:extLst>
                    <a:ext uri="{9D8B030D-6E8A-4147-A177-3AD203B41FA5}">
                      <a16:colId xmlns:a16="http://schemas.microsoft.com/office/drawing/2014/main" val="20001"/>
                    </a:ext>
                  </a:extLst>
                </a:gridCol>
                <a:gridCol w="1268838">
                  <a:extLst>
                    <a:ext uri="{9D8B030D-6E8A-4147-A177-3AD203B41FA5}">
                      <a16:colId xmlns:a16="http://schemas.microsoft.com/office/drawing/2014/main" val="20002"/>
                    </a:ext>
                  </a:extLst>
                </a:gridCol>
              </a:tblGrid>
              <a:tr h="480439">
                <a:tc>
                  <a:txBody>
                    <a:bodyPr/>
                    <a:lstStyle/>
                    <a:p>
                      <a:r>
                        <a:rPr lang="ru-RU" sz="1200" dirty="0"/>
                        <a:t>№</a:t>
                      </a:r>
                      <a:endParaRPr lang="en-US" sz="1200" dirty="0"/>
                    </a:p>
                  </a:txBody>
                  <a:tcPr anchor="ctr"/>
                </a:tc>
                <a:tc>
                  <a:txBody>
                    <a:bodyPr/>
                    <a:lstStyle/>
                    <a:p>
                      <a:pPr algn="ctr"/>
                      <a:r>
                        <a:rPr lang="en-GB" sz="1200" dirty="0"/>
                        <a:t>Top</a:t>
                      </a:r>
                      <a:r>
                        <a:rPr lang="en-GB" sz="1200" baseline="0" dirty="0"/>
                        <a:t> 5 traffic receiving </a:t>
                      </a:r>
                    </a:p>
                    <a:p>
                      <a:pPr algn="ctr"/>
                      <a:r>
                        <a:rPr lang="en-GB" sz="1200" baseline="0" dirty="0"/>
                        <a:t>web-sites</a:t>
                      </a:r>
                      <a:endParaRPr lang="en-US" sz="1200" dirty="0"/>
                    </a:p>
                  </a:txBody>
                  <a:tcPr anchor="ctr"/>
                </a:tc>
                <a:tc>
                  <a:txBody>
                    <a:bodyPr/>
                    <a:lstStyle/>
                    <a:p>
                      <a:pPr algn="ctr"/>
                      <a:r>
                        <a:rPr lang="en-US" sz="1200" dirty="0"/>
                        <a:t>Visits per months, </a:t>
                      </a:r>
                    </a:p>
                    <a:p>
                      <a:pPr algn="ctr"/>
                      <a:r>
                        <a:rPr lang="en-US" sz="1000" b="0" dirty="0"/>
                        <a:t>not unique</a:t>
                      </a:r>
                    </a:p>
                  </a:txBody>
                  <a:tcPr/>
                </a:tc>
                <a:extLst>
                  <a:ext uri="{0D108BD9-81ED-4DB2-BD59-A6C34878D82A}">
                    <a16:rowId xmlns:a16="http://schemas.microsoft.com/office/drawing/2014/main" val="10000"/>
                  </a:ext>
                </a:extLst>
              </a:tr>
              <a:tr h="330068">
                <a:tc>
                  <a:txBody>
                    <a:bodyPr/>
                    <a:lstStyle/>
                    <a:p>
                      <a:r>
                        <a:rPr lang="en-US" sz="1200" dirty="0">
                          <a:latin typeface="+mn-lt"/>
                        </a:rPr>
                        <a:t>1</a:t>
                      </a:r>
                    </a:p>
                  </a:txBody>
                  <a:tcPr anchor="ctr"/>
                </a:tc>
                <a:tc>
                  <a:txBody>
                    <a:bodyPr/>
                    <a:lstStyle/>
                    <a:p>
                      <a:pPr marL="96838" indent="0" algn="l" fontAlgn="b">
                        <a:tabLst/>
                      </a:pPr>
                      <a:r>
                        <a:rPr lang="en-US" sz="1200" b="0" i="0" u="none" strike="noStrike" dirty="0" err="1">
                          <a:solidFill>
                            <a:srgbClr val="000000"/>
                          </a:solidFill>
                          <a:effectLst/>
                          <a:latin typeface="+mn-lt"/>
                        </a:rPr>
                        <a:t>Google.lk</a:t>
                      </a:r>
                      <a:endParaRPr lang="en-US" sz="1200" b="0" i="0" u="none" strike="noStrike" dirty="0">
                        <a:solidFill>
                          <a:srgbClr val="000000"/>
                        </a:solidFill>
                        <a:effectLst/>
                        <a:latin typeface="+mn-lt"/>
                      </a:endParaRPr>
                    </a:p>
                  </a:txBody>
                  <a:tcPr marL="12700" marR="12700" marT="12700" marB="0" anchor="ctr"/>
                </a:tc>
                <a:tc>
                  <a:txBody>
                    <a:bodyPr/>
                    <a:lstStyle/>
                    <a:p>
                      <a:pPr algn="ctr" fontAlgn="ctr"/>
                      <a:r>
                        <a:rPr lang="cs-CZ" sz="1200" b="0" i="0" u="none" strike="noStrike" dirty="0">
                          <a:solidFill>
                            <a:srgbClr val="000000"/>
                          </a:solidFill>
                          <a:effectLst/>
                          <a:latin typeface="+mn-lt"/>
                        </a:rPr>
                        <a:t> 30 700 000 </a:t>
                      </a:r>
                    </a:p>
                  </a:txBody>
                  <a:tcPr marL="12700" marR="12700" marT="12700" marB="0" anchor="ctr"/>
                </a:tc>
                <a:extLst>
                  <a:ext uri="{0D108BD9-81ED-4DB2-BD59-A6C34878D82A}">
                    <a16:rowId xmlns:a16="http://schemas.microsoft.com/office/drawing/2014/main" val="10001"/>
                  </a:ext>
                </a:extLst>
              </a:tr>
              <a:tr h="330068">
                <a:tc>
                  <a:txBody>
                    <a:bodyPr/>
                    <a:lstStyle/>
                    <a:p>
                      <a:r>
                        <a:rPr lang="en-US" sz="1200" dirty="0">
                          <a:latin typeface="+mn-lt"/>
                        </a:rPr>
                        <a:t>2</a:t>
                      </a:r>
                    </a:p>
                  </a:txBody>
                  <a:tcPr anchor="ctr"/>
                </a:tc>
                <a:tc>
                  <a:txBody>
                    <a:bodyPr/>
                    <a:lstStyle/>
                    <a:p>
                      <a:pPr marL="96838" indent="0" algn="l" fontAlgn="b">
                        <a:tabLst/>
                      </a:pPr>
                      <a:r>
                        <a:rPr lang="en-US" sz="1200" b="0" i="0" u="none" strike="noStrike" dirty="0" err="1">
                          <a:solidFill>
                            <a:srgbClr val="000000"/>
                          </a:solidFill>
                          <a:effectLst/>
                          <a:latin typeface="+mn-lt"/>
                        </a:rPr>
                        <a:t>Facebook.com</a:t>
                      </a:r>
                      <a:endParaRPr lang="en-US" sz="1200" b="0" i="0" u="none" strike="noStrike" dirty="0">
                        <a:solidFill>
                          <a:srgbClr val="000000"/>
                        </a:solidFill>
                        <a:effectLst/>
                        <a:latin typeface="+mn-lt"/>
                      </a:endParaRPr>
                    </a:p>
                  </a:txBody>
                  <a:tcPr marL="12700" marR="12700" marT="12700" marB="0" anchor="ctr"/>
                </a:tc>
                <a:tc>
                  <a:txBody>
                    <a:bodyPr/>
                    <a:lstStyle/>
                    <a:p>
                      <a:pPr algn="ctr" fontAlgn="ctr"/>
                      <a:r>
                        <a:rPr lang="cs-CZ" sz="1200" b="0" i="0" u="none" strike="noStrike" dirty="0">
                          <a:solidFill>
                            <a:srgbClr val="000000"/>
                          </a:solidFill>
                          <a:effectLst/>
                          <a:latin typeface="+mn-lt"/>
                        </a:rPr>
                        <a:t> 30 000 000 </a:t>
                      </a:r>
                    </a:p>
                  </a:txBody>
                  <a:tcPr marL="12700" marR="12700" marT="12700" marB="0" anchor="ctr"/>
                </a:tc>
                <a:extLst>
                  <a:ext uri="{0D108BD9-81ED-4DB2-BD59-A6C34878D82A}">
                    <a16:rowId xmlns:a16="http://schemas.microsoft.com/office/drawing/2014/main" val="10002"/>
                  </a:ext>
                </a:extLst>
              </a:tr>
              <a:tr h="330068">
                <a:tc>
                  <a:txBody>
                    <a:bodyPr/>
                    <a:lstStyle/>
                    <a:p>
                      <a:r>
                        <a:rPr lang="en-US" sz="1200" dirty="0">
                          <a:latin typeface="+mn-lt"/>
                        </a:rPr>
                        <a:t>3</a:t>
                      </a:r>
                    </a:p>
                  </a:txBody>
                  <a:tcPr anchor="ctr"/>
                </a:tc>
                <a:tc>
                  <a:txBody>
                    <a:bodyPr/>
                    <a:lstStyle/>
                    <a:p>
                      <a:pPr marL="96838" indent="0" algn="l" fontAlgn="b">
                        <a:tabLst/>
                      </a:pPr>
                      <a:r>
                        <a:rPr lang="en-US" sz="1200" b="0" i="0" u="none" strike="noStrike" dirty="0" err="1">
                          <a:solidFill>
                            <a:srgbClr val="000000"/>
                          </a:solidFill>
                          <a:effectLst/>
                          <a:latin typeface="+mn-lt"/>
                        </a:rPr>
                        <a:t>Hirufm.lk</a:t>
                      </a:r>
                      <a:r>
                        <a:rPr lang="en-US" sz="1200" b="0" i="0" u="none" strike="noStrike" dirty="0">
                          <a:solidFill>
                            <a:srgbClr val="000000"/>
                          </a:solidFill>
                          <a:effectLst/>
                          <a:latin typeface="+mn-lt"/>
                        </a:rPr>
                        <a:t>*</a:t>
                      </a:r>
                    </a:p>
                  </a:txBody>
                  <a:tcPr marL="12700" marR="12700" marT="12700" marB="0" anchor="ctr"/>
                </a:tc>
                <a:tc>
                  <a:txBody>
                    <a:bodyPr/>
                    <a:lstStyle/>
                    <a:p>
                      <a:pPr algn="ctr" fontAlgn="ctr"/>
                      <a:r>
                        <a:rPr lang="cs-CZ" sz="1200" b="0" i="0" u="none" strike="noStrike" dirty="0">
                          <a:solidFill>
                            <a:srgbClr val="000000"/>
                          </a:solidFill>
                          <a:effectLst/>
                          <a:latin typeface="+mn-lt"/>
                        </a:rPr>
                        <a:t> 2 695 000 </a:t>
                      </a:r>
                    </a:p>
                  </a:txBody>
                  <a:tcPr marL="12700" marR="12700" marT="12700" marB="0" anchor="ctr"/>
                </a:tc>
                <a:extLst>
                  <a:ext uri="{0D108BD9-81ED-4DB2-BD59-A6C34878D82A}">
                    <a16:rowId xmlns:a16="http://schemas.microsoft.com/office/drawing/2014/main" val="10003"/>
                  </a:ext>
                </a:extLst>
              </a:tr>
              <a:tr h="330068">
                <a:tc>
                  <a:txBody>
                    <a:bodyPr/>
                    <a:lstStyle/>
                    <a:p>
                      <a:r>
                        <a:rPr lang="en-US" sz="1200" dirty="0">
                          <a:latin typeface="+mn-lt"/>
                        </a:rPr>
                        <a:t>4</a:t>
                      </a:r>
                    </a:p>
                  </a:txBody>
                  <a:tcPr anchor="ctr"/>
                </a:tc>
                <a:tc>
                  <a:txBody>
                    <a:bodyPr/>
                    <a:lstStyle/>
                    <a:p>
                      <a:pPr marL="96838" indent="0" algn="l" fontAlgn="b">
                        <a:tabLst/>
                      </a:pPr>
                      <a:r>
                        <a:rPr lang="en-US" sz="1200" b="0" i="0" u="none" strike="noStrike" dirty="0" err="1">
                          <a:solidFill>
                            <a:srgbClr val="000000"/>
                          </a:solidFill>
                          <a:effectLst/>
                          <a:latin typeface="+mn-lt"/>
                        </a:rPr>
                        <a:t>Ikman.lk</a:t>
                      </a:r>
                      <a:r>
                        <a:rPr lang="en-US" sz="1200" b="0" i="0" u="none" strike="noStrike" dirty="0">
                          <a:solidFill>
                            <a:srgbClr val="000000"/>
                          </a:solidFill>
                          <a:effectLst/>
                          <a:latin typeface="+mn-lt"/>
                        </a:rPr>
                        <a:t> **</a:t>
                      </a:r>
                    </a:p>
                  </a:txBody>
                  <a:tcPr marL="12700" marR="12700" marT="12700" marB="0" anchor="ctr"/>
                </a:tc>
                <a:tc>
                  <a:txBody>
                    <a:bodyPr/>
                    <a:lstStyle/>
                    <a:p>
                      <a:pPr algn="ctr" fontAlgn="ctr"/>
                      <a:r>
                        <a:rPr lang="cs-CZ" sz="1200" b="0" i="0" u="none" strike="noStrike" dirty="0">
                          <a:solidFill>
                            <a:srgbClr val="000000"/>
                          </a:solidFill>
                          <a:effectLst/>
                          <a:latin typeface="+mn-lt"/>
                        </a:rPr>
                        <a:t> 2 912 000 </a:t>
                      </a:r>
                    </a:p>
                  </a:txBody>
                  <a:tcPr marL="12700" marR="12700" marT="12700" marB="0" anchor="ctr"/>
                </a:tc>
                <a:extLst>
                  <a:ext uri="{0D108BD9-81ED-4DB2-BD59-A6C34878D82A}">
                    <a16:rowId xmlns:a16="http://schemas.microsoft.com/office/drawing/2014/main" val="10004"/>
                  </a:ext>
                </a:extLst>
              </a:tr>
              <a:tr h="408034">
                <a:tc>
                  <a:txBody>
                    <a:bodyPr/>
                    <a:lstStyle/>
                    <a:p>
                      <a:r>
                        <a:rPr lang="en-US" sz="1200" dirty="0">
                          <a:latin typeface="+mn-lt"/>
                        </a:rPr>
                        <a:t>5</a:t>
                      </a:r>
                    </a:p>
                  </a:txBody>
                  <a:tcPr anchor="ctr"/>
                </a:tc>
                <a:tc>
                  <a:txBody>
                    <a:bodyPr/>
                    <a:lstStyle/>
                    <a:p>
                      <a:pPr marL="96838" marR="0" indent="0" algn="l" defTabSz="914400" rtl="0" eaLnBrk="1" fontAlgn="b" latinLnBrk="0" hangingPunct="1">
                        <a:lnSpc>
                          <a:spcPct val="100000"/>
                        </a:lnSpc>
                        <a:spcBef>
                          <a:spcPts val="0"/>
                        </a:spcBef>
                        <a:spcAft>
                          <a:spcPts val="0"/>
                        </a:spcAft>
                        <a:buClrTx/>
                        <a:buSzTx/>
                        <a:buFontTx/>
                        <a:buNone/>
                        <a:tabLst/>
                        <a:defRPr/>
                      </a:pPr>
                      <a:r>
                        <a:rPr lang="en-US" sz="1200" b="0" i="0" u="none" strike="noStrike" dirty="0" err="1">
                          <a:solidFill>
                            <a:srgbClr val="000000"/>
                          </a:solidFill>
                          <a:effectLst/>
                          <a:latin typeface="+mn-lt"/>
                        </a:rPr>
                        <a:t>Gossiplankanews.com</a:t>
                      </a:r>
                      <a:r>
                        <a:rPr lang="en-US" sz="1200" b="0" i="0" u="none" strike="noStrike" dirty="0">
                          <a:solidFill>
                            <a:srgbClr val="000000"/>
                          </a:solidFill>
                          <a:effectLst/>
                          <a:latin typeface="+mn-lt"/>
                        </a:rPr>
                        <a:t>***</a:t>
                      </a:r>
                    </a:p>
                  </a:txBody>
                  <a:tcPr marL="12700" marR="12700" marT="12700" marB="0" anchor="ctr"/>
                </a:tc>
                <a:tc>
                  <a:txBody>
                    <a:bodyPr/>
                    <a:lstStyle/>
                    <a:p>
                      <a:pPr algn="ctr" fontAlgn="ctr"/>
                      <a:r>
                        <a:rPr lang="pl-PL" sz="1200" b="0" i="0" u="none" strike="noStrike" dirty="0">
                          <a:solidFill>
                            <a:srgbClr val="000000"/>
                          </a:solidFill>
                          <a:effectLst/>
                          <a:latin typeface="+mn-lt"/>
                        </a:rPr>
                        <a:t> 2 263 000 </a:t>
                      </a:r>
                    </a:p>
                  </a:txBody>
                  <a:tcPr marL="12700" marR="12700" marT="12700" marB="0" anchor="ctr"/>
                </a:tc>
                <a:extLst>
                  <a:ext uri="{0D108BD9-81ED-4DB2-BD59-A6C34878D82A}">
                    <a16:rowId xmlns:a16="http://schemas.microsoft.com/office/drawing/2014/main" val="10005"/>
                  </a:ext>
                </a:extLst>
              </a:tr>
            </a:tbl>
          </a:graphicData>
        </a:graphic>
      </p:graphicFrame>
      <p:sp>
        <p:nvSpPr>
          <p:cNvPr id="7" name="TextBox 6"/>
          <p:cNvSpPr txBox="1"/>
          <p:nvPr/>
        </p:nvSpPr>
        <p:spPr>
          <a:xfrm>
            <a:off x="-36512" y="6381328"/>
            <a:ext cx="9073008" cy="569387"/>
          </a:xfrm>
          <a:prstGeom prst="rect">
            <a:avLst/>
          </a:prstGeom>
          <a:noFill/>
        </p:spPr>
        <p:txBody>
          <a:bodyPr wrap="square" rtlCol="0">
            <a:spAutoFit/>
          </a:bodyPr>
          <a:lstStyle/>
          <a:p>
            <a:pPr algn="just"/>
            <a:r>
              <a:rPr lang="en-US" sz="1000"/>
              <a:t>* </a:t>
            </a:r>
            <a:r>
              <a:rPr lang="en-US" sz="1000" err="1"/>
              <a:t>Hiru</a:t>
            </a:r>
            <a:r>
              <a:rPr lang="en-US" sz="1000"/>
              <a:t> </a:t>
            </a:r>
            <a:r>
              <a:rPr lang="en-US" sz="1000" err="1"/>
              <a:t>FM,The</a:t>
            </a:r>
            <a:r>
              <a:rPr lang="en-US" sz="1000"/>
              <a:t> No 01 online Radio in Sri Lanka. </a:t>
            </a:r>
          </a:p>
          <a:p>
            <a:pPr algn="just"/>
            <a:r>
              <a:rPr lang="en-US" sz="1000"/>
              <a:t>** </a:t>
            </a:r>
            <a:r>
              <a:rPr lang="en-US" sz="1000" err="1"/>
              <a:t>Ikman.lk</a:t>
            </a:r>
            <a:r>
              <a:rPr lang="en-US" sz="1000"/>
              <a:t> is a free online classified website where you can buy and sell almost everything</a:t>
            </a:r>
          </a:p>
          <a:p>
            <a:pPr algn="just"/>
            <a:r>
              <a:rPr lang="en-US" sz="1000"/>
              <a:t>*** Underground News from Sri Lanka.</a:t>
            </a:r>
            <a:endParaRPr lang="en-US" sz="110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85003" y="3356992"/>
            <a:ext cx="4182247" cy="2920399"/>
          </a:xfrm>
          <a:prstGeom prst="rect">
            <a:avLst/>
          </a:prstGeom>
          <a:noFill/>
          <a:ln>
            <a:noFill/>
          </a:ln>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2947" y="3345197"/>
            <a:ext cx="3529271" cy="2920399"/>
          </a:xfrm>
          <a:prstGeom prst="rect">
            <a:avLst/>
          </a:prstGeom>
          <a:noFill/>
          <a:ln>
            <a:noFill/>
          </a:ln>
        </p:spPr>
      </p:pic>
      <p:sp>
        <p:nvSpPr>
          <p:cNvPr id="13" name="Rounded Rectangle 12"/>
          <p:cNvSpPr/>
          <p:nvPr/>
        </p:nvSpPr>
        <p:spPr>
          <a:xfrm>
            <a:off x="3453267" y="4537404"/>
            <a:ext cx="687906" cy="1728192"/>
          </a:xfrm>
          <a:prstGeom prst="roundRect">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7676122" y="3778798"/>
            <a:ext cx="1197957" cy="2371067"/>
          </a:xfrm>
          <a:prstGeom prst="roundRect">
            <a:avLst/>
          </a:prstGeom>
          <a:noFill/>
          <a:ln w="317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4427984" y="801610"/>
            <a:ext cx="4559100" cy="2339358"/>
          </a:xfrm>
          <a:prstGeom prst="rect">
            <a:avLst/>
          </a:prstGeom>
          <a:noFill/>
        </p:spPr>
        <p:txBody>
          <a:bodyPr wrap="square" rtlCol="0">
            <a:spAutoFit/>
          </a:bodyPr>
          <a:lstStyle/>
          <a:p>
            <a:pPr marL="171450" indent="-171450" algn="just">
              <a:lnSpc>
                <a:spcPct val="114000"/>
              </a:lnSpc>
              <a:spcAft>
                <a:spcPts val="600"/>
              </a:spcAft>
              <a:buFont typeface="Wingdings" charset="2"/>
              <a:buChar char="ü"/>
            </a:pPr>
            <a:r>
              <a:rPr lang="en-US" sz="1200"/>
              <a:t>The main sources of our customers are </a:t>
            </a:r>
            <a:r>
              <a:rPr lang="en-US" sz="1200" b="1"/>
              <a:t>Google</a:t>
            </a:r>
            <a:r>
              <a:rPr lang="en-US" sz="1200"/>
              <a:t> and </a:t>
            </a:r>
            <a:r>
              <a:rPr lang="en-US" sz="1200" b="1"/>
              <a:t>Facebook</a:t>
            </a:r>
          </a:p>
          <a:p>
            <a:pPr marL="171450" indent="-171450" algn="just">
              <a:lnSpc>
                <a:spcPct val="114000"/>
              </a:lnSpc>
              <a:spcAft>
                <a:spcPts val="600"/>
              </a:spcAft>
              <a:buFont typeface="Wingdings" charset="2"/>
              <a:buChar char="ü"/>
            </a:pPr>
            <a:r>
              <a:rPr lang="en-US" sz="1200"/>
              <a:t>Google </a:t>
            </a:r>
            <a:r>
              <a:rPr lang="en-US" sz="1200" err="1"/>
              <a:t>Adwords</a:t>
            </a:r>
            <a:r>
              <a:rPr lang="en-US" sz="1200"/>
              <a:t> (</a:t>
            </a:r>
            <a:r>
              <a:rPr lang="en-US" sz="1200" b="1"/>
              <a:t>Display network</a:t>
            </a:r>
            <a:r>
              <a:rPr lang="en-US" sz="1200"/>
              <a:t>) enables us to display brief advertising copy to web users, based in part on cookies and predefined keywords. For example </a:t>
            </a:r>
            <a:r>
              <a:rPr lang="en-US" sz="1200" err="1"/>
              <a:t>Gossiplanlkanews.com</a:t>
            </a:r>
            <a:r>
              <a:rPr lang="en-US" sz="1200"/>
              <a:t> (see bottom right picture) is designed to allow Google to select and display advertising copy. </a:t>
            </a:r>
          </a:p>
          <a:p>
            <a:pPr marL="171450" indent="-171450" algn="just">
              <a:lnSpc>
                <a:spcPct val="114000"/>
              </a:lnSpc>
              <a:spcAft>
                <a:spcPts val="600"/>
              </a:spcAft>
              <a:buFont typeface="Wingdings" charset="2"/>
              <a:buChar char="ü"/>
            </a:pPr>
            <a:r>
              <a:rPr lang="en-US" sz="1200" err="1"/>
              <a:t>Ikman.lk</a:t>
            </a:r>
            <a:r>
              <a:rPr lang="en-US" sz="1200"/>
              <a:t> (bottom left picture) is an example of </a:t>
            </a:r>
            <a:r>
              <a:rPr lang="en-US" sz="1200" b="1"/>
              <a:t>traffic partners, </a:t>
            </a:r>
            <a:r>
              <a:rPr lang="en-US" sz="1200"/>
              <a:t>which websites</a:t>
            </a:r>
            <a:r>
              <a:rPr lang="en-US" sz="1200" b="1"/>
              <a:t> </a:t>
            </a:r>
            <a:r>
              <a:rPr lang="en-US" sz="1200"/>
              <a:t>contain a space for prepaid digital advertisements. This advert is represented to every website user within particular prepaid period of time. </a:t>
            </a:r>
          </a:p>
        </p:txBody>
      </p:sp>
    </p:spTree>
    <p:extLst>
      <p:ext uri="{BB962C8B-B14F-4D97-AF65-F5344CB8AC3E}">
        <p14:creationId xmlns:p14="http://schemas.microsoft.com/office/powerpoint/2010/main" val="16369764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Customer acquisition &amp; Marketing cost </a:t>
            </a:r>
          </a:p>
        </p:txBody>
      </p:sp>
      <p:sp>
        <p:nvSpPr>
          <p:cNvPr id="4" name="Slide Number Placeholder 3"/>
          <p:cNvSpPr>
            <a:spLocks noGrp="1"/>
          </p:cNvSpPr>
          <p:nvPr>
            <p:ph type="sldNum" sz="quarter" idx="12"/>
          </p:nvPr>
        </p:nvSpPr>
        <p:spPr/>
        <p:txBody>
          <a:bodyPr/>
          <a:lstStyle/>
          <a:p>
            <a:fld id="{D7F305DA-160D-498F-B102-A1D8643B4A2C}" type="slidenum">
              <a:rPr lang="ru-RU" smtClean="0"/>
              <a:pPr/>
              <a:t>25</a:t>
            </a:fld>
            <a:endParaRPr lang="ru-RU"/>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24328" y="12612"/>
            <a:ext cx="1622975" cy="60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 name="Table 6"/>
          <p:cNvGraphicFramePr>
            <a:graphicFrameLocks noGrp="1"/>
          </p:cNvGraphicFramePr>
          <p:nvPr>
            <p:extLst>
              <p:ext uri="{D42A27DB-BD31-4B8C-83A1-F6EECF244321}">
                <p14:modId xmlns:p14="http://schemas.microsoft.com/office/powerpoint/2010/main" val="839965196"/>
              </p:ext>
            </p:extLst>
          </p:nvPr>
        </p:nvGraphicFramePr>
        <p:xfrm>
          <a:off x="31100" y="908720"/>
          <a:ext cx="9077404" cy="2376264"/>
        </p:xfrm>
        <a:graphic>
          <a:graphicData uri="http://schemas.openxmlformats.org/drawingml/2006/table">
            <a:tbl>
              <a:tblPr/>
              <a:tblGrid>
                <a:gridCol w="278058">
                  <a:extLst>
                    <a:ext uri="{9D8B030D-6E8A-4147-A177-3AD203B41FA5}">
                      <a16:colId xmlns:a16="http://schemas.microsoft.com/office/drawing/2014/main" val="20000"/>
                    </a:ext>
                  </a:extLst>
                </a:gridCol>
                <a:gridCol w="1035818">
                  <a:extLst>
                    <a:ext uri="{9D8B030D-6E8A-4147-A177-3AD203B41FA5}">
                      <a16:colId xmlns:a16="http://schemas.microsoft.com/office/drawing/2014/main" val="20001"/>
                    </a:ext>
                  </a:extLst>
                </a:gridCol>
                <a:gridCol w="508827">
                  <a:extLst>
                    <a:ext uri="{9D8B030D-6E8A-4147-A177-3AD203B41FA5}">
                      <a16:colId xmlns:a16="http://schemas.microsoft.com/office/drawing/2014/main" val="20002"/>
                    </a:ext>
                  </a:extLst>
                </a:gridCol>
                <a:gridCol w="763240">
                  <a:extLst>
                    <a:ext uri="{9D8B030D-6E8A-4147-A177-3AD203B41FA5}">
                      <a16:colId xmlns:a16="http://schemas.microsoft.com/office/drawing/2014/main" val="20003"/>
                    </a:ext>
                  </a:extLst>
                </a:gridCol>
                <a:gridCol w="508827">
                  <a:extLst>
                    <a:ext uri="{9D8B030D-6E8A-4147-A177-3AD203B41FA5}">
                      <a16:colId xmlns:a16="http://schemas.microsoft.com/office/drawing/2014/main" val="20004"/>
                    </a:ext>
                  </a:extLst>
                </a:gridCol>
                <a:gridCol w="424022">
                  <a:extLst>
                    <a:ext uri="{9D8B030D-6E8A-4147-A177-3AD203B41FA5}">
                      <a16:colId xmlns:a16="http://schemas.microsoft.com/office/drawing/2014/main" val="20005"/>
                    </a:ext>
                  </a:extLst>
                </a:gridCol>
                <a:gridCol w="339218">
                  <a:extLst>
                    <a:ext uri="{9D8B030D-6E8A-4147-A177-3AD203B41FA5}">
                      <a16:colId xmlns:a16="http://schemas.microsoft.com/office/drawing/2014/main" val="20006"/>
                    </a:ext>
                  </a:extLst>
                </a:gridCol>
                <a:gridCol w="508827">
                  <a:extLst>
                    <a:ext uri="{9D8B030D-6E8A-4147-A177-3AD203B41FA5}">
                      <a16:colId xmlns:a16="http://schemas.microsoft.com/office/drawing/2014/main" val="20007"/>
                    </a:ext>
                  </a:extLst>
                </a:gridCol>
                <a:gridCol w="593631">
                  <a:extLst>
                    <a:ext uri="{9D8B030D-6E8A-4147-A177-3AD203B41FA5}">
                      <a16:colId xmlns:a16="http://schemas.microsoft.com/office/drawing/2014/main" val="20008"/>
                    </a:ext>
                  </a:extLst>
                </a:gridCol>
                <a:gridCol w="538767">
                  <a:extLst>
                    <a:ext uri="{9D8B030D-6E8A-4147-A177-3AD203B41FA5}">
                      <a16:colId xmlns:a16="http://schemas.microsoft.com/office/drawing/2014/main" val="20009"/>
                    </a:ext>
                  </a:extLst>
                </a:gridCol>
                <a:gridCol w="608581">
                  <a:extLst>
                    <a:ext uri="{9D8B030D-6E8A-4147-A177-3AD203B41FA5}">
                      <a16:colId xmlns:a16="http://schemas.microsoft.com/office/drawing/2014/main" val="20010"/>
                    </a:ext>
                  </a:extLst>
                </a:gridCol>
                <a:gridCol w="593918">
                  <a:extLst>
                    <a:ext uri="{9D8B030D-6E8A-4147-A177-3AD203B41FA5}">
                      <a16:colId xmlns:a16="http://schemas.microsoft.com/office/drawing/2014/main" val="20011"/>
                    </a:ext>
                  </a:extLst>
                </a:gridCol>
                <a:gridCol w="593918">
                  <a:extLst>
                    <a:ext uri="{9D8B030D-6E8A-4147-A177-3AD203B41FA5}">
                      <a16:colId xmlns:a16="http://schemas.microsoft.com/office/drawing/2014/main" val="20012"/>
                    </a:ext>
                  </a:extLst>
                </a:gridCol>
                <a:gridCol w="593918">
                  <a:extLst>
                    <a:ext uri="{9D8B030D-6E8A-4147-A177-3AD203B41FA5}">
                      <a16:colId xmlns:a16="http://schemas.microsoft.com/office/drawing/2014/main" val="20013"/>
                    </a:ext>
                  </a:extLst>
                </a:gridCol>
                <a:gridCol w="535258">
                  <a:extLst>
                    <a:ext uri="{9D8B030D-6E8A-4147-A177-3AD203B41FA5}">
                      <a16:colId xmlns:a16="http://schemas.microsoft.com/office/drawing/2014/main" val="20014"/>
                    </a:ext>
                  </a:extLst>
                </a:gridCol>
                <a:gridCol w="652576">
                  <a:extLst>
                    <a:ext uri="{9D8B030D-6E8A-4147-A177-3AD203B41FA5}">
                      <a16:colId xmlns:a16="http://schemas.microsoft.com/office/drawing/2014/main" val="20015"/>
                    </a:ext>
                  </a:extLst>
                </a:gridCol>
              </a:tblGrid>
              <a:tr h="459700">
                <a:tc>
                  <a:txBody>
                    <a:bodyPr/>
                    <a:lstStyle/>
                    <a:p>
                      <a:pPr algn="ctr" rtl="0" fontAlgn="ctr"/>
                      <a:r>
                        <a:rPr lang="uk-UA" sz="900" b="1" i="0" u="none" strike="noStrike" dirty="0">
                          <a:solidFill>
                            <a:srgbClr val="FFFFFF"/>
                          </a:solidFill>
                          <a:effectLst/>
                          <a:latin typeface="Calibri" charset="0"/>
                        </a:rPr>
                        <a:t>#</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900" b="1" i="0" u="none" strike="noStrike" dirty="0">
                          <a:solidFill>
                            <a:srgbClr val="FFFFFF"/>
                          </a:solidFill>
                          <a:effectLst/>
                          <a:latin typeface="Calibri" charset="0"/>
                        </a:rPr>
                        <a:t>Marketing tools*</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900" b="1" i="0" u="none" strike="noStrike" dirty="0">
                          <a:solidFill>
                            <a:srgbClr val="FFFFFF"/>
                          </a:solidFill>
                          <a:effectLst/>
                          <a:latin typeface="Calibri" charset="0"/>
                        </a:rPr>
                        <a:t>Sales  volume</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900" b="1" i="0" u="none" strike="noStrike" dirty="0">
                          <a:solidFill>
                            <a:srgbClr val="FFFFFF"/>
                          </a:solidFill>
                          <a:effectLst/>
                          <a:latin typeface="Calibri" charset="0"/>
                        </a:rPr>
                        <a:t>Impressions</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900" b="1" i="0" u="none" strike="noStrike">
                          <a:solidFill>
                            <a:srgbClr val="FFFFFF"/>
                          </a:solidFill>
                          <a:effectLst/>
                          <a:latin typeface="Calibri" charset="0"/>
                        </a:rPr>
                        <a:t>Clicks</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900" b="1" i="0" u="none" strike="noStrike">
                          <a:solidFill>
                            <a:srgbClr val="FFFFFF"/>
                          </a:solidFill>
                          <a:effectLst/>
                          <a:latin typeface="Calibri" charset="0"/>
                        </a:rPr>
                        <a:t>CTR</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900" b="1" i="0" u="none" strike="noStrike">
                          <a:solidFill>
                            <a:srgbClr val="FFFFFF"/>
                          </a:solidFill>
                          <a:effectLst/>
                          <a:latin typeface="Calibri" charset="0"/>
                        </a:rPr>
                        <a:t>CPC</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900" b="1" i="0" u="none" strike="noStrike">
                          <a:solidFill>
                            <a:srgbClr val="FFFFFF"/>
                          </a:solidFill>
                          <a:effectLst/>
                          <a:latin typeface="Calibri" charset="0"/>
                        </a:rPr>
                        <a:t>Monthly budget</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900" b="1" i="0" u="none" strike="noStrike" dirty="0">
                          <a:solidFill>
                            <a:srgbClr val="FFFFFF"/>
                          </a:solidFill>
                          <a:effectLst/>
                          <a:latin typeface="Calibri" charset="0"/>
                        </a:rPr>
                        <a:t>CR CPC/ Long app</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900" b="1" i="0" u="none" strike="noStrike">
                          <a:solidFill>
                            <a:srgbClr val="FFFFFF"/>
                          </a:solidFill>
                          <a:effectLst/>
                          <a:latin typeface="Calibri" charset="0"/>
                        </a:rPr>
                        <a:t>Long apps</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900" b="1" i="0" u="none" strike="noStrike">
                          <a:solidFill>
                            <a:srgbClr val="FFFFFF"/>
                          </a:solidFill>
                          <a:effectLst/>
                          <a:latin typeface="Calibri" charset="0"/>
                        </a:rPr>
                        <a:t>Long app cost </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900" b="1" i="0" u="none" strike="noStrike" dirty="0">
                          <a:solidFill>
                            <a:srgbClr val="FFFFFF"/>
                          </a:solidFill>
                          <a:effectLst/>
                          <a:latin typeface="Calibri" charset="0"/>
                        </a:rPr>
                        <a:t>Total WEB CR</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900" b="1" i="0" u="none" strike="noStrike">
                          <a:solidFill>
                            <a:srgbClr val="FFFFFF"/>
                          </a:solidFill>
                          <a:effectLst/>
                          <a:latin typeface="Calibri" charset="0"/>
                        </a:rPr>
                        <a:t>Applications in TS</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900" b="1" i="0" u="none" strike="noStrike">
                          <a:solidFill>
                            <a:srgbClr val="FFFFFF"/>
                          </a:solidFill>
                          <a:effectLst/>
                          <a:latin typeface="Calibri" charset="0"/>
                        </a:rPr>
                        <a:t>Disbursement </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900" b="1" i="0" u="none" strike="noStrike">
                          <a:solidFill>
                            <a:srgbClr val="FFFFFF"/>
                          </a:solidFill>
                          <a:effectLst/>
                          <a:latin typeface="Calibri" charset="0"/>
                        </a:rPr>
                        <a:t>Sales</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ctr" rtl="0" fontAlgn="ctr"/>
                      <a:r>
                        <a:rPr lang="en-US" sz="900" b="1" i="0" u="none" strike="noStrike">
                          <a:solidFill>
                            <a:srgbClr val="FFFFFF"/>
                          </a:solidFill>
                          <a:effectLst/>
                          <a:latin typeface="Calibri" charset="0"/>
                        </a:rPr>
                        <a:t>Client cost</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extLst>
                  <a:ext uri="{0D108BD9-81ED-4DB2-BD59-A6C34878D82A}">
                    <a16:rowId xmlns:a16="http://schemas.microsoft.com/office/drawing/2014/main" val="10000"/>
                  </a:ext>
                </a:extLst>
              </a:tr>
              <a:tr h="332813">
                <a:tc>
                  <a:txBody>
                    <a:bodyPr/>
                    <a:lstStyle/>
                    <a:p>
                      <a:pPr algn="ctr" rtl="0" fontAlgn="b"/>
                      <a:r>
                        <a:rPr lang="is-IS" sz="1000" b="0" i="0" u="none" strike="noStrike" dirty="0">
                          <a:solidFill>
                            <a:srgbClr val="000000"/>
                          </a:solidFill>
                          <a:effectLst/>
                          <a:latin typeface="Calibri" charset="0"/>
                        </a:rPr>
                        <a:t>1</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l" rtl="0" fontAlgn="b"/>
                      <a:r>
                        <a:rPr lang="en-US" sz="1000" b="0" i="0" u="none" strike="noStrike" dirty="0">
                          <a:solidFill>
                            <a:srgbClr val="000000"/>
                          </a:solidFill>
                          <a:effectLst/>
                          <a:latin typeface="Calibri" charset="0"/>
                        </a:rPr>
                        <a:t>Facebook</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b"/>
                      <a:r>
                        <a:rPr lang="it-IT" sz="1000" b="0" i="0" u="none" strike="noStrike">
                          <a:solidFill>
                            <a:srgbClr val="000000"/>
                          </a:solidFill>
                          <a:effectLst/>
                          <a:latin typeface="Calibri" charset="0"/>
                        </a:rPr>
                        <a:t>55%</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b"/>
                      <a:r>
                        <a:rPr lang="cs-CZ" sz="1000" b="0" i="0" u="none" strike="noStrike">
                          <a:solidFill>
                            <a:srgbClr val="000000"/>
                          </a:solidFill>
                          <a:effectLst/>
                          <a:latin typeface="Calibri" charset="0"/>
                        </a:rPr>
                        <a:t> 14 000 000 </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b"/>
                      <a:r>
                        <a:rPr lang="cs-CZ" sz="1000" b="0" i="0" u="none" strike="noStrike">
                          <a:solidFill>
                            <a:srgbClr val="000000"/>
                          </a:solidFill>
                          <a:effectLst/>
                          <a:latin typeface="Calibri" charset="0"/>
                        </a:rPr>
                        <a:t> 140 000 </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b"/>
                      <a:r>
                        <a:rPr lang="en-US" sz="1000" b="0" i="0" u="none" strike="noStrike" dirty="0">
                          <a:solidFill>
                            <a:srgbClr val="000000"/>
                          </a:solidFill>
                          <a:effectLst/>
                          <a:latin typeface="Calibri" charset="0"/>
                        </a:rPr>
                        <a:t>1,0%</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r" rtl="0" fontAlgn="b"/>
                      <a:r>
                        <a:rPr lang="en-US" sz="1000" b="0" i="0" u="none" strike="noStrike" dirty="0">
                          <a:solidFill>
                            <a:srgbClr val="000000"/>
                          </a:solidFill>
                          <a:effectLst/>
                          <a:latin typeface="Calibri" charset="0"/>
                        </a:rPr>
                        <a:t>$0,14 </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b"/>
                      <a:r>
                        <a:rPr lang="en-US" sz="1000" b="0" i="0" u="none" strike="noStrike" dirty="0">
                          <a:solidFill>
                            <a:srgbClr val="000000"/>
                          </a:solidFill>
                          <a:effectLst/>
                          <a:latin typeface="Calibri" charset="0"/>
                        </a:rPr>
                        <a:t>$19 600 </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b"/>
                      <a:r>
                        <a:rPr lang="en-US" sz="1000" b="0" i="0" u="none" strike="noStrike" dirty="0">
                          <a:solidFill>
                            <a:srgbClr val="000000"/>
                          </a:solidFill>
                          <a:effectLst/>
                          <a:latin typeface="Calibri" charset="0"/>
                        </a:rPr>
                        <a:t>5,0%</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r" fontAlgn="b"/>
                      <a:r>
                        <a:rPr lang="cs-CZ" sz="1000" b="0" i="0" u="none" strike="noStrike">
                          <a:solidFill>
                            <a:srgbClr val="000000"/>
                          </a:solidFill>
                          <a:effectLst/>
                          <a:latin typeface="Calibri" charset="0"/>
                        </a:rPr>
                        <a:t> 7 000 </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b"/>
                      <a:r>
                        <a:rPr lang="en-US" sz="1000" b="0" i="0" u="none" strike="noStrike">
                          <a:solidFill>
                            <a:srgbClr val="000000"/>
                          </a:solidFill>
                          <a:effectLst/>
                          <a:latin typeface="Calibri" charset="0"/>
                        </a:rPr>
                        <a:t> $2,80 </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b"/>
                      <a:r>
                        <a:rPr lang="it-IT" sz="1000" b="0" i="0" u="none" strike="noStrike">
                          <a:solidFill>
                            <a:srgbClr val="000000"/>
                          </a:solidFill>
                          <a:effectLst/>
                          <a:latin typeface="Calibri" charset="0"/>
                        </a:rPr>
                        <a:t>5%</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b"/>
                      <a:r>
                        <a:rPr lang="cs-CZ" sz="1000" b="0" i="0" u="none" strike="noStrike">
                          <a:solidFill>
                            <a:srgbClr val="000000"/>
                          </a:solidFill>
                          <a:effectLst/>
                          <a:latin typeface="Calibri" charset="0"/>
                        </a:rPr>
                        <a:t> 7 000 </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b"/>
                      <a:r>
                        <a:rPr lang="is-IS" sz="1000" b="0" i="0" u="none" strike="noStrike">
                          <a:solidFill>
                            <a:srgbClr val="000000"/>
                          </a:solidFill>
                          <a:effectLst/>
                          <a:latin typeface="Calibri" charset="0"/>
                        </a:rPr>
                        <a:t>20%</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b"/>
                      <a:r>
                        <a:rPr lang="sk-SK" sz="1000" b="0" i="0" u="none" strike="noStrike">
                          <a:solidFill>
                            <a:srgbClr val="000000"/>
                          </a:solidFill>
                          <a:effectLst/>
                          <a:latin typeface="Calibri" charset="0"/>
                        </a:rPr>
                        <a:t> 1 400 </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r" rtl="0" fontAlgn="b"/>
                      <a:r>
                        <a:rPr lang="en-US" sz="1000" b="0" i="0" u="none" strike="noStrike">
                          <a:solidFill>
                            <a:srgbClr val="000000"/>
                          </a:solidFill>
                          <a:effectLst/>
                          <a:latin typeface="Calibri" charset="0"/>
                        </a:rPr>
                        <a:t> $14,00 </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10001"/>
                  </a:ext>
                </a:extLst>
              </a:tr>
              <a:tr h="312012">
                <a:tc>
                  <a:txBody>
                    <a:bodyPr/>
                    <a:lstStyle/>
                    <a:p>
                      <a:pPr algn="ctr" rtl="0" fontAlgn="b"/>
                      <a:r>
                        <a:rPr lang="en-US" sz="1000" b="0" i="0" u="none" strike="noStrike" dirty="0">
                          <a:solidFill>
                            <a:srgbClr val="000000"/>
                          </a:solidFill>
                          <a:effectLst/>
                          <a:latin typeface="Calibri" charset="0"/>
                        </a:rPr>
                        <a:t>2</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l" rtl="0" fontAlgn="b"/>
                      <a:r>
                        <a:rPr lang="en-US" sz="1000" b="0" i="0" u="none" strike="noStrike" dirty="0">
                          <a:solidFill>
                            <a:srgbClr val="000000"/>
                          </a:solidFill>
                          <a:effectLst/>
                          <a:latin typeface="Calibri" charset="0"/>
                        </a:rPr>
                        <a:t>Display Network</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b"/>
                      <a:r>
                        <a:rPr lang="pt-BR" sz="1000" b="0" i="0" u="none" strike="noStrike" dirty="0">
                          <a:solidFill>
                            <a:srgbClr val="000000"/>
                          </a:solidFill>
                          <a:effectLst/>
                          <a:latin typeface="Calibri" charset="0"/>
                        </a:rPr>
                        <a:t>29%</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b"/>
                      <a:r>
                        <a:rPr lang="cs-CZ" sz="1000" b="0" i="0" u="none" strike="noStrike" dirty="0">
                          <a:solidFill>
                            <a:srgbClr val="000000"/>
                          </a:solidFill>
                          <a:effectLst/>
                          <a:latin typeface="Calibri" charset="0"/>
                        </a:rPr>
                        <a:t> 150 000 000 </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b"/>
                      <a:r>
                        <a:rPr lang="cs-CZ" sz="1000" b="0" i="0" u="none" strike="noStrike" dirty="0">
                          <a:solidFill>
                            <a:srgbClr val="000000"/>
                          </a:solidFill>
                          <a:effectLst/>
                          <a:latin typeface="Calibri" charset="0"/>
                        </a:rPr>
                        <a:t> 75 000 </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b"/>
                      <a:r>
                        <a:rPr lang="is-IS" sz="1000" b="0" i="0" u="none" strike="noStrike" dirty="0">
                          <a:solidFill>
                            <a:srgbClr val="000000"/>
                          </a:solidFill>
                          <a:effectLst/>
                          <a:latin typeface="Calibri" charset="0"/>
                        </a:rPr>
                        <a:t>0,05%</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r" rtl="0" fontAlgn="b"/>
                      <a:r>
                        <a:rPr lang="en-US" sz="1000" b="0" i="0" u="none" strike="noStrike" dirty="0">
                          <a:solidFill>
                            <a:srgbClr val="000000"/>
                          </a:solidFill>
                          <a:effectLst/>
                          <a:latin typeface="Calibri" charset="0"/>
                        </a:rPr>
                        <a:t>$0,12 </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b"/>
                      <a:r>
                        <a:rPr lang="en-US" sz="1000" b="0" i="0" u="none" strike="noStrike" dirty="0">
                          <a:solidFill>
                            <a:srgbClr val="000000"/>
                          </a:solidFill>
                          <a:effectLst/>
                          <a:latin typeface="Calibri" charset="0"/>
                        </a:rPr>
                        <a:t>$9 000 </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b"/>
                      <a:r>
                        <a:rPr lang="en-US" sz="1000" b="0" i="0" u="none" strike="noStrike" dirty="0">
                          <a:solidFill>
                            <a:srgbClr val="000000"/>
                          </a:solidFill>
                          <a:effectLst/>
                          <a:latin typeface="Calibri" charset="0"/>
                        </a:rPr>
                        <a:t>5,0%</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r" fontAlgn="b"/>
                      <a:r>
                        <a:rPr lang="sk-SK" sz="1000" b="0" i="0" u="none" strike="noStrike">
                          <a:solidFill>
                            <a:srgbClr val="000000"/>
                          </a:solidFill>
                          <a:effectLst/>
                          <a:latin typeface="Calibri" charset="0"/>
                        </a:rPr>
                        <a:t> 3 750 </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b"/>
                      <a:r>
                        <a:rPr lang="en-US" sz="1000" b="0" i="0" u="none" strike="noStrike" dirty="0">
                          <a:solidFill>
                            <a:srgbClr val="000000"/>
                          </a:solidFill>
                          <a:effectLst/>
                          <a:latin typeface="Calibri" charset="0"/>
                        </a:rPr>
                        <a:t> $2,40 </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b"/>
                      <a:r>
                        <a:rPr lang="it-IT" sz="1000" b="0" i="0" u="none" strike="noStrike">
                          <a:solidFill>
                            <a:srgbClr val="000000"/>
                          </a:solidFill>
                          <a:effectLst/>
                          <a:latin typeface="Calibri" charset="0"/>
                        </a:rPr>
                        <a:t>5%</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b"/>
                      <a:r>
                        <a:rPr lang="sk-SK" sz="1000" b="0" i="0" u="none" strike="noStrike">
                          <a:solidFill>
                            <a:srgbClr val="000000"/>
                          </a:solidFill>
                          <a:effectLst/>
                          <a:latin typeface="Calibri" charset="0"/>
                        </a:rPr>
                        <a:t> 3 750 </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b"/>
                      <a:r>
                        <a:rPr lang="is-IS" sz="1000" b="0" i="0" u="none" strike="noStrike">
                          <a:solidFill>
                            <a:srgbClr val="000000"/>
                          </a:solidFill>
                          <a:effectLst/>
                          <a:latin typeface="Calibri" charset="0"/>
                        </a:rPr>
                        <a:t>20%</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b"/>
                      <a:r>
                        <a:rPr lang="en-US" sz="1000" b="0" i="0" u="none" strike="noStrike">
                          <a:solidFill>
                            <a:srgbClr val="000000"/>
                          </a:solidFill>
                          <a:effectLst/>
                          <a:latin typeface="Calibri" charset="0"/>
                        </a:rPr>
                        <a:t> 750 </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r" rtl="0" fontAlgn="b"/>
                      <a:r>
                        <a:rPr lang="en-US" sz="1000" b="0" i="0" u="none" strike="noStrike">
                          <a:solidFill>
                            <a:srgbClr val="000000"/>
                          </a:solidFill>
                          <a:effectLst/>
                          <a:latin typeface="Calibri" charset="0"/>
                        </a:rPr>
                        <a:t> $12,00 </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10002"/>
                  </a:ext>
                </a:extLst>
              </a:tr>
              <a:tr h="312012">
                <a:tc>
                  <a:txBody>
                    <a:bodyPr/>
                    <a:lstStyle/>
                    <a:p>
                      <a:pPr algn="ctr" rtl="0" fontAlgn="b"/>
                      <a:r>
                        <a:rPr lang="en-US" sz="1000" b="0" i="0" u="none" strike="noStrike" dirty="0">
                          <a:solidFill>
                            <a:srgbClr val="000000"/>
                          </a:solidFill>
                          <a:effectLst/>
                          <a:latin typeface="Calibri" charset="0"/>
                        </a:rPr>
                        <a:t>3</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l" rtl="0" fontAlgn="b"/>
                      <a:r>
                        <a:rPr lang="en-US" sz="1000" b="0" i="0" u="none" strike="noStrike">
                          <a:solidFill>
                            <a:srgbClr val="000000"/>
                          </a:solidFill>
                          <a:effectLst/>
                          <a:latin typeface="Calibri" charset="0"/>
                        </a:rPr>
                        <a:t>Organic</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b"/>
                      <a:r>
                        <a:rPr lang="pt-BR" sz="1000" b="0" i="0" u="none" strike="noStrike">
                          <a:solidFill>
                            <a:srgbClr val="000000"/>
                          </a:solidFill>
                          <a:effectLst/>
                          <a:latin typeface="Calibri" charset="0"/>
                        </a:rPr>
                        <a:t>9%</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b"/>
                      <a:r>
                        <a:rPr lang="sk-SK" sz="1000" b="0" i="0" u="none" strike="noStrike">
                          <a:solidFill>
                            <a:srgbClr val="000000"/>
                          </a:solidFill>
                          <a:effectLst/>
                          <a:latin typeface="Calibri" charset="0"/>
                        </a:rPr>
                        <a:t> </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b"/>
                      <a:r>
                        <a:rPr lang="sk-SK" sz="1000" b="0" i="0" u="none" strike="noStrike">
                          <a:solidFill>
                            <a:srgbClr val="000000"/>
                          </a:solidFill>
                          <a:effectLst/>
                          <a:latin typeface="Calibri" charset="0"/>
                        </a:rPr>
                        <a:t> </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b"/>
                      <a:r>
                        <a:rPr lang="sk-SK" sz="1000" b="0" i="0" u="none" strike="noStrike">
                          <a:solidFill>
                            <a:srgbClr val="000000"/>
                          </a:solidFill>
                          <a:effectLst/>
                          <a:latin typeface="Calibri" charset="0"/>
                        </a:rPr>
                        <a:t> </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l" rtl="0" fontAlgn="b"/>
                      <a:r>
                        <a:rPr lang="sk-SK" sz="1000" b="0" i="0" u="none" strike="noStrike" dirty="0">
                          <a:solidFill>
                            <a:srgbClr val="000000"/>
                          </a:solidFill>
                          <a:effectLst/>
                          <a:latin typeface="Calibri" charset="0"/>
                        </a:rPr>
                        <a:t> </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b"/>
                      <a:r>
                        <a:rPr lang="en-US" sz="1000" b="0" i="0" u="none" strike="noStrike" dirty="0">
                          <a:solidFill>
                            <a:srgbClr val="000000"/>
                          </a:solidFill>
                          <a:effectLst/>
                          <a:latin typeface="Calibri" charset="0"/>
                        </a:rPr>
                        <a:t>$0 </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b"/>
                      <a:r>
                        <a:rPr lang="en-US" sz="1000" b="0" i="0" u="none" strike="noStrike" dirty="0">
                          <a:solidFill>
                            <a:srgbClr val="000000"/>
                          </a:solidFill>
                          <a:effectLst/>
                          <a:latin typeface="Calibri" charset="0"/>
                        </a:rPr>
                        <a:t>5,0%</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r" fontAlgn="b"/>
                      <a:r>
                        <a:rPr lang="ru-RU" sz="1000" b="0" i="0" u="none" strike="noStrike" dirty="0">
                          <a:solidFill>
                            <a:srgbClr val="000000"/>
                          </a:solidFill>
                          <a:effectLst/>
                          <a:latin typeface="Calibri" charset="0"/>
                        </a:rPr>
                        <a:t> 1 176 </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b"/>
                      <a:r>
                        <a:rPr lang="en-US" sz="1000" b="0" i="0" u="none" strike="noStrike" dirty="0">
                          <a:solidFill>
                            <a:srgbClr val="000000"/>
                          </a:solidFill>
                          <a:effectLst/>
                          <a:latin typeface="Calibri" charset="0"/>
                        </a:rPr>
                        <a:t> $0   </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b"/>
                      <a:r>
                        <a:rPr lang="it-IT" sz="1000" b="0" i="0" u="none" strike="noStrike" dirty="0">
                          <a:solidFill>
                            <a:srgbClr val="000000"/>
                          </a:solidFill>
                          <a:effectLst/>
                          <a:latin typeface="Calibri" charset="0"/>
                        </a:rPr>
                        <a:t>5%</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b"/>
                      <a:r>
                        <a:rPr lang="is-IS" sz="1000" b="0" i="0" u="none" strike="noStrike" dirty="0">
                          <a:solidFill>
                            <a:srgbClr val="000000"/>
                          </a:solidFill>
                          <a:effectLst/>
                          <a:latin typeface="Calibri" charset="0"/>
                        </a:rPr>
                        <a:t> 900 </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b"/>
                      <a:r>
                        <a:rPr lang="is-IS" sz="1000" b="0" i="0" u="none" strike="noStrike" dirty="0">
                          <a:solidFill>
                            <a:srgbClr val="000000"/>
                          </a:solidFill>
                          <a:effectLst/>
                          <a:latin typeface="Calibri" charset="0"/>
                        </a:rPr>
                        <a:t>20%</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b"/>
                      <a:r>
                        <a:rPr lang="fi-FI" sz="1000" b="0" i="0" u="none" strike="noStrike" dirty="0">
                          <a:solidFill>
                            <a:srgbClr val="000000"/>
                          </a:solidFill>
                          <a:effectLst/>
                          <a:latin typeface="Calibri" charset="0"/>
                        </a:rPr>
                        <a:t> 180 </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r" rtl="0" fontAlgn="b"/>
                      <a:r>
                        <a:rPr lang="en-US" sz="1000" b="0" i="0" u="none" strike="noStrike" dirty="0">
                          <a:solidFill>
                            <a:srgbClr val="000000"/>
                          </a:solidFill>
                          <a:effectLst/>
                          <a:latin typeface="Calibri" charset="0"/>
                        </a:rPr>
                        <a:t> $)   </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10003"/>
                  </a:ext>
                </a:extLst>
              </a:tr>
              <a:tr h="312012">
                <a:tc>
                  <a:txBody>
                    <a:bodyPr/>
                    <a:lstStyle/>
                    <a:p>
                      <a:pPr algn="ctr" rtl="0" fontAlgn="b"/>
                      <a:r>
                        <a:rPr lang="en-US" sz="1000" b="0" i="0" u="none" strike="noStrike" dirty="0">
                          <a:solidFill>
                            <a:srgbClr val="000000"/>
                          </a:solidFill>
                          <a:effectLst/>
                          <a:latin typeface="Calibri" charset="0"/>
                        </a:rPr>
                        <a:t>4</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l" rtl="0" fontAlgn="b"/>
                      <a:r>
                        <a:rPr lang="en-US" sz="1000" b="0" i="0" u="none" strike="noStrike" dirty="0">
                          <a:solidFill>
                            <a:srgbClr val="000000"/>
                          </a:solidFill>
                          <a:effectLst/>
                          <a:latin typeface="Calibri" charset="0"/>
                        </a:rPr>
                        <a:t>Traffic partners</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b"/>
                      <a:r>
                        <a:rPr lang="it-IT" sz="1000" b="0" i="0" u="none" strike="noStrike">
                          <a:solidFill>
                            <a:srgbClr val="000000"/>
                          </a:solidFill>
                          <a:effectLst/>
                          <a:latin typeface="Calibri" charset="0"/>
                        </a:rPr>
                        <a:t>5%</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b"/>
                      <a:r>
                        <a:rPr lang="sk-SK" sz="1000" b="0" i="0" u="none" strike="noStrike">
                          <a:solidFill>
                            <a:srgbClr val="000000"/>
                          </a:solidFill>
                          <a:effectLst/>
                          <a:latin typeface="Calibri" charset="0"/>
                        </a:rPr>
                        <a:t> </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b"/>
                      <a:r>
                        <a:rPr lang="sk-SK" sz="1000" b="0" i="0" u="none" strike="noStrike">
                          <a:solidFill>
                            <a:srgbClr val="000000"/>
                          </a:solidFill>
                          <a:effectLst/>
                          <a:latin typeface="Calibri" charset="0"/>
                        </a:rPr>
                        <a:t> </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b"/>
                      <a:r>
                        <a:rPr lang="sk-SK" sz="1000" b="0" i="0" u="none" strike="noStrike">
                          <a:solidFill>
                            <a:srgbClr val="000000"/>
                          </a:solidFill>
                          <a:effectLst/>
                          <a:latin typeface="Calibri" charset="0"/>
                        </a:rPr>
                        <a:t> </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l" rtl="0" fontAlgn="b"/>
                      <a:r>
                        <a:rPr lang="sk-SK" sz="1000" b="0" i="0" u="none" strike="noStrike">
                          <a:solidFill>
                            <a:srgbClr val="000000"/>
                          </a:solidFill>
                          <a:effectLst/>
                          <a:latin typeface="Calibri" charset="0"/>
                        </a:rPr>
                        <a:t> </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b"/>
                      <a:r>
                        <a:rPr lang="en-US" sz="1000" b="0" i="0" u="none" strike="noStrike">
                          <a:solidFill>
                            <a:srgbClr val="000000"/>
                          </a:solidFill>
                          <a:effectLst/>
                          <a:latin typeface="Calibri" charset="0"/>
                        </a:rPr>
                        <a:t>$2 000 </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b"/>
                      <a:r>
                        <a:rPr lang="en-US" sz="1000" b="0" i="0" u="none" strike="noStrike">
                          <a:solidFill>
                            <a:srgbClr val="000000"/>
                          </a:solidFill>
                          <a:effectLst/>
                          <a:latin typeface="Calibri" charset="0"/>
                        </a:rPr>
                        <a:t>5,0%</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r" fontAlgn="b"/>
                      <a:r>
                        <a:rPr lang="ru-RU" sz="1000" b="0" i="0" u="none" strike="noStrike" dirty="0">
                          <a:solidFill>
                            <a:srgbClr val="000000"/>
                          </a:solidFill>
                          <a:effectLst/>
                          <a:latin typeface="Calibri" charset="0"/>
                        </a:rPr>
                        <a:t> 588 </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b"/>
                      <a:r>
                        <a:rPr lang="en-US" sz="1000" b="0" i="0" u="none" strike="noStrike" dirty="0">
                          <a:solidFill>
                            <a:srgbClr val="000000"/>
                          </a:solidFill>
                          <a:effectLst/>
                          <a:latin typeface="Calibri" charset="0"/>
                        </a:rPr>
                        <a:t> $3,40 </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b"/>
                      <a:r>
                        <a:rPr lang="it-IT" sz="1000" b="0" i="0" u="none" strike="noStrike" dirty="0">
                          <a:solidFill>
                            <a:srgbClr val="000000"/>
                          </a:solidFill>
                          <a:effectLst/>
                          <a:latin typeface="Calibri" charset="0"/>
                        </a:rPr>
                        <a:t>5%</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b"/>
                      <a:r>
                        <a:rPr lang="en-US" sz="1000" b="0" i="0" u="none" strike="noStrike" dirty="0">
                          <a:solidFill>
                            <a:srgbClr val="000000"/>
                          </a:solidFill>
                          <a:effectLst/>
                          <a:latin typeface="Calibri" charset="0"/>
                        </a:rPr>
                        <a:t> 450 </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b"/>
                      <a:r>
                        <a:rPr lang="is-IS" sz="1000" b="0" i="0" u="none" strike="noStrike">
                          <a:solidFill>
                            <a:srgbClr val="000000"/>
                          </a:solidFill>
                          <a:effectLst/>
                          <a:latin typeface="Calibri" charset="0"/>
                        </a:rPr>
                        <a:t>20%</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b"/>
                      <a:r>
                        <a:rPr lang="en-US" sz="1000" b="0" i="0" u="none" strike="noStrike">
                          <a:solidFill>
                            <a:srgbClr val="000000"/>
                          </a:solidFill>
                          <a:effectLst/>
                          <a:latin typeface="Calibri" charset="0"/>
                        </a:rPr>
                        <a:t> 90 </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r" rtl="0" fontAlgn="b"/>
                      <a:r>
                        <a:rPr lang="en-US" sz="1000" b="0" i="0" u="none" strike="noStrike" dirty="0">
                          <a:solidFill>
                            <a:srgbClr val="000000"/>
                          </a:solidFill>
                          <a:effectLst/>
                          <a:latin typeface="Calibri" charset="0"/>
                        </a:rPr>
                        <a:t> $22,22 </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10004"/>
                  </a:ext>
                </a:extLst>
              </a:tr>
              <a:tr h="335703">
                <a:tc>
                  <a:txBody>
                    <a:bodyPr/>
                    <a:lstStyle/>
                    <a:p>
                      <a:pPr algn="ctr" rtl="0" fontAlgn="b"/>
                      <a:r>
                        <a:rPr lang="en-US" sz="1000" b="0" i="0" u="none" strike="noStrike" dirty="0">
                          <a:solidFill>
                            <a:srgbClr val="000000"/>
                          </a:solidFill>
                          <a:effectLst/>
                          <a:latin typeface="Calibri" charset="0"/>
                        </a:rPr>
                        <a:t>5</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l" rtl="0" fontAlgn="b"/>
                      <a:r>
                        <a:rPr lang="en-US" sz="1000" b="0" i="0" u="none" strike="noStrike">
                          <a:solidFill>
                            <a:srgbClr val="000000"/>
                          </a:solidFill>
                          <a:effectLst/>
                          <a:latin typeface="Calibri" charset="0"/>
                        </a:rPr>
                        <a:t>Google Search Ad</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b"/>
                      <a:r>
                        <a:rPr lang="is-IS" sz="1000" b="0" i="0" u="none" strike="noStrike">
                          <a:solidFill>
                            <a:srgbClr val="000000"/>
                          </a:solidFill>
                          <a:effectLst/>
                          <a:latin typeface="Calibri" charset="0"/>
                        </a:rPr>
                        <a:t>2%</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b"/>
                      <a:r>
                        <a:rPr lang="cs-CZ" sz="1000" b="0" i="0" u="none" strike="noStrike">
                          <a:solidFill>
                            <a:srgbClr val="000000"/>
                          </a:solidFill>
                          <a:effectLst/>
                          <a:latin typeface="Calibri" charset="0"/>
                        </a:rPr>
                        <a:t> 80 000 </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b"/>
                      <a:r>
                        <a:rPr lang="cs-CZ" sz="1000" b="0" i="0" u="none" strike="noStrike">
                          <a:solidFill>
                            <a:srgbClr val="000000"/>
                          </a:solidFill>
                          <a:effectLst/>
                          <a:latin typeface="Calibri" charset="0"/>
                        </a:rPr>
                        <a:t> 4 000 </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b"/>
                      <a:r>
                        <a:rPr lang="en-US" sz="1000" b="0" i="0" u="none" strike="noStrike">
                          <a:solidFill>
                            <a:srgbClr val="000000"/>
                          </a:solidFill>
                          <a:effectLst/>
                          <a:latin typeface="Calibri" charset="0"/>
                        </a:rPr>
                        <a:t>5,0%</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r" rtl="0" fontAlgn="b"/>
                      <a:r>
                        <a:rPr lang="en-US" sz="1000" b="0" i="0" u="none" strike="noStrike">
                          <a:solidFill>
                            <a:srgbClr val="000000"/>
                          </a:solidFill>
                          <a:effectLst/>
                          <a:latin typeface="Calibri" charset="0"/>
                        </a:rPr>
                        <a:t> $0,33 </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b"/>
                      <a:r>
                        <a:rPr lang="en-US" sz="1000" b="0" i="0" u="none" strike="noStrike">
                          <a:solidFill>
                            <a:srgbClr val="000000"/>
                          </a:solidFill>
                          <a:effectLst/>
                          <a:latin typeface="Calibri" charset="0"/>
                        </a:rPr>
                        <a:t>$1 320 </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b"/>
                      <a:r>
                        <a:rPr lang="en-US" sz="1000" b="0" i="0" u="none" strike="noStrike">
                          <a:solidFill>
                            <a:srgbClr val="000000"/>
                          </a:solidFill>
                          <a:effectLst/>
                          <a:latin typeface="Calibri" charset="0"/>
                        </a:rPr>
                        <a:t>5,0%</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r" fontAlgn="b"/>
                      <a:r>
                        <a:rPr lang="is-IS" sz="1000" b="0" i="0" u="none" strike="noStrike">
                          <a:solidFill>
                            <a:srgbClr val="000000"/>
                          </a:solidFill>
                          <a:effectLst/>
                          <a:latin typeface="Calibri" charset="0"/>
                        </a:rPr>
                        <a:t> 200 </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b"/>
                      <a:r>
                        <a:rPr lang="en-US" sz="1000" b="0" i="0" u="none" strike="noStrike" dirty="0">
                          <a:solidFill>
                            <a:srgbClr val="000000"/>
                          </a:solidFill>
                          <a:effectLst/>
                          <a:latin typeface="Calibri" charset="0"/>
                        </a:rPr>
                        <a:t> $6,60 </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b"/>
                      <a:r>
                        <a:rPr lang="it-IT" sz="1000" b="0" i="0" u="none" strike="noStrike" dirty="0">
                          <a:solidFill>
                            <a:srgbClr val="000000"/>
                          </a:solidFill>
                          <a:effectLst/>
                          <a:latin typeface="Calibri" charset="0"/>
                        </a:rPr>
                        <a:t>5%</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b"/>
                      <a:r>
                        <a:rPr lang="is-IS" sz="1000" b="0" i="0" u="none" strike="noStrike" dirty="0">
                          <a:solidFill>
                            <a:srgbClr val="000000"/>
                          </a:solidFill>
                          <a:effectLst/>
                          <a:latin typeface="Calibri" charset="0"/>
                        </a:rPr>
                        <a:t> 200 </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rtl="0" fontAlgn="b"/>
                      <a:r>
                        <a:rPr lang="is-IS" sz="1000" b="0" i="0" u="none" strike="noStrike" dirty="0">
                          <a:solidFill>
                            <a:srgbClr val="000000"/>
                          </a:solidFill>
                          <a:effectLst/>
                          <a:latin typeface="Calibri" charset="0"/>
                        </a:rPr>
                        <a:t>20%</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ctr" fontAlgn="b"/>
                      <a:r>
                        <a:rPr lang="en-US" sz="1000" b="0" i="0" u="none" strike="noStrike" dirty="0">
                          <a:solidFill>
                            <a:srgbClr val="000000"/>
                          </a:solidFill>
                          <a:effectLst/>
                          <a:latin typeface="Calibri" charset="0"/>
                        </a:rPr>
                        <a:t> 40 </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tc>
                  <a:txBody>
                    <a:bodyPr/>
                    <a:lstStyle/>
                    <a:p>
                      <a:pPr algn="r" rtl="0" fontAlgn="b"/>
                      <a:r>
                        <a:rPr lang="en-US" sz="1000" b="0" i="0" u="none" strike="noStrike" dirty="0">
                          <a:solidFill>
                            <a:srgbClr val="000000"/>
                          </a:solidFill>
                          <a:effectLst/>
                          <a:latin typeface="Calibri" charset="0"/>
                        </a:rPr>
                        <a:t> $33,00 </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AEFF7"/>
                    </a:solidFill>
                  </a:tcPr>
                </a:tc>
                <a:extLst>
                  <a:ext uri="{0D108BD9-81ED-4DB2-BD59-A6C34878D82A}">
                    <a16:rowId xmlns:a16="http://schemas.microsoft.com/office/drawing/2014/main" val="10005"/>
                  </a:ext>
                </a:extLst>
              </a:tr>
              <a:tr h="312012">
                <a:tc>
                  <a:txBody>
                    <a:bodyPr/>
                    <a:lstStyle/>
                    <a:p>
                      <a:pPr algn="l" fontAlgn="t"/>
                      <a:r>
                        <a:rPr lang="sk-SK" sz="1000" b="1" i="0" u="none" strike="noStrike">
                          <a:solidFill>
                            <a:srgbClr val="000000"/>
                          </a:solidFill>
                          <a:effectLst/>
                          <a:latin typeface="Calibri" charset="0"/>
                        </a:rPr>
                        <a:t> </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l" rtl="0" fontAlgn="ctr"/>
                      <a:r>
                        <a:rPr lang="en-US" sz="1000" b="1" i="0" u="none" strike="noStrike" dirty="0">
                          <a:solidFill>
                            <a:srgbClr val="000000"/>
                          </a:solidFill>
                          <a:effectLst/>
                          <a:latin typeface="Calibri" charset="0"/>
                        </a:rPr>
                        <a:t>Total </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US" sz="1000" b="1" i="0" u="none" strike="noStrike" dirty="0">
                          <a:solidFill>
                            <a:srgbClr val="000000"/>
                          </a:solidFill>
                          <a:effectLst/>
                          <a:latin typeface="Calibri" charset="0"/>
                        </a:rPr>
                        <a:t>100%</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fontAlgn="t"/>
                      <a:r>
                        <a:rPr lang="sk-SK" sz="1000" b="1" i="0" u="none" strike="noStrike">
                          <a:solidFill>
                            <a:srgbClr val="000000"/>
                          </a:solidFill>
                          <a:effectLst/>
                          <a:latin typeface="Calibri" charset="0"/>
                        </a:rPr>
                        <a:t> </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fontAlgn="t"/>
                      <a:r>
                        <a:rPr lang="sk-SK" sz="1000" b="1" i="0" u="none" strike="noStrike">
                          <a:solidFill>
                            <a:srgbClr val="000000"/>
                          </a:solidFill>
                          <a:effectLst/>
                          <a:latin typeface="Calibri" charset="0"/>
                        </a:rPr>
                        <a:t> </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fontAlgn="t"/>
                      <a:r>
                        <a:rPr lang="sk-SK" sz="1000" b="1" i="0" u="none" strike="noStrike">
                          <a:solidFill>
                            <a:srgbClr val="000000"/>
                          </a:solidFill>
                          <a:effectLst/>
                          <a:latin typeface="Calibri" charset="0"/>
                        </a:rPr>
                        <a:t> </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fontAlgn="t"/>
                      <a:r>
                        <a:rPr lang="sk-SK" sz="1000" b="1" i="0" u="none" strike="noStrike">
                          <a:solidFill>
                            <a:srgbClr val="000000"/>
                          </a:solidFill>
                          <a:effectLst/>
                          <a:latin typeface="Calibri" charset="0"/>
                        </a:rPr>
                        <a:t> </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fontAlgn="t"/>
                      <a:r>
                        <a:rPr lang="en-US" sz="1000" b="1" i="0" u="none" strike="noStrike">
                          <a:solidFill>
                            <a:srgbClr val="000000"/>
                          </a:solidFill>
                          <a:effectLst/>
                          <a:latin typeface="Calibri" charset="0"/>
                        </a:rPr>
                        <a:t>$31 920 </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fontAlgn="t"/>
                      <a:r>
                        <a:rPr lang="sk-SK" sz="1000" b="1" i="0" u="none" strike="noStrike">
                          <a:solidFill>
                            <a:srgbClr val="000000"/>
                          </a:solidFill>
                          <a:effectLst/>
                          <a:latin typeface="Calibri" charset="0"/>
                        </a:rPr>
                        <a:t> </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fontAlgn="t"/>
                      <a:r>
                        <a:rPr lang="is-IS" sz="1000" b="1" i="0" u="none" strike="noStrike">
                          <a:solidFill>
                            <a:srgbClr val="000000"/>
                          </a:solidFill>
                          <a:effectLst/>
                          <a:latin typeface="Calibri" charset="0"/>
                        </a:rPr>
                        <a:t> 12 715 </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b"/>
                      <a:r>
                        <a:rPr lang="en-US" sz="1000" b="1" i="0" u="none" strike="noStrike" dirty="0">
                          <a:solidFill>
                            <a:srgbClr val="000000"/>
                          </a:solidFill>
                          <a:effectLst/>
                          <a:latin typeface="Calibri" charset="0"/>
                        </a:rPr>
                        <a:t> $2,51 </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fontAlgn="t"/>
                      <a:r>
                        <a:rPr lang="sk-SK" sz="1000" b="1" i="0" u="none" strike="noStrike">
                          <a:solidFill>
                            <a:srgbClr val="000000"/>
                          </a:solidFill>
                          <a:effectLst/>
                          <a:latin typeface="Calibri" charset="0"/>
                        </a:rPr>
                        <a:t> </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fontAlgn="t"/>
                      <a:r>
                        <a:rPr lang="sk-SK" sz="1000" b="1" i="0" u="none" strike="noStrike" dirty="0">
                          <a:solidFill>
                            <a:srgbClr val="000000"/>
                          </a:solidFill>
                          <a:effectLst/>
                          <a:latin typeface="Calibri" charset="0"/>
                        </a:rPr>
                        <a:t> 12 300 </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fontAlgn="t"/>
                      <a:r>
                        <a:rPr lang="sk-SK" sz="1000" b="1" i="0" u="none" strike="noStrike" dirty="0">
                          <a:solidFill>
                            <a:srgbClr val="000000"/>
                          </a:solidFill>
                          <a:effectLst/>
                          <a:latin typeface="Calibri" charset="0"/>
                        </a:rPr>
                        <a:t> </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fontAlgn="t"/>
                      <a:r>
                        <a:rPr lang="sk-SK" sz="1000" b="1" i="0" u="none" strike="noStrike" dirty="0">
                          <a:solidFill>
                            <a:srgbClr val="000000"/>
                          </a:solidFill>
                          <a:effectLst/>
                          <a:latin typeface="Calibri" charset="0"/>
                        </a:rPr>
                        <a:t> 2 460 </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tc>
                  <a:txBody>
                    <a:bodyPr/>
                    <a:lstStyle/>
                    <a:p>
                      <a:pPr algn="ctr" rtl="0" fontAlgn="ctr"/>
                      <a:r>
                        <a:rPr lang="en-US" sz="1000" b="1" i="0" u="none" strike="noStrike" dirty="0">
                          <a:solidFill>
                            <a:srgbClr val="000000"/>
                          </a:solidFill>
                          <a:effectLst/>
                          <a:latin typeface="Calibri" charset="0"/>
                        </a:rPr>
                        <a:t> $12,98 </a:t>
                      </a:r>
                    </a:p>
                  </a:txBody>
                  <a:tcPr marL="3744" marR="3744" marT="3744"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1F2"/>
                    </a:solidFill>
                  </a:tcPr>
                </a:tc>
                <a:extLst>
                  <a:ext uri="{0D108BD9-81ED-4DB2-BD59-A6C34878D82A}">
                    <a16:rowId xmlns:a16="http://schemas.microsoft.com/office/drawing/2014/main" val="10006"/>
                  </a:ext>
                </a:extLst>
              </a:tr>
            </a:tbl>
          </a:graphicData>
        </a:graphic>
      </p:graphicFrame>
      <p:sp>
        <p:nvSpPr>
          <p:cNvPr id="8" name="TextBox 7"/>
          <p:cNvSpPr txBox="1"/>
          <p:nvPr/>
        </p:nvSpPr>
        <p:spPr>
          <a:xfrm>
            <a:off x="110683" y="3875947"/>
            <a:ext cx="8856984" cy="1031051"/>
          </a:xfrm>
          <a:prstGeom prst="rect">
            <a:avLst/>
          </a:prstGeom>
          <a:solidFill>
            <a:schemeClr val="accent1">
              <a:lumMod val="20000"/>
              <a:lumOff val="80000"/>
            </a:schemeClr>
          </a:solidFill>
          <a:ln>
            <a:solidFill>
              <a:schemeClr val="accent1"/>
            </a:solidFill>
          </a:ln>
        </p:spPr>
        <p:txBody>
          <a:bodyPr wrap="square" rtlCol="0" anchor="t">
            <a:spAutoFit/>
          </a:bodyPr>
          <a:lstStyle/>
          <a:p>
            <a:pPr marL="285750" indent="-285750">
              <a:spcAft>
                <a:spcPts val="600"/>
              </a:spcAft>
              <a:buFont typeface="Arial" charset="0"/>
              <a:buChar char="•"/>
            </a:pPr>
            <a:r>
              <a:rPr lang="en-US" sz="1400"/>
              <a:t>The calculation is based on current statistical data</a:t>
            </a:r>
            <a:r>
              <a:rPr lang="ru-RU" sz="1400"/>
              <a:t>. </a:t>
            </a:r>
            <a:r>
              <a:rPr lang="en-GB" sz="1400"/>
              <a:t>Having 40% annual growth of social media users and 22% annual growth of internet users, the projected sales volumes shall grow respectively.</a:t>
            </a:r>
            <a:endParaRPr lang="en-US" sz="1400"/>
          </a:p>
          <a:p>
            <a:pPr marL="285750" indent="-285750">
              <a:spcAft>
                <a:spcPts val="600"/>
              </a:spcAft>
              <a:buFont typeface="Arial" charset="0"/>
              <a:buChar char="•"/>
            </a:pPr>
            <a:r>
              <a:rPr lang="en-US" sz="1400"/>
              <a:t>Our digital marketing experience in Philippines, Indonesia, Malaysia and Vietnam allows us to manage local marketing mix for achieving the optimal cost per client </a:t>
            </a:r>
          </a:p>
        </p:txBody>
      </p:sp>
    </p:spTree>
    <p:extLst>
      <p:ext uri="{BB962C8B-B14F-4D97-AF65-F5344CB8AC3E}">
        <p14:creationId xmlns:p14="http://schemas.microsoft.com/office/powerpoint/2010/main" val="20715072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Sales plan</a:t>
            </a:r>
          </a:p>
        </p:txBody>
      </p:sp>
      <p:sp>
        <p:nvSpPr>
          <p:cNvPr id="4" name="Slide Number Placeholder 3"/>
          <p:cNvSpPr>
            <a:spLocks noGrp="1"/>
          </p:cNvSpPr>
          <p:nvPr>
            <p:ph type="sldNum" sz="quarter" idx="12"/>
          </p:nvPr>
        </p:nvSpPr>
        <p:spPr/>
        <p:txBody>
          <a:bodyPr/>
          <a:lstStyle/>
          <a:p>
            <a:fld id="{D7F305DA-160D-498F-B102-A1D8643B4A2C}" type="slidenum">
              <a:rPr lang="ru-RU" smtClean="0"/>
              <a:pPr/>
              <a:t>26</a:t>
            </a:fld>
            <a:endParaRPr lang="ru-RU"/>
          </a:p>
        </p:txBody>
      </p:sp>
      <p:graphicFrame>
        <p:nvGraphicFramePr>
          <p:cNvPr id="6" name="Table 5"/>
          <p:cNvGraphicFramePr>
            <a:graphicFrameLocks noGrp="1"/>
          </p:cNvGraphicFramePr>
          <p:nvPr>
            <p:extLst/>
          </p:nvPr>
        </p:nvGraphicFramePr>
        <p:xfrm>
          <a:off x="179388" y="1032060"/>
          <a:ext cx="8785224" cy="812764"/>
        </p:xfrm>
        <a:graphic>
          <a:graphicData uri="http://schemas.openxmlformats.org/drawingml/2006/table">
            <a:tbl>
              <a:tblPr firstRow="1">
                <a:tableStyleId>{5C22544A-7EE6-4342-B048-85BDC9FD1C3A}</a:tableStyleId>
              </a:tblPr>
              <a:tblGrid>
                <a:gridCol w="2160364">
                  <a:extLst>
                    <a:ext uri="{9D8B030D-6E8A-4147-A177-3AD203B41FA5}">
                      <a16:colId xmlns:a16="http://schemas.microsoft.com/office/drawing/2014/main" val="20000"/>
                    </a:ext>
                  </a:extLst>
                </a:gridCol>
                <a:gridCol w="1152128">
                  <a:extLst>
                    <a:ext uri="{9D8B030D-6E8A-4147-A177-3AD203B41FA5}">
                      <a16:colId xmlns:a16="http://schemas.microsoft.com/office/drawing/2014/main" val="20001"/>
                    </a:ext>
                  </a:extLst>
                </a:gridCol>
                <a:gridCol w="1008112">
                  <a:extLst>
                    <a:ext uri="{9D8B030D-6E8A-4147-A177-3AD203B41FA5}">
                      <a16:colId xmlns:a16="http://schemas.microsoft.com/office/drawing/2014/main" val="20002"/>
                    </a:ext>
                  </a:extLst>
                </a:gridCol>
                <a:gridCol w="1152128">
                  <a:extLst>
                    <a:ext uri="{9D8B030D-6E8A-4147-A177-3AD203B41FA5}">
                      <a16:colId xmlns:a16="http://schemas.microsoft.com/office/drawing/2014/main" val="20003"/>
                    </a:ext>
                  </a:extLst>
                </a:gridCol>
                <a:gridCol w="1152128">
                  <a:extLst>
                    <a:ext uri="{9D8B030D-6E8A-4147-A177-3AD203B41FA5}">
                      <a16:colId xmlns:a16="http://schemas.microsoft.com/office/drawing/2014/main" val="20004"/>
                    </a:ext>
                  </a:extLst>
                </a:gridCol>
                <a:gridCol w="1080120">
                  <a:extLst>
                    <a:ext uri="{9D8B030D-6E8A-4147-A177-3AD203B41FA5}">
                      <a16:colId xmlns:a16="http://schemas.microsoft.com/office/drawing/2014/main" val="20005"/>
                    </a:ext>
                  </a:extLst>
                </a:gridCol>
                <a:gridCol w="1080244">
                  <a:extLst>
                    <a:ext uri="{9D8B030D-6E8A-4147-A177-3AD203B41FA5}">
                      <a16:colId xmlns:a16="http://schemas.microsoft.com/office/drawing/2014/main" val="20006"/>
                    </a:ext>
                  </a:extLst>
                </a:gridCol>
              </a:tblGrid>
              <a:tr h="379694">
                <a:tc>
                  <a:txBody>
                    <a:bodyPr/>
                    <a:lstStyle/>
                    <a:p>
                      <a:pPr algn="l" fontAlgn="ctr"/>
                      <a:r>
                        <a:rPr lang="en-US" sz="1400" kern="1200" dirty="0"/>
                        <a:t> </a:t>
                      </a:r>
                      <a:endParaRPr lang="en-US" sz="1400" b="0" kern="1200" dirty="0">
                        <a:solidFill>
                          <a:schemeClr val="tx1"/>
                        </a:solidFill>
                        <a:latin typeface="+mn-lt"/>
                        <a:ea typeface="+mn-ea"/>
                        <a:cs typeface="+mn-cs"/>
                      </a:endParaRPr>
                    </a:p>
                  </a:txBody>
                  <a:tcPr marL="6350" marR="6350" marT="6350" marB="0" anchor="ctr"/>
                </a:tc>
                <a:tc>
                  <a:txBody>
                    <a:bodyPr/>
                    <a:lstStyle/>
                    <a:p>
                      <a:pPr algn="ctr" fontAlgn="ctr"/>
                      <a:r>
                        <a:rPr lang="en-US" sz="1400" b="0" kern="1200" dirty="0"/>
                        <a:t>Month 1</a:t>
                      </a:r>
                      <a:endParaRPr lang="en-US" sz="1400" b="0" kern="1200" dirty="0">
                        <a:solidFill>
                          <a:schemeClr val="tx1"/>
                        </a:solidFill>
                        <a:latin typeface="+mn-lt"/>
                        <a:ea typeface="+mn-ea"/>
                        <a:cs typeface="+mn-cs"/>
                      </a:endParaRPr>
                    </a:p>
                  </a:txBody>
                  <a:tcPr marL="6350" marR="6350" marT="6350" marB="0" anchor="ctr"/>
                </a:tc>
                <a:tc>
                  <a:txBody>
                    <a:bodyPr/>
                    <a:lstStyle/>
                    <a:p>
                      <a:pPr algn="ctr" fontAlgn="ctr"/>
                      <a:r>
                        <a:rPr lang="en-US" sz="1400" b="0" kern="1200" dirty="0"/>
                        <a:t>Month 2</a:t>
                      </a:r>
                      <a:endParaRPr lang="en-US" sz="1400" b="0" kern="1200" dirty="0">
                        <a:solidFill>
                          <a:schemeClr val="tx1"/>
                        </a:solidFill>
                        <a:latin typeface="+mn-lt"/>
                        <a:ea typeface="+mn-ea"/>
                        <a:cs typeface="+mn-cs"/>
                      </a:endParaRPr>
                    </a:p>
                  </a:txBody>
                  <a:tcPr marL="6350" marR="6350" marT="6350" marB="0" anchor="ctr"/>
                </a:tc>
                <a:tc>
                  <a:txBody>
                    <a:bodyPr/>
                    <a:lstStyle/>
                    <a:p>
                      <a:pPr algn="ctr" fontAlgn="ctr"/>
                      <a:r>
                        <a:rPr lang="en-US" sz="1400" b="0" kern="1200" dirty="0"/>
                        <a:t>Month 3</a:t>
                      </a:r>
                      <a:endParaRPr lang="en-US" sz="1400" b="0" kern="1200" dirty="0">
                        <a:solidFill>
                          <a:schemeClr val="tx1"/>
                        </a:solidFill>
                        <a:latin typeface="+mn-lt"/>
                        <a:ea typeface="+mn-ea"/>
                        <a:cs typeface="+mn-cs"/>
                      </a:endParaRPr>
                    </a:p>
                  </a:txBody>
                  <a:tcPr marL="6350" marR="6350" marT="6350" marB="0" anchor="ctr"/>
                </a:tc>
                <a:tc>
                  <a:txBody>
                    <a:bodyPr/>
                    <a:lstStyle/>
                    <a:p>
                      <a:pPr algn="ctr" fontAlgn="ctr"/>
                      <a:r>
                        <a:rPr lang="en-US" sz="1400" b="0" kern="1200" dirty="0"/>
                        <a:t>Month 4</a:t>
                      </a:r>
                      <a:endParaRPr lang="en-US" sz="1400" b="0" kern="1200" dirty="0">
                        <a:solidFill>
                          <a:schemeClr val="tx1"/>
                        </a:solidFill>
                        <a:latin typeface="+mn-lt"/>
                        <a:ea typeface="+mn-ea"/>
                        <a:cs typeface="+mn-cs"/>
                      </a:endParaRPr>
                    </a:p>
                  </a:txBody>
                  <a:tcPr marL="6350" marR="6350" marT="6350" marB="0" anchor="ctr"/>
                </a:tc>
                <a:tc>
                  <a:txBody>
                    <a:bodyPr/>
                    <a:lstStyle/>
                    <a:p>
                      <a:pPr algn="ctr" fontAlgn="ctr"/>
                      <a:r>
                        <a:rPr lang="en-US" sz="1400" b="0" kern="1200" dirty="0"/>
                        <a:t>Month 5</a:t>
                      </a:r>
                      <a:endParaRPr lang="en-US" sz="1400" b="0" kern="1200" dirty="0">
                        <a:solidFill>
                          <a:schemeClr val="tx1"/>
                        </a:solidFill>
                        <a:latin typeface="+mn-lt"/>
                        <a:ea typeface="+mn-ea"/>
                        <a:cs typeface="+mn-cs"/>
                      </a:endParaRPr>
                    </a:p>
                  </a:txBody>
                  <a:tcPr marL="6350" marR="6350" marT="6350" marB="0" anchor="ctr"/>
                </a:tc>
                <a:tc>
                  <a:txBody>
                    <a:bodyPr/>
                    <a:lstStyle/>
                    <a:p>
                      <a:pPr algn="ctr" fontAlgn="ctr"/>
                      <a:r>
                        <a:rPr lang="en-US" sz="1400" b="0" kern="1200" dirty="0"/>
                        <a:t>Month 6</a:t>
                      </a:r>
                      <a:endParaRPr lang="en-US" sz="1400" b="0" kern="1200" dirty="0">
                        <a:solidFill>
                          <a:schemeClr val="tx1"/>
                        </a:solidFill>
                        <a:latin typeface="+mn-lt"/>
                        <a:ea typeface="+mn-ea"/>
                        <a:cs typeface="+mn-cs"/>
                      </a:endParaRPr>
                    </a:p>
                  </a:txBody>
                  <a:tcPr marL="6350" marR="6350" marT="6350" marB="0" anchor="ctr"/>
                </a:tc>
                <a:extLst>
                  <a:ext uri="{0D108BD9-81ED-4DB2-BD59-A6C34878D82A}">
                    <a16:rowId xmlns:a16="http://schemas.microsoft.com/office/drawing/2014/main" val="10000"/>
                  </a:ext>
                </a:extLst>
              </a:tr>
              <a:tr h="379694">
                <a:tc>
                  <a:txBody>
                    <a:bodyPr/>
                    <a:lstStyle/>
                    <a:p>
                      <a:pPr marL="95250" indent="0" algn="l" fontAlgn="ctr">
                        <a:tabLst/>
                      </a:pPr>
                      <a:r>
                        <a:rPr lang="en-US" sz="1400" kern="1200" dirty="0"/>
                        <a:t>Number of loans disbursed per month</a:t>
                      </a:r>
                      <a:endParaRPr lang="en-US" sz="1400" kern="1200" dirty="0">
                        <a:solidFill>
                          <a:schemeClr val="tx1"/>
                        </a:solidFill>
                        <a:latin typeface="+mn-lt"/>
                        <a:ea typeface="+mn-ea"/>
                        <a:cs typeface="+mn-cs"/>
                      </a:endParaRPr>
                    </a:p>
                  </a:txBody>
                  <a:tcPr marL="6350" marR="6350" marT="6350" marB="0" anchor="ctr"/>
                </a:tc>
                <a:tc>
                  <a:txBody>
                    <a:bodyPr/>
                    <a:lstStyle/>
                    <a:p>
                      <a:pPr algn="ctr" fontAlgn="b"/>
                      <a:r>
                        <a:rPr lang="cs-CZ" sz="1400" b="1" i="0" u="none" strike="noStrike" dirty="0">
                          <a:solidFill>
                            <a:srgbClr val="000000"/>
                          </a:solidFill>
                          <a:effectLst/>
                          <a:latin typeface="Calibri" charset="0"/>
                        </a:rPr>
                        <a:t>100</a:t>
                      </a:r>
                    </a:p>
                  </a:txBody>
                  <a:tcPr marL="0" marR="0" marT="0" marB="0" anchor="ctr"/>
                </a:tc>
                <a:tc>
                  <a:txBody>
                    <a:bodyPr/>
                    <a:lstStyle/>
                    <a:p>
                      <a:pPr algn="ctr" fontAlgn="b"/>
                      <a:r>
                        <a:rPr lang="en-US" sz="1400" b="1" i="0" u="none" strike="noStrike" dirty="0">
                          <a:solidFill>
                            <a:srgbClr val="000000"/>
                          </a:solidFill>
                          <a:effectLst/>
                          <a:latin typeface="Calibri" charset="0"/>
                        </a:rPr>
                        <a:t>300</a:t>
                      </a:r>
                    </a:p>
                  </a:txBody>
                  <a:tcPr marL="0" marR="0" marT="0" marB="0" anchor="ctr"/>
                </a:tc>
                <a:tc>
                  <a:txBody>
                    <a:bodyPr/>
                    <a:lstStyle/>
                    <a:p>
                      <a:pPr algn="ctr" fontAlgn="b"/>
                      <a:r>
                        <a:rPr lang="en-GB" sz="1400" b="1" i="0" u="none" strike="noStrike" dirty="0">
                          <a:solidFill>
                            <a:srgbClr val="000000"/>
                          </a:solidFill>
                          <a:effectLst/>
                          <a:latin typeface="Calibri" charset="0"/>
                        </a:rPr>
                        <a:t>600</a:t>
                      </a:r>
                      <a:endParaRPr lang="ru-RU" sz="1400" b="1" i="0" u="none" strike="noStrike" dirty="0">
                        <a:solidFill>
                          <a:srgbClr val="000000"/>
                        </a:solidFill>
                        <a:effectLst/>
                        <a:latin typeface="Calibri" charset="0"/>
                      </a:endParaRPr>
                    </a:p>
                  </a:txBody>
                  <a:tcPr marL="0" marR="0" marT="0" marB="0" anchor="ctr"/>
                </a:tc>
                <a:tc>
                  <a:txBody>
                    <a:bodyPr/>
                    <a:lstStyle/>
                    <a:p>
                      <a:pPr algn="ctr" fontAlgn="b"/>
                      <a:r>
                        <a:rPr lang="sk-SK" sz="1400" b="1" i="0" u="none" strike="noStrike" dirty="0">
                          <a:solidFill>
                            <a:srgbClr val="000000"/>
                          </a:solidFill>
                          <a:effectLst/>
                          <a:latin typeface="Calibri" charset="0"/>
                        </a:rPr>
                        <a:t>900</a:t>
                      </a:r>
                    </a:p>
                  </a:txBody>
                  <a:tcPr marL="0" marR="0" marT="0" marB="0" anchor="ctr"/>
                </a:tc>
                <a:tc>
                  <a:txBody>
                    <a:bodyPr/>
                    <a:lstStyle/>
                    <a:p>
                      <a:pPr algn="ctr" fontAlgn="b"/>
                      <a:r>
                        <a:rPr lang="cs-CZ" sz="1400" b="1" i="0" u="none" strike="noStrike" dirty="0">
                          <a:solidFill>
                            <a:srgbClr val="000000"/>
                          </a:solidFill>
                          <a:effectLst/>
                          <a:latin typeface="Calibri" charset="0"/>
                        </a:rPr>
                        <a:t>1 200</a:t>
                      </a:r>
                    </a:p>
                  </a:txBody>
                  <a:tcPr marL="0" marR="0" marT="0" marB="0" anchor="ctr"/>
                </a:tc>
                <a:tc>
                  <a:txBody>
                    <a:bodyPr/>
                    <a:lstStyle/>
                    <a:p>
                      <a:pPr algn="ctr" fontAlgn="b"/>
                      <a:r>
                        <a:rPr lang="en-US" sz="1400" b="1" i="0" u="none" strike="noStrike" dirty="0">
                          <a:solidFill>
                            <a:srgbClr val="000000"/>
                          </a:solidFill>
                          <a:effectLst/>
                          <a:latin typeface="Calibri" charset="0"/>
                        </a:rPr>
                        <a:t>1 500</a:t>
                      </a:r>
                    </a:p>
                  </a:txBody>
                  <a:tcPr marL="0" marR="0" marT="0" marB="0" anchor="ctr"/>
                </a:tc>
                <a:extLst>
                  <a:ext uri="{0D108BD9-81ED-4DB2-BD59-A6C34878D82A}">
                    <a16:rowId xmlns:a16="http://schemas.microsoft.com/office/drawing/2014/main" val="10001"/>
                  </a:ext>
                </a:extLst>
              </a:tr>
            </a:tbl>
          </a:graphicData>
        </a:graphic>
      </p:graphicFrame>
      <p:sp>
        <p:nvSpPr>
          <p:cNvPr id="7" name="TextBox 6"/>
          <p:cNvSpPr txBox="1"/>
          <p:nvPr/>
        </p:nvSpPr>
        <p:spPr>
          <a:xfrm>
            <a:off x="1547664" y="636271"/>
            <a:ext cx="6192688" cy="369332"/>
          </a:xfrm>
          <a:prstGeom prst="rect">
            <a:avLst/>
          </a:prstGeom>
          <a:noFill/>
        </p:spPr>
        <p:txBody>
          <a:bodyPr wrap="square" rtlCol="0">
            <a:spAutoFit/>
          </a:bodyPr>
          <a:lstStyle/>
          <a:p>
            <a:pPr algn="ctr"/>
            <a:r>
              <a:rPr lang="en-US"/>
              <a:t>Short term sales plan</a:t>
            </a:r>
          </a:p>
        </p:txBody>
      </p:sp>
      <p:sp>
        <p:nvSpPr>
          <p:cNvPr id="9" name="TextBox 8"/>
          <p:cNvSpPr txBox="1"/>
          <p:nvPr/>
        </p:nvSpPr>
        <p:spPr>
          <a:xfrm>
            <a:off x="1570136" y="3284984"/>
            <a:ext cx="6192688" cy="369332"/>
          </a:xfrm>
          <a:prstGeom prst="rect">
            <a:avLst/>
          </a:prstGeom>
          <a:noFill/>
        </p:spPr>
        <p:txBody>
          <a:bodyPr wrap="square" rtlCol="0">
            <a:spAutoFit/>
          </a:bodyPr>
          <a:lstStyle/>
          <a:p>
            <a:pPr algn="ctr"/>
            <a:r>
              <a:rPr lang="en-US"/>
              <a:t>Long term sales plan</a:t>
            </a:r>
          </a:p>
        </p:txBody>
      </p:sp>
      <p:graphicFrame>
        <p:nvGraphicFramePr>
          <p:cNvPr id="10" name="Table 9"/>
          <p:cNvGraphicFramePr>
            <a:graphicFrameLocks noGrp="1"/>
          </p:cNvGraphicFramePr>
          <p:nvPr>
            <p:extLst/>
          </p:nvPr>
        </p:nvGraphicFramePr>
        <p:xfrm>
          <a:off x="179388" y="3695212"/>
          <a:ext cx="8785224" cy="1951846"/>
        </p:xfrm>
        <a:graphic>
          <a:graphicData uri="http://schemas.openxmlformats.org/drawingml/2006/table">
            <a:tbl>
              <a:tblPr firstRow="1">
                <a:tableStyleId>{5C22544A-7EE6-4342-B048-85BDC9FD1C3A}</a:tableStyleId>
              </a:tblPr>
              <a:tblGrid>
                <a:gridCol w="2154974">
                  <a:extLst>
                    <a:ext uri="{9D8B030D-6E8A-4147-A177-3AD203B41FA5}">
                      <a16:colId xmlns:a16="http://schemas.microsoft.com/office/drawing/2014/main" val="20000"/>
                    </a:ext>
                  </a:extLst>
                </a:gridCol>
                <a:gridCol w="1326050">
                  <a:extLst>
                    <a:ext uri="{9D8B030D-6E8A-4147-A177-3AD203B41FA5}">
                      <a16:colId xmlns:a16="http://schemas.microsoft.com/office/drawing/2014/main" val="20001"/>
                    </a:ext>
                  </a:extLst>
                </a:gridCol>
                <a:gridCol w="1326050">
                  <a:extLst>
                    <a:ext uri="{9D8B030D-6E8A-4147-A177-3AD203B41FA5}">
                      <a16:colId xmlns:a16="http://schemas.microsoft.com/office/drawing/2014/main" val="20002"/>
                    </a:ext>
                  </a:extLst>
                </a:gridCol>
                <a:gridCol w="1326050">
                  <a:extLst>
                    <a:ext uri="{9D8B030D-6E8A-4147-A177-3AD203B41FA5}">
                      <a16:colId xmlns:a16="http://schemas.microsoft.com/office/drawing/2014/main" val="20003"/>
                    </a:ext>
                  </a:extLst>
                </a:gridCol>
                <a:gridCol w="1326050">
                  <a:extLst>
                    <a:ext uri="{9D8B030D-6E8A-4147-A177-3AD203B41FA5}">
                      <a16:colId xmlns:a16="http://schemas.microsoft.com/office/drawing/2014/main" val="20004"/>
                    </a:ext>
                  </a:extLst>
                </a:gridCol>
                <a:gridCol w="1326050">
                  <a:extLst>
                    <a:ext uri="{9D8B030D-6E8A-4147-A177-3AD203B41FA5}">
                      <a16:colId xmlns:a16="http://schemas.microsoft.com/office/drawing/2014/main" val="20005"/>
                    </a:ext>
                  </a:extLst>
                </a:gridCol>
              </a:tblGrid>
              <a:tr h="379694">
                <a:tc>
                  <a:txBody>
                    <a:bodyPr/>
                    <a:lstStyle/>
                    <a:p>
                      <a:pPr algn="ctr" fontAlgn="ctr"/>
                      <a:r>
                        <a:rPr lang="en-US" sz="1400" kern="1200" dirty="0"/>
                        <a:t> </a:t>
                      </a:r>
                      <a:endParaRPr lang="en-US" sz="1400" b="0" kern="1200" dirty="0">
                        <a:solidFill>
                          <a:schemeClr val="tx1"/>
                        </a:solidFill>
                        <a:latin typeface="+mn-lt"/>
                        <a:ea typeface="+mn-ea"/>
                        <a:cs typeface="+mn-cs"/>
                      </a:endParaRPr>
                    </a:p>
                  </a:txBody>
                  <a:tcPr marL="6350" marR="6350" marT="6350" marB="0" anchor="ctr"/>
                </a:tc>
                <a:tc>
                  <a:txBody>
                    <a:bodyPr/>
                    <a:lstStyle/>
                    <a:p>
                      <a:pPr algn="ctr" fontAlgn="ctr"/>
                      <a:r>
                        <a:rPr lang="en-US" sz="1400" b="0" kern="1200" dirty="0">
                          <a:solidFill>
                            <a:schemeClr val="bg1"/>
                          </a:solidFill>
                          <a:latin typeface="+mn-lt"/>
                          <a:ea typeface="+mn-ea"/>
                          <a:cs typeface="+mn-cs"/>
                        </a:rPr>
                        <a:t>EOY1</a:t>
                      </a:r>
                    </a:p>
                  </a:txBody>
                  <a:tcPr marL="6350" marR="6350" marT="6350"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400" b="0" kern="1200" dirty="0">
                          <a:solidFill>
                            <a:schemeClr val="bg1"/>
                          </a:solidFill>
                          <a:latin typeface="+mn-lt"/>
                          <a:ea typeface="+mn-ea"/>
                          <a:cs typeface="+mn-cs"/>
                        </a:rPr>
                        <a:t>EOY2</a:t>
                      </a:r>
                    </a:p>
                  </a:txBody>
                  <a:tcPr marL="6350" marR="6350" marT="6350"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400" b="0" kern="1200" dirty="0">
                          <a:solidFill>
                            <a:schemeClr val="bg1"/>
                          </a:solidFill>
                          <a:latin typeface="+mn-lt"/>
                          <a:ea typeface="+mn-ea"/>
                          <a:cs typeface="+mn-cs"/>
                        </a:rPr>
                        <a:t>EOY3</a:t>
                      </a:r>
                    </a:p>
                  </a:txBody>
                  <a:tcPr marL="6350" marR="6350" marT="6350"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400" b="0" kern="1200" dirty="0">
                          <a:solidFill>
                            <a:schemeClr val="bg1"/>
                          </a:solidFill>
                          <a:latin typeface="+mn-lt"/>
                          <a:ea typeface="+mn-ea"/>
                          <a:cs typeface="+mn-cs"/>
                        </a:rPr>
                        <a:t>EOY4</a:t>
                      </a:r>
                    </a:p>
                  </a:txBody>
                  <a:tcPr marL="6350" marR="6350" marT="6350"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400" b="0" kern="1200" dirty="0">
                          <a:solidFill>
                            <a:schemeClr val="bg1"/>
                          </a:solidFill>
                          <a:latin typeface="+mn-lt"/>
                          <a:ea typeface="+mn-ea"/>
                          <a:cs typeface="+mn-cs"/>
                        </a:rPr>
                        <a:t>EOY5</a:t>
                      </a:r>
                    </a:p>
                  </a:txBody>
                  <a:tcPr marL="6350" marR="6350" marT="6350" marB="0" anchor="ctr"/>
                </a:tc>
                <a:extLst>
                  <a:ext uri="{0D108BD9-81ED-4DB2-BD59-A6C34878D82A}">
                    <a16:rowId xmlns:a16="http://schemas.microsoft.com/office/drawing/2014/main" val="10000"/>
                  </a:ext>
                </a:extLst>
              </a:tr>
              <a:tr h="379694">
                <a:tc>
                  <a:txBody>
                    <a:bodyPr/>
                    <a:lstStyle/>
                    <a:p>
                      <a:pPr marL="95250" indent="0" algn="l" fontAlgn="ctr">
                        <a:tabLst/>
                      </a:pPr>
                      <a:r>
                        <a:rPr lang="en-US" sz="1400" kern="1200" dirty="0"/>
                        <a:t>Number of loans disbursed per month</a:t>
                      </a:r>
                      <a:endParaRPr lang="en-US" sz="1400" kern="1200" dirty="0">
                        <a:solidFill>
                          <a:schemeClr val="tx1"/>
                        </a:solidFill>
                        <a:latin typeface="+mn-lt"/>
                        <a:ea typeface="+mn-ea"/>
                        <a:cs typeface="+mn-cs"/>
                      </a:endParaRPr>
                    </a:p>
                  </a:txBody>
                  <a:tcPr marL="6350" marR="6350" marT="6350" marB="0" anchor="ctr"/>
                </a:tc>
                <a:tc>
                  <a:txBody>
                    <a:bodyPr/>
                    <a:lstStyle/>
                    <a:p>
                      <a:pPr algn="ctr" rtl="0" fontAlgn="b"/>
                      <a:r>
                        <a:rPr lang="en-US" sz="1400" b="1" i="0" u="none" strike="noStrike">
                          <a:solidFill>
                            <a:srgbClr val="000000"/>
                          </a:solidFill>
                          <a:effectLst/>
                          <a:latin typeface="Calibri" panose="020F0502020204030204" pitchFamily="34" charset="0"/>
                        </a:rPr>
                        <a:t>7 216</a:t>
                      </a:r>
                    </a:p>
                  </a:txBody>
                  <a:tcPr marL="45720" marR="45720" anchor="ctr"/>
                </a:tc>
                <a:tc>
                  <a:txBody>
                    <a:bodyPr/>
                    <a:lstStyle/>
                    <a:p>
                      <a:pPr algn="ctr" rtl="0" fontAlgn="b"/>
                      <a:r>
                        <a:rPr lang="en-US" sz="1400" b="1" i="0" u="none" strike="noStrike">
                          <a:solidFill>
                            <a:srgbClr val="000000"/>
                          </a:solidFill>
                          <a:effectLst/>
                          <a:latin typeface="Calibri" panose="020F0502020204030204" pitchFamily="34" charset="0"/>
                        </a:rPr>
                        <a:t>17 395</a:t>
                      </a:r>
                    </a:p>
                  </a:txBody>
                  <a:tcPr marL="45720" marR="45720" anchor="ctr"/>
                </a:tc>
                <a:tc>
                  <a:txBody>
                    <a:bodyPr/>
                    <a:lstStyle/>
                    <a:p>
                      <a:pPr algn="ctr" rtl="0" fontAlgn="b"/>
                      <a:r>
                        <a:rPr lang="en-US" sz="1400" b="1" i="0" u="none" strike="noStrike">
                          <a:solidFill>
                            <a:srgbClr val="000000"/>
                          </a:solidFill>
                          <a:effectLst/>
                          <a:latin typeface="Calibri" panose="020F0502020204030204" pitchFamily="34" charset="0"/>
                        </a:rPr>
                        <a:t>25 878</a:t>
                      </a:r>
                    </a:p>
                  </a:txBody>
                  <a:tcPr marL="45720" marR="45720" anchor="ctr"/>
                </a:tc>
                <a:tc>
                  <a:txBody>
                    <a:bodyPr/>
                    <a:lstStyle/>
                    <a:p>
                      <a:pPr algn="ctr" rtl="0" fontAlgn="b"/>
                      <a:r>
                        <a:rPr lang="en-US" sz="1400" b="1" i="0" u="none" strike="noStrike">
                          <a:solidFill>
                            <a:srgbClr val="000000"/>
                          </a:solidFill>
                          <a:effectLst/>
                          <a:latin typeface="Calibri" panose="020F0502020204030204" pitchFamily="34" charset="0"/>
                        </a:rPr>
                        <a:t>33 708</a:t>
                      </a:r>
                    </a:p>
                  </a:txBody>
                  <a:tcPr marL="45720" marR="45720" anchor="ctr"/>
                </a:tc>
                <a:tc>
                  <a:txBody>
                    <a:bodyPr/>
                    <a:lstStyle/>
                    <a:p>
                      <a:pPr algn="ctr" rtl="0" fontAlgn="b"/>
                      <a:r>
                        <a:rPr lang="en-US" sz="1400" b="1" i="0" u="none" strike="noStrike">
                          <a:solidFill>
                            <a:srgbClr val="000000"/>
                          </a:solidFill>
                          <a:effectLst/>
                          <a:latin typeface="Calibri" panose="020F0502020204030204" pitchFamily="34" charset="0"/>
                        </a:rPr>
                        <a:t>35 504</a:t>
                      </a:r>
                    </a:p>
                  </a:txBody>
                  <a:tcPr marL="45720" marR="45720" anchor="ctr"/>
                </a:tc>
                <a:extLst>
                  <a:ext uri="{0D108BD9-81ED-4DB2-BD59-A6C34878D82A}">
                    <a16:rowId xmlns:a16="http://schemas.microsoft.com/office/drawing/2014/main" val="10001"/>
                  </a:ext>
                </a:extLst>
              </a:tr>
              <a:tr h="379694">
                <a:tc>
                  <a:txBody>
                    <a:bodyPr/>
                    <a:lstStyle/>
                    <a:p>
                      <a:pPr marL="138113" indent="0" algn="l" fontAlgn="ctr">
                        <a:tabLst/>
                      </a:pPr>
                      <a:r>
                        <a:rPr lang="en-US" sz="1200" kern="1200" dirty="0">
                          <a:solidFill>
                            <a:schemeClr val="tx1"/>
                          </a:solidFill>
                          <a:latin typeface="+mn-lt"/>
                          <a:ea typeface="+mn-ea"/>
                          <a:cs typeface="+mn-cs"/>
                        </a:rPr>
                        <a:t>Share of new sales, % </a:t>
                      </a:r>
                    </a:p>
                  </a:txBody>
                  <a:tcPr marL="6350" marR="6350" marT="6350" marB="0" anchor="ctr"/>
                </a:tc>
                <a:tc>
                  <a:txBody>
                    <a:bodyPr/>
                    <a:lstStyle/>
                    <a:p>
                      <a:pPr algn="ctr" rtl="0" fontAlgn="b"/>
                      <a:r>
                        <a:rPr lang="en-US" sz="1400" b="0" i="0" u="none" strike="noStrike">
                          <a:solidFill>
                            <a:srgbClr val="000000"/>
                          </a:solidFill>
                          <a:effectLst/>
                          <a:latin typeface="Calibri" panose="020F0502020204030204" pitchFamily="34" charset="0"/>
                        </a:rPr>
                        <a:t>43%</a:t>
                      </a:r>
                    </a:p>
                  </a:txBody>
                  <a:tcPr marL="45720" marR="45720" anchor="ctr"/>
                </a:tc>
                <a:tc>
                  <a:txBody>
                    <a:bodyPr/>
                    <a:lstStyle/>
                    <a:p>
                      <a:pPr algn="ctr" rtl="0" fontAlgn="b"/>
                      <a:r>
                        <a:rPr lang="en-US" sz="1400" b="0" i="0" u="none" strike="noStrike">
                          <a:solidFill>
                            <a:srgbClr val="000000"/>
                          </a:solidFill>
                          <a:effectLst/>
                          <a:latin typeface="Calibri" panose="020F0502020204030204" pitchFamily="34" charset="0"/>
                        </a:rPr>
                        <a:t>27%</a:t>
                      </a:r>
                    </a:p>
                  </a:txBody>
                  <a:tcPr marL="45720" marR="45720" anchor="ctr"/>
                </a:tc>
                <a:tc>
                  <a:txBody>
                    <a:bodyPr/>
                    <a:lstStyle/>
                    <a:p>
                      <a:pPr algn="ctr" rtl="0" fontAlgn="b"/>
                      <a:r>
                        <a:rPr lang="en-US" sz="1400" b="0" i="0" u="none" strike="noStrike">
                          <a:solidFill>
                            <a:srgbClr val="000000"/>
                          </a:solidFill>
                          <a:effectLst/>
                          <a:latin typeface="Calibri" panose="020F0502020204030204" pitchFamily="34" charset="0"/>
                        </a:rPr>
                        <a:t>27%</a:t>
                      </a:r>
                    </a:p>
                  </a:txBody>
                  <a:tcPr marL="45720" marR="45720" anchor="ctr"/>
                </a:tc>
                <a:tc>
                  <a:txBody>
                    <a:bodyPr/>
                    <a:lstStyle/>
                    <a:p>
                      <a:pPr algn="ctr" rtl="0" fontAlgn="b"/>
                      <a:r>
                        <a:rPr lang="en-US" sz="1400" b="0" i="0" u="none" strike="noStrike">
                          <a:solidFill>
                            <a:srgbClr val="000000"/>
                          </a:solidFill>
                          <a:effectLst/>
                          <a:latin typeface="Calibri" panose="020F0502020204030204" pitchFamily="34" charset="0"/>
                        </a:rPr>
                        <a:t>26%</a:t>
                      </a:r>
                    </a:p>
                  </a:txBody>
                  <a:tcPr marL="45720" marR="45720" anchor="ctr"/>
                </a:tc>
                <a:tc>
                  <a:txBody>
                    <a:bodyPr/>
                    <a:lstStyle/>
                    <a:p>
                      <a:pPr algn="ctr" rtl="0" fontAlgn="b"/>
                      <a:r>
                        <a:rPr lang="en-US" sz="1400" b="0" i="0" u="none" strike="noStrike">
                          <a:solidFill>
                            <a:srgbClr val="000000"/>
                          </a:solidFill>
                          <a:effectLst/>
                          <a:latin typeface="Calibri" panose="020F0502020204030204" pitchFamily="34" charset="0"/>
                        </a:rPr>
                        <a:t>26%</a:t>
                      </a:r>
                    </a:p>
                  </a:txBody>
                  <a:tcPr marL="45720" marR="45720" anchor="ctr"/>
                </a:tc>
                <a:extLst>
                  <a:ext uri="{0D108BD9-81ED-4DB2-BD59-A6C34878D82A}">
                    <a16:rowId xmlns:a16="http://schemas.microsoft.com/office/drawing/2014/main" val="10002"/>
                  </a:ext>
                </a:extLst>
              </a:tr>
              <a:tr h="379694">
                <a:tc>
                  <a:txBody>
                    <a:bodyPr/>
                    <a:lstStyle/>
                    <a:p>
                      <a:pPr marL="95250" indent="0" algn="l" fontAlgn="ctr">
                        <a:tabLst/>
                      </a:pPr>
                      <a:r>
                        <a:rPr lang="en-US" sz="1200" kern="1200" dirty="0">
                          <a:solidFill>
                            <a:schemeClr val="tx1"/>
                          </a:solidFill>
                          <a:latin typeface="+mn-lt"/>
                          <a:ea typeface="+mn-ea"/>
                          <a:cs typeface="+mn-cs"/>
                        </a:rPr>
                        <a:t>Share of repeat sales,</a:t>
                      </a:r>
                      <a:r>
                        <a:rPr lang="en-US" sz="1200" kern="1200" baseline="0" dirty="0">
                          <a:solidFill>
                            <a:schemeClr val="tx1"/>
                          </a:solidFill>
                          <a:latin typeface="+mn-lt"/>
                          <a:ea typeface="+mn-ea"/>
                          <a:cs typeface="+mn-cs"/>
                        </a:rPr>
                        <a:t> %</a:t>
                      </a:r>
                      <a:endParaRPr lang="en-US" sz="1200" kern="1200" dirty="0">
                        <a:solidFill>
                          <a:schemeClr val="tx1"/>
                        </a:solidFill>
                        <a:latin typeface="+mn-lt"/>
                        <a:ea typeface="+mn-ea"/>
                        <a:cs typeface="+mn-cs"/>
                      </a:endParaRPr>
                    </a:p>
                  </a:txBody>
                  <a:tcPr marL="6350" marR="6350" marT="6350" marB="0" anchor="ctr"/>
                </a:tc>
                <a:tc>
                  <a:txBody>
                    <a:bodyPr/>
                    <a:lstStyle/>
                    <a:p>
                      <a:pPr algn="ctr" rtl="0" fontAlgn="b"/>
                      <a:r>
                        <a:rPr lang="en-US" sz="1400" b="0" i="0" u="none" strike="noStrike">
                          <a:solidFill>
                            <a:srgbClr val="000000"/>
                          </a:solidFill>
                          <a:effectLst/>
                          <a:latin typeface="Calibri" panose="020F0502020204030204" pitchFamily="34" charset="0"/>
                        </a:rPr>
                        <a:t>37%</a:t>
                      </a:r>
                    </a:p>
                  </a:txBody>
                  <a:tcPr marL="45720" marR="45720" anchor="ctr"/>
                </a:tc>
                <a:tc>
                  <a:txBody>
                    <a:bodyPr/>
                    <a:lstStyle/>
                    <a:p>
                      <a:pPr algn="ctr" rtl="0" fontAlgn="b"/>
                      <a:r>
                        <a:rPr lang="en-US" sz="1400" b="0" i="0" u="none" strike="noStrike">
                          <a:solidFill>
                            <a:srgbClr val="000000"/>
                          </a:solidFill>
                          <a:effectLst/>
                          <a:latin typeface="Calibri" panose="020F0502020204030204" pitchFamily="34" charset="0"/>
                        </a:rPr>
                        <a:t>43%</a:t>
                      </a:r>
                    </a:p>
                  </a:txBody>
                  <a:tcPr marL="45720" marR="45720" anchor="ctr"/>
                </a:tc>
                <a:tc>
                  <a:txBody>
                    <a:bodyPr/>
                    <a:lstStyle/>
                    <a:p>
                      <a:pPr algn="ctr" rtl="0" fontAlgn="b"/>
                      <a:r>
                        <a:rPr lang="en-US" sz="1400" b="0" i="0" u="none" strike="noStrike">
                          <a:solidFill>
                            <a:srgbClr val="000000"/>
                          </a:solidFill>
                          <a:effectLst/>
                          <a:latin typeface="Calibri" panose="020F0502020204030204" pitchFamily="34" charset="0"/>
                        </a:rPr>
                        <a:t>44%</a:t>
                      </a:r>
                    </a:p>
                  </a:txBody>
                  <a:tcPr marL="45720" marR="45720" anchor="ctr"/>
                </a:tc>
                <a:tc>
                  <a:txBody>
                    <a:bodyPr/>
                    <a:lstStyle/>
                    <a:p>
                      <a:pPr algn="ctr" rtl="0" fontAlgn="b"/>
                      <a:r>
                        <a:rPr lang="en-US" sz="1400" b="0" i="0" u="none" strike="noStrike">
                          <a:solidFill>
                            <a:srgbClr val="000000"/>
                          </a:solidFill>
                          <a:effectLst/>
                          <a:latin typeface="Calibri" panose="020F0502020204030204" pitchFamily="34" charset="0"/>
                        </a:rPr>
                        <a:t>44%</a:t>
                      </a:r>
                    </a:p>
                  </a:txBody>
                  <a:tcPr marL="45720" marR="45720" anchor="ctr"/>
                </a:tc>
                <a:tc>
                  <a:txBody>
                    <a:bodyPr/>
                    <a:lstStyle/>
                    <a:p>
                      <a:pPr algn="ctr" rtl="0" fontAlgn="b"/>
                      <a:r>
                        <a:rPr lang="en-US" sz="1400" b="0" i="0" u="none" strike="noStrike">
                          <a:solidFill>
                            <a:srgbClr val="000000"/>
                          </a:solidFill>
                          <a:effectLst/>
                          <a:latin typeface="Calibri" panose="020F0502020204030204" pitchFamily="34" charset="0"/>
                        </a:rPr>
                        <a:t>44%</a:t>
                      </a:r>
                    </a:p>
                  </a:txBody>
                  <a:tcPr marL="45720" marR="45720" anchor="ctr"/>
                </a:tc>
                <a:extLst>
                  <a:ext uri="{0D108BD9-81ED-4DB2-BD59-A6C34878D82A}">
                    <a16:rowId xmlns:a16="http://schemas.microsoft.com/office/drawing/2014/main" val="10003"/>
                  </a:ext>
                </a:extLst>
              </a:tr>
              <a:tr h="379694">
                <a:tc>
                  <a:txBody>
                    <a:bodyPr/>
                    <a:lstStyle/>
                    <a:p>
                      <a:pPr marL="95250" indent="0" algn="l" fontAlgn="ctr">
                        <a:tabLst/>
                      </a:pPr>
                      <a:r>
                        <a:rPr lang="en-US" sz="1200" kern="1200" dirty="0">
                          <a:solidFill>
                            <a:schemeClr val="tx1"/>
                          </a:solidFill>
                          <a:latin typeface="+mn-lt"/>
                          <a:ea typeface="+mn-ea"/>
                          <a:cs typeface="+mn-cs"/>
                        </a:rPr>
                        <a:t>Share of prolongations, %</a:t>
                      </a:r>
                    </a:p>
                  </a:txBody>
                  <a:tcPr marL="6350" marR="6350" marT="6350" marB="0" anchor="ctr"/>
                </a:tc>
                <a:tc>
                  <a:txBody>
                    <a:bodyPr/>
                    <a:lstStyle/>
                    <a:p>
                      <a:pPr algn="ctr" rtl="0" fontAlgn="b"/>
                      <a:r>
                        <a:rPr lang="en-US" sz="1400" b="0" i="0" u="none" strike="noStrike">
                          <a:solidFill>
                            <a:srgbClr val="000000"/>
                          </a:solidFill>
                          <a:effectLst/>
                          <a:latin typeface="Calibri" panose="020F0502020204030204" pitchFamily="34" charset="0"/>
                        </a:rPr>
                        <a:t>20%</a:t>
                      </a:r>
                    </a:p>
                  </a:txBody>
                  <a:tcPr marL="45720" marR="45720" anchor="ctr"/>
                </a:tc>
                <a:tc>
                  <a:txBody>
                    <a:bodyPr/>
                    <a:lstStyle/>
                    <a:p>
                      <a:pPr algn="ctr" rtl="0" fontAlgn="b"/>
                      <a:r>
                        <a:rPr lang="en-US" sz="1400" b="0" i="0" u="none" strike="noStrike">
                          <a:solidFill>
                            <a:srgbClr val="000000"/>
                          </a:solidFill>
                          <a:effectLst/>
                          <a:latin typeface="Calibri" panose="020F0502020204030204" pitchFamily="34" charset="0"/>
                        </a:rPr>
                        <a:t>29%</a:t>
                      </a:r>
                    </a:p>
                  </a:txBody>
                  <a:tcPr marL="45720" marR="45720" anchor="ctr"/>
                </a:tc>
                <a:tc>
                  <a:txBody>
                    <a:bodyPr/>
                    <a:lstStyle/>
                    <a:p>
                      <a:pPr algn="ctr" rtl="0" fontAlgn="b"/>
                      <a:r>
                        <a:rPr lang="en-US" sz="1400" b="0" i="0" u="none" strike="noStrike">
                          <a:solidFill>
                            <a:srgbClr val="000000"/>
                          </a:solidFill>
                          <a:effectLst/>
                          <a:latin typeface="Calibri" panose="020F0502020204030204" pitchFamily="34" charset="0"/>
                        </a:rPr>
                        <a:t>29%</a:t>
                      </a:r>
                    </a:p>
                  </a:txBody>
                  <a:tcPr marL="45720" marR="45720" anchor="ctr"/>
                </a:tc>
                <a:tc>
                  <a:txBody>
                    <a:bodyPr/>
                    <a:lstStyle/>
                    <a:p>
                      <a:pPr algn="ctr" rtl="0" fontAlgn="b"/>
                      <a:r>
                        <a:rPr lang="en-US" sz="1400" b="0" i="0" u="none" strike="noStrike">
                          <a:solidFill>
                            <a:srgbClr val="000000"/>
                          </a:solidFill>
                          <a:effectLst/>
                          <a:latin typeface="Calibri" panose="020F0502020204030204" pitchFamily="34" charset="0"/>
                        </a:rPr>
                        <a:t>30%</a:t>
                      </a:r>
                    </a:p>
                  </a:txBody>
                  <a:tcPr marL="45720" marR="45720" anchor="ctr"/>
                </a:tc>
                <a:tc>
                  <a:txBody>
                    <a:bodyPr/>
                    <a:lstStyle/>
                    <a:p>
                      <a:pPr algn="ctr" rtl="0" fontAlgn="b"/>
                      <a:r>
                        <a:rPr lang="en-US" sz="1400" b="0" i="0" u="none" strike="noStrike" dirty="0">
                          <a:solidFill>
                            <a:srgbClr val="000000"/>
                          </a:solidFill>
                          <a:effectLst/>
                          <a:latin typeface="Calibri" panose="020F0502020204030204" pitchFamily="34" charset="0"/>
                        </a:rPr>
                        <a:t>30%</a:t>
                      </a:r>
                    </a:p>
                  </a:txBody>
                  <a:tcPr marL="45720" marR="45720" anchor="ctr"/>
                </a:tc>
                <a:extLst>
                  <a:ext uri="{0D108BD9-81ED-4DB2-BD59-A6C34878D82A}">
                    <a16:rowId xmlns:a16="http://schemas.microsoft.com/office/drawing/2014/main" val="10004"/>
                  </a:ext>
                </a:extLst>
              </a:tr>
            </a:tbl>
          </a:graphicData>
        </a:graphic>
      </p:graphicFrame>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24328" y="12612"/>
            <a:ext cx="1622975" cy="60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80992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Текст 5"/>
          <p:cNvSpPr>
            <a:spLocks noGrp="1"/>
          </p:cNvSpPr>
          <p:nvPr>
            <p:ph type="body" idx="1"/>
          </p:nvPr>
        </p:nvSpPr>
        <p:spPr/>
        <p:txBody>
          <a:bodyPr/>
          <a:lstStyle/>
          <a:p>
            <a:r>
              <a:rPr lang="en-US"/>
              <a:t>6. Decision making and collection</a:t>
            </a:r>
          </a:p>
        </p:txBody>
      </p:sp>
      <p:sp>
        <p:nvSpPr>
          <p:cNvPr id="4" name="Номер слайда 3"/>
          <p:cNvSpPr>
            <a:spLocks noGrp="1"/>
          </p:cNvSpPr>
          <p:nvPr>
            <p:ph type="sldNum" sz="quarter" idx="12"/>
          </p:nvPr>
        </p:nvSpPr>
        <p:spPr/>
        <p:txBody>
          <a:bodyPr/>
          <a:lstStyle/>
          <a:p>
            <a:fld id="{D7F305DA-160D-498F-B102-A1D8643B4A2C}" type="slidenum">
              <a:rPr lang="ru-RU" smtClean="0"/>
              <a:pPr/>
              <a:t>27</a:t>
            </a:fld>
            <a:endParaRPr lang="ru-RU"/>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4328" y="12612"/>
            <a:ext cx="1622975" cy="60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87743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892" y="116632"/>
            <a:ext cx="5135204" cy="312281"/>
          </a:xfrm>
        </p:spPr>
        <p:txBody>
          <a:bodyPr/>
          <a:lstStyle/>
          <a:p>
            <a:r>
              <a:rPr lang="en-US"/>
              <a:t>Credit and Limit Policy </a:t>
            </a:r>
          </a:p>
        </p:txBody>
      </p:sp>
      <p:sp>
        <p:nvSpPr>
          <p:cNvPr id="4" name="Slide Number Placeholder 3"/>
          <p:cNvSpPr>
            <a:spLocks noGrp="1"/>
          </p:cNvSpPr>
          <p:nvPr>
            <p:ph type="sldNum" sz="quarter" idx="12"/>
          </p:nvPr>
        </p:nvSpPr>
        <p:spPr/>
        <p:txBody>
          <a:bodyPr/>
          <a:lstStyle/>
          <a:p>
            <a:fld id="{D7F305DA-160D-498F-B102-A1D8643B4A2C}" type="slidenum">
              <a:rPr lang="ru-RU" smtClean="0"/>
              <a:pPr/>
              <a:t>28</a:t>
            </a:fld>
            <a:endParaRPr lang="ru-RU"/>
          </a:p>
        </p:txBody>
      </p:sp>
      <p:graphicFrame>
        <p:nvGraphicFramePr>
          <p:cNvPr id="5" name="Таблица 2"/>
          <p:cNvGraphicFramePr>
            <a:graphicFrameLocks noGrp="1"/>
          </p:cNvGraphicFramePr>
          <p:nvPr>
            <p:extLst>
              <p:ext uri="{D42A27DB-BD31-4B8C-83A1-F6EECF244321}">
                <p14:modId xmlns:p14="http://schemas.microsoft.com/office/powerpoint/2010/main" val="279854905"/>
              </p:ext>
            </p:extLst>
          </p:nvPr>
        </p:nvGraphicFramePr>
        <p:xfrm>
          <a:off x="60998" y="620688"/>
          <a:ext cx="9070226" cy="6007660"/>
        </p:xfrm>
        <a:graphic>
          <a:graphicData uri="http://schemas.openxmlformats.org/drawingml/2006/table">
            <a:tbl>
              <a:tblPr firstRow="1" bandRow="1">
                <a:tableStyleId>{5C22544A-7EE6-4342-B048-85BDC9FD1C3A}</a:tableStyleId>
              </a:tblPr>
              <a:tblGrid>
                <a:gridCol w="357505">
                  <a:extLst>
                    <a:ext uri="{9D8B030D-6E8A-4147-A177-3AD203B41FA5}">
                      <a16:colId xmlns:a16="http://schemas.microsoft.com/office/drawing/2014/main" val="20000"/>
                    </a:ext>
                  </a:extLst>
                </a:gridCol>
                <a:gridCol w="2268514">
                  <a:extLst>
                    <a:ext uri="{9D8B030D-6E8A-4147-A177-3AD203B41FA5}">
                      <a16:colId xmlns:a16="http://schemas.microsoft.com/office/drawing/2014/main" val="20001"/>
                    </a:ext>
                  </a:extLst>
                </a:gridCol>
                <a:gridCol w="6444207">
                  <a:extLst>
                    <a:ext uri="{9D8B030D-6E8A-4147-A177-3AD203B41FA5}">
                      <a16:colId xmlns:a16="http://schemas.microsoft.com/office/drawing/2014/main" val="20002"/>
                    </a:ext>
                  </a:extLst>
                </a:gridCol>
              </a:tblGrid>
              <a:tr h="221286">
                <a:tc>
                  <a:txBody>
                    <a:bodyPr/>
                    <a:lstStyle/>
                    <a:p>
                      <a:pPr algn="ctr"/>
                      <a:r>
                        <a:rPr lang="en-US" sz="1200" dirty="0"/>
                        <a:t>#</a:t>
                      </a:r>
                    </a:p>
                  </a:txBody>
                  <a:tcPr anchor="ctr"/>
                </a:tc>
                <a:tc>
                  <a:txBody>
                    <a:bodyPr/>
                    <a:lstStyle/>
                    <a:p>
                      <a:pPr algn="ctr"/>
                      <a:r>
                        <a:rPr lang="en-US" sz="1200" dirty="0"/>
                        <a:t>Rule</a:t>
                      </a:r>
                    </a:p>
                  </a:txBody>
                  <a:tcPr anchor="ctr"/>
                </a:tc>
                <a:tc>
                  <a:txBody>
                    <a:bodyPr/>
                    <a:lstStyle/>
                    <a:p>
                      <a:pPr algn="ctr"/>
                      <a:r>
                        <a:rPr lang="en-US" sz="1200" dirty="0"/>
                        <a:t>Description</a:t>
                      </a:r>
                    </a:p>
                  </a:txBody>
                  <a:tcPr anchor="ctr"/>
                </a:tc>
                <a:extLst>
                  <a:ext uri="{0D108BD9-81ED-4DB2-BD59-A6C34878D82A}">
                    <a16:rowId xmlns:a16="http://schemas.microsoft.com/office/drawing/2014/main" val="10000"/>
                  </a:ext>
                </a:extLst>
              </a:tr>
              <a:tr h="157727">
                <a:tc>
                  <a:txBody>
                    <a:bodyPr/>
                    <a:lstStyle/>
                    <a:p>
                      <a:pPr algn="ctr"/>
                      <a:r>
                        <a:rPr lang="en-US" sz="1100" dirty="0">
                          <a:latin typeface="+mn-lt"/>
                        </a:rPr>
                        <a:t>1</a:t>
                      </a:r>
                    </a:p>
                  </a:txBody>
                  <a:tcPr anchor="ctr"/>
                </a:tc>
                <a:tc>
                  <a:txBody>
                    <a:bodyPr/>
                    <a:lstStyle/>
                    <a:p>
                      <a:pPr algn="l" fontAlgn="t"/>
                      <a:r>
                        <a:rPr lang="en-US" sz="1100" b="1" i="0" u="none" strike="noStrike" dirty="0">
                          <a:solidFill>
                            <a:srgbClr val="000000"/>
                          </a:solidFill>
                          <a:effectLst/>
                          <a:latin typeface="+mn-lt"/>
                        </a:rPr>
                        <a:t>Customer segment</a:t>
                      </a:r>
                    </a:p>
                  </a:txBody>
                  <a:tcPr marL="12700" marR="12700" marT="12700" marB="0"/>
                </a:tc>
                <a:tc>
                  <a:txBody>
                    <a:bodyPr/>
                    <a:lstStyle/>
                    <a:p>
                      <a:pPr algn="l" fontAlgn="t"/>
                      <a:r>
                        <a:rPr lang="en-US" sz="1100" b="0" i="0" u="none" strike="noStrike" dirty="0">
                          <a:solidFill>
                            <a:srgbClr val="000000"/>
                          </a:solidFill>
                          <a:effectLst/>
                          <a:latin typeface="+mn-lt"/>
                        </a:rPr>
                        <a:t>All customers, valid bank account is obligatory</a:t>
                      </a:r>
                    </a:p>
                  </a:txBody>
                  <a:tcPr marL="12700" marR="12700" marT="12700" marB="0"/>
                </a:tc>
                <a:extLst>
                  <a:ext uri="{0D108BD9-81ED-4DB2-BD59-A6C34878D82A}">
                    <a16:rowId xmlns:a16="http://schemas.microsoft.com/office/drawing/2014/main" val="10006"/>
                  </a:ext>
                </a:extLst>
              </a:tr>
              <a:tr h="221286">
                <a:tc>
                  <a:txBody>
                    <a:bodyPr/>
                    <a:lstStyle/>
                    <a:p>
                      <a:pPr algn="ctr"/>
                      <a:r>
                        <a:rPr lang="en-US" sz="1100" kern="1200" baseline="0" dirty="0">
                          <a:latin typeface="+mn-lt"/>
                          <a:ea typeface="+mn-ea"/>
                          <a:cs typeface="+mn-cs"/>
                        </a:rPr>
                        <a:t>2</a:t>
                      </a:r>
                      <a:endParaRPr lang="en-US" sz="1100" kern="1200" baseline="0" dirty="0">
                        <a:solidFill>
                          <a:schemeClr val="dk1"/>
                        </a:solidFill>
                        <a:latin typeface="+mn-lt"/>
                        <a:ea typeface="+mn-ea"/>
                        <a:cs typeface="+mn-cs"/>
                      </a:endParaRPr>
                    </a:p>
                  </a:txBody>
                  <a:tcPr anchor="ctr"/>
                </a:tc>
                <a:tc>
                  <a:txBody>
                    <a:bodyPr/>
                    <a:lstStyle/>
                    <a:p>
                      <a:pPr algn="l" fontAlgn="t"/>
                      <a:r>
                        <a:rPr lang="en-US" sz="1100" b="1" i="0" u="none" strike="noStrike" dirty="0">
                          <a:solidFill>
                            <a:srgbClr val="000000"/>
                          </a:solidFill>
                          <a:effectLst/>
                          <a:latin typeface="+mn-lt"/>
                        </a:rPr>
                        <a:t>Loan amount</a:t>
                      </a:r>
                    </a:p>
                  </a:txBody>
                  <a:tcPr marL="12700" marR="12700" marT="12700" marB="0"/>
                </a:tc>
                <a:tc>
                  <a:txBody>
                    <a:bodyPr/>
                    <a:lstStyle/>
                    <a:p>
                      <a:pPr marL="171450" indent="-171450" algn="l">
                        <a:buFont typeface="Arial" charset="0"/>
                        <a:buChar char="•"/>
                      </a:pPr>
                      <a:r>
                        <a:rPr lang="en-US" sz="1100" baseline="0" dirty="0">
                          <a:solidFill>
                            <a:schemeClr val="tx1"/>
                          </a:solidFill>
                          <a:latin typeface="+mn-lt"/>
                        </a:rPr>
                        <a:t>max $110 (15 000 Rupees) for customers who are registered in Colombo</a:t>
                      </a:r>
                      <a:endParaRPr lang="en-US" sz="1100" dirty="0">
                        <a:latin typeface="+mn-lt"/>
                      </a:endParaRPr>
                    </a:p>
                    <a:p>
                      <a:pPr marL="171450" indent="-171450" algn="l">
                        <a:buFont typeface="Arial" charset="0"/>
                        <a:buChar char="•"/>
                      </a:pPr>
                      <a:r>
                        <a:rPr lang="en-US" sz="1100" baseline="0" dirty="0">
                          <a:solidFill>
                            <a:schemeClr val="tx1"/>
                          </a:solidFill>
                          <a:latin typeface="+mn-lt"/>
                        </a:rPr>
                        <a:t>max $70 (10 000 Rupees) in other regions </a:t>
                      </a:r>
                    </a:p>
                    <a:p>
                      <a:pPr marL="171450" indent="-171450" algn="l">
                        <a:buFont typeface="Arial" charset="0"/>
                        <a:buChar char="•"/>
                      </a:pPr>
                      <a:r>
                        <a:rPr lang="en-US" sz="1100" baseline="0" dirty="0">
                          <a:solidFill>
                            <a:schemeClr val="tx1"/>
                          </a:solidFill>
                          <a:latin typeface="+mn-lt"/>
                        </a:rPr>
                        <a:t>Loan amount does not exceed 30% of customer’s average monthly net Income</a:t>
                      </a:r>
                    </a:p>
                    <a:p>
                      <a:pPr marL="171450" indent="-171450" algn="l">
                        <a:buFont typeface="Arial" charset="0"/>
                        <a:buChar char="•"/>
                      </a:pPr>
                      <a:r>
                        <a:rPr lang="en-US" sz="1100" baseline="0" dirty="0">
                          <a:solidFill>
                            <a:schemeClr val="tx1"/>
                          </a:solidFill>
                          <a:latin typeface="+mn-lt"/>
                        </a:rPr>
                        <a:t>Exact loan amount depends on the region and customer’s age and it is to be chosen from the list of 5 values [15 000; 12 500; 10 000; 7 500; 5 000 </a:t>
                      </a:r>
                      <a:r>
                        <a:rPr lang="en-US" sz="1100" baseline="0" dirty="0" err="1">
                          <a:solidFill>
                            <a:schemeClr val="tx1"/>
                          </a:solidFill>
                          <a:latin typeface="+mn-lt"/>
                        </a:rPr>
                        <a:t>Rs</a:t>
                      </a:r>
                      <a:r>
                        <a:rPr lang="en-US" sz="1100" baseline="0" dirty="0">
                          <a:solidFill>
                            <a:schemeClr val="tx1"/>
                          </a:solidFill>
                          <a:latin typeface="+mn-lt"/>
                        </a:rPr>
                        <a:t>]</a:t>
                      </a:r>
                    </a:p>
                  </a:txBody>
                  <a:tcPr marL="12700" marR="12700" marT="12700" marB="0"/>
                </a:tc>
                <a:extLst>
                  <a:ext uri="{0D108BD9-81ED-4DB2-BD59-A6C34878D82A}">
                    <a16:rowId xmlns:a16="http://schemas.microsoft.com/office/drawing/2014/main" val="10008"/>
                  </a:ext>
                </a:extLst>
              </a:tr>
              <a:tr h="221286">
                <a:tc>
                  <a:txBody>
                    <a:bodyPr/>
                    <a:lstStyle/>
                    <a:p>
                      <a:pPr algn="ctr"/>
                      <a:r>
                        <a:rPr lang="en-US" sz="1100" dirty="0">
                          <a:latin typeface="+mn-lt"/>
                        </a:rPr>
                        <a:t>3</a:t>
                      </a:r>
                    </a:p>
                  </a:txBody>
                  <a:tcPr anchor="ctr"/>
                </a:tc>
                <a:tc>
                  <a:txBody>
                    <a:bodyPr/>
                    <a:lstStyle/>
                    <a:p>
                      <a:pPr algn="l" fontAlgn="t"/>
                      <a:r>
                        <a:rPr lang="en-US" sz="1100" b="1" i="0" u="none" strike="noStrike" dirty="0">
                          <a:solidFill>
                            <a:srgbClr val="000000"/>
                          </a:solidFill>
                          <a:effectLst/>
                          <a:latin typeface="+mn-lt"/>
                        </a:rPr>
                        <a:t>Tenure</a:t>
                      </a:r>
                    </a:p>
                  </a:txBody>
                  <a:tcPr marL="12700" marR="12700" marT="12700" marB="0"/>
                </a:tc>
                <a:tc>
                  <a:txBody>
                    <a:bodyPr/>
                    <a:lstStyle/>
                    <a:p>
                      <a:pPr algn="l" fontAlgn="t"/>
                      <a:r>
                        <a:rPr lang="ru-RU" sz="1100" b="0" i="0" u="none" strike="noStrike" dirty="0">
                          <a:solidFill>
                            <a:srgbClr val="000000"/>
                          </a:solidFill>
                          <a:effectLst/>
                          <a:latin typeface="+mn-lt"/>
                        </a:rPr>
                        <a:t>7,</a:t>
                      </a:r>
                      <a:r>
                        <a:rPr lang="ru-RU" sz="1100" b="0" i="0" u="none" strike="noStrike" baseline="0" dirty="0">
                          <a:solidFill>
                            <a:srgbClr val="000000"/>
                          </a:solidFill>
                          <a:effectLst/>
                          <a:latin typeface="+mn-lt"/>
                        </a:rPr>
                        <a:t> </a:t>
                      </a:r>
                      <a:r>
                        <a:rPr lang="en-US" sz="1100" b="0" i="0" u="none" strike="noStrike" dirty="0">
                          <a:solidFill>
                            <a:srgbClr val="000000"/>
                          </a:solidFill>
                          <a:effectLst/>
                          <a:latin typeface="+mn-lt"/>
                        </a:rPr>
                        <a:t>15, 21, 30 days</a:t>
                      </a:r>
                    </a:p>
                  </a:txBody>
                  <a:tcPr marL="12700" marR="12700" marT="12700" marB="0"/>
                </a:tc>
                <a:extLst>
                  <a:ext uri="{0D108BD9-81ED-4DB2-BD59-A6C34878D82A}">
                    <a16:rowId xmlns:a16="http://schemas.microsoft.com/office/drawing/2014/main" val="2657506883"/>
                  </a:ext>
                </a:extLst>
              </a:tr>
              <a:tr h="246731">
                <a:tc>
                  <a:txBody>
                    <a:bodyPr/>
                    <a:lstStyle/>
                    <a:p>
                      <a:pPr algn="ctr"/>
                      <a:r>
                        <a:rPr lang="en-US" sz="1100" dirty="0">
                          <a:latin typeface="+mn-lt"/>
                        </a:rPr>
                        <a:t>4</a:t>
                      </a:r>
                    </a:p>
                  </a:txBody>
                  <a:tcPr anchor="ctr"/>
                </a:tc>
                <a:tc>
                  <a:txBody>
                    <a:bodyPr/>
                    <a:lstStyle/>
                    <a:p>
                      <a:pPr algn="l" fontAlgn="t"/>
                      <a:r>
                        <a:rPr lang="en-US" sz="1100" b="1" i="0" u="none" strike="noStrike" dirty="0">
                          <a:solidFill>
                            <a:srgbClr val="000000"/>
                          </a:solidFill>
                          <a:effectLst/>
                          <a:latin typeface="+mn-lt"/>
                        </a:rPr>
                        <a:t>ID copy</a:t>
                      </a:r>
                    </a:p>
                  </a:txBody>
                  <a:tcPr marL="12700" marR="12700" marT="12700" marB="0"/>
                </a:tc>
                <a:tc>
                  <a:txBody>
                    <a:bodyPr/>
                    <a:lstStyle/>
                    <a:p>
                      <a:pPr algn="l" fontAlgn="t"/>
                      <a:r>
                        <a:rPr lang="en-US" sz="1100" b="0" i="0" u="none" strike="noStrike" dirty="0">
                          <a:solidFill>
                            <a:srgbClr val="000000"/>
                          </a:solidFill>
                          <a:effectLst/>
                          <a:latin typeface="+mn-lt"/>
                        </a:rPr>
                        <a:t>not required</a:t>
                      </a:r>
                    </a:p>
                  </a:txBody>
                  <a:tcPr marL="12700" marR="12700" marT="12700" marB="0"/>
                </a:tc>
                <a:extLst>
                  <a:ext uri="{0D108BD9-81ED-4DB2-BD59-A6C34878D82A}">
                    <a16:rowId xmlns:a16="http://schemas.microsoft.com/office/drawing/2014/main" val="3559330445"/>
                  </a:ext>
                </a:extLst>
              </a:tr>
              <a:tr h="221286">
                <a:tc>
                  <a:txBody>
                    <a:bodyPr/>
                    <a:lstStyle/>
                    <a:p>
                      <a:pPr algn="ctr"/>
                      <a:r>
                        <a:rPr lang="en-US" sz="1100" dirty="0">
                          <a:latin typeface="+mn-lt"/>
                        </a:rPr>
                        <a:t>5</a:t>
                      </a:r>
                    </a:p>
                  </a:txBody>
                  <a:tcPr anchor="ctr"/>
                </a:tc>
                <a:tc>
                  <a:txBody>
                    <a:bodyPr/>
                    <a:lstStyle/>
                    <a:p>
                      <a:pPr algn="l" fontAlgn="t"/>
                      <a:r>
                        <a:rPr lang="en-US" sz="1100" b="1" i="0" u="none" strike="noStrike" dirty="0">
                          <a:solidFill>
                            <a:srgbClr val="000000"/>
                          </a:solidFill>
                          <a:effectLst/>
                          <a:latin typeface="+mn-lt"/>
                        </a:rPr>
                        <a:t>Identification</a:t>
                      </a:r>
                    </a:p>
                  </a:txBody>
                  <a:tcPr marL="12700" marR="12700" marT="12700" marB="0"/>
                </a:tc>
                <a:tc>
                  <a:txBody>
                    <a:bodyPr/>
                    <a:lstStyle/>
                    <a:p>
                      <a:pPr algn="l" fontAlgn="t"/>
                      <a:r>
                        <a:rPr lang="en-US" sz="1100" b="0" i="0" u="none" strike="noStrike" dirty="0">
                          <a:solidFill>
                            <a:schemeClr val="tx1"/>
                          </a:solidFill>
                          <a:effectLst/>
                          <a:latin typeface="+mn-lt"/>
                        </a:rPr>
                        <a:t>Done</a:t>
                      </a:r>
                      <a:r>
                        <a:rPr lang="ru-RU" sz="1100" b="0" i="0" u="none" strike="noStrike" dirty="0">
                          <a:solidFill>
                            <a:schemeClr val="tx1"/>
                          </a:solidFill>
                          <a:effectLst/>
                          <a:latin typeface="+mn-lt"/>
                        </a:rPr>
                        <a:t> </a:t>
                      </a:r>
                      <a:r>
                        <a:rPr lang="en-GB" sz="1100" b="0" i="0" u="none" strike="noStrike" dirty="0">
                          <a:solidFill>
                            <a:schemeClr val="tx1"/>
                          </a:solidFill>
                          <a:effectLst/>
                          <a:latin typeface="+mn-lt"/>
                        </a:rPr>
                        <a:t>by</a:t>
                      </a:r>
                      <a:r>
                        <a:rPr lang="en-GB" sz="1100" b="0" i="0" u="none" strike="noStrike" baseline="0" dirty="0">
                          <a:solidFill>
                            <a:schemeClr val="tx1"/>
                          </a:solidFill>
                          <a:effectLst/>
                          <a:latin typeface="+mn-lt"/>
                        </a:rPr>
                        <a:t> the Bank  at the stage of </a:t>
                      </a:r>
                      <a:r>
                        <a:rPr lang="en-US" sz="1100" b="0" i="0" u="none" strike="noStrike" dirty="0">
                          <a:solidFill>
                            <a:schemeClr val="tx1"/>
                          </a:solidFill>
                          <a:effectLst/>
                          <a:latin typeface="+mn-lt"/>
                        </a:rPr>
                        <a:t>account opening</a:t>
                      </a:r>
                    </a:p>
                  </a:txBody>
                  <a:tcPr marL="12700" marR="12700" marT="12700" marB="0"/>
                </a:tc>
                <a:extLst>
                  <a:ext uri="{0D108BD9-81ED-4DB2-BD59-A6C34878D82A}">
                    <a16:rowId xmlns:a16="http://schemas.microsoft.com/office/drawing/2014/main" val="2845805673"/>
                  </a:ext>
                </a:extLst>
              </a:tr>
              <a:tr h="221286">
                <a:tc>
                  <a:txBody>
                    <a:bodyPr/>
                    <a:lstStyle/>
                    <a:p>
                      <a:pPr algn="ctr"/>
                      <a:r>
                        <a:rPr lang="en-US" sz="1100" dirty="0">
                          <a:latin typeface="+mn-lt"/>
                        </a:rPr>
                        <a:t>6</a:t>
                      </a:r>
                    </a:p>
                  </a:txBody>
                  <a:tcPr anchor="ctr"/>
                </a:tc>
                <a:tc>
                  <a:txBody>
                    <a:bodyPr/>
                    <a:lstStyle/>
                    <a:p>
                      <a:pPr algn="l" fontAlgn="t"/>
                      <a:r>
                        <a:rPr lang="en-US" sz="1100" b="1" i="0" u="none" strike="noStrike" dirty="0">
                          <a:solidFill>
                            <a:srgbClr val="000000"/>
                          </a:solidFill>
                          <a:effectLst/>
                          <a:latin typeface="+mn-lt"/>
                        </a:rPr>
                        <a:t>Address proof doc</a:t>
                      </a:r>
                    </a:p>
                  </a:txBody>
                  <a:tcPr marL="12700" marR="12700" marT="12700" marB="0"/>
                </a:tc>
                <a:tc>
                  <a:txBody>
                    <a:bodyPr/>
                    <a:lstStyle/>
                    <a:p>
                      <a:pPr algn="l" fontAlgn="t"/>
                      <a:r>
                        <a:rPr lang="en-US" sz="1100" b="0" i="0" u="none" strike="noStrike" dirty="0">
                          <a:solidFill>
                            <a:srgbClr val="000000"/>
                          </a:solidFill>
                          <a:effectLst/>
                          <a:latin typeface="+mn-lt"/>
                        </a:rPr>
                        <a:t>Copy of the document is not required</a:t>
                      </a:r>
                    </a:p>
                  </a:txBody>
                  <a:tcPr marL="12700" marR="12700" marT="12700" marB="0"/>
                </a:tc>
                <a:extLst>
                  <a:ext uri="{0D108BD9-81ED-4DB2-BD59-A6C34878D82A}">
                    <a16:rowId xmlns:a16="http://schemas.microsoft.com/office/drawing/2014/main" val="10007"/>
                  </a:ext>
                </a:extLst>
              </a:tr>
              <a:tr h="221286">
                <a:tc>
                  <a:txBody>
                    <a:bodyPr/>
                    <a:lstStyle/>
                    <a:p>
                      <a:pPr algn="ctr"/>
                      <a:r>
                        <a:rPr lang="en-US" sz="1100" dirty="0">
                          <a:latin typeface="+mn-lt"/>
                        </a:rPr>
                        <a:t>7</a:t>
                      </a:r>
                    </a:p>
                  </a:txBody>
                  <a:tcPr anchor="ctr"/>
                </a:tc>
                <a:tc>
                  <a:txBody>
                    <a:bodyPr/>
                    <a:lstStyle/>
                    <a:p>
                      <a:pPr algn="l" fontAlgn="t"/>
                      <a:r>
                        <a:rPr lang="en-US" sz="1100" b="1" i="0" u="none" strike="noStrike" dirty="0">
                          <a:solidFill>
                            <a:srgbClr val="000000"/>
                          </a:solidFill>
                          <a:effectLst/>
                          <a:latin typeface="+mn-lt"/>
                        </a:rPr>
                        <a:t>Income proof doc</a:t>
                      </a:r>
                    </a:p>
                  </a:txBody>
                  <a:tcPr marL="12700" marR="12700" marT="12700" marB="0"/>
                </a:tc>
                <a:tc>
                  <a:txBody>
                    <a:bodyPr/>
                    <a:lstStyle/>
                    <a:p>
                      <a:pPr algn="l" fontAlgn="t"/>
                      <a:r>
                        <a:rPr lang="en-US" sz="1100" b="0" i="0" u="none" strike="noStrike" dirty="0">
                          <a:solidFill>
                            <a:srgbClr val="000000"/>
                          </a:solidFill>
                          <a:effectLst/>
                          <a:latin typeface="+mn-lt"/>
                        </a:rPr>
                        <a:t>Copy of the document is not required</a:t>
                      </a:r>
                    </a:p>
                  </a:txBody>
                  <a:tcPr marL="12700" marR="12700" marT="12700" marB="0"/>
                </a:tc>
                <a:extLst>
                  <a:ext uri="{0D108BD9-81ED-4DB2-BD59-A6C34878D82A}">
                    <a16:rowId xmlns:a16="http://schemas.microsoft.com/office/drawing/2014/main" val="10009"/>
                  </a:ext>
                </a:extLst>
              </a:tr>
              <a:tr h="221286">
                <a:tc>
                  <a:txBody>
                    <a:bodyPr/>
                    <a:lstStyle/>
                    <a:p>
                      <a:pPr algn="ctr"/>
                      <a:r>
                        <a:rPr lang="en-US" sz="1100" dirty="0">
                          <a:latin typeface="+mn-lt"/>
                        </a:rPr>
                        <a:t>8</a:t>
                      </a:r>
                    </a:p>
                  </a:txBody>
                  <a:tcPr anchor="ctr"/>
                </a:tc>
                <a:tc>
                  <a:txBody>
                    <a:bodyPr/>
                    <a:lstStyle/>
                    <a:p>
                      <a:pPr algn="l" fontAlgn="t"/>
                      <a:r>
                        <a:rPr lang="en-US" sz="1100" b="1" i="0" u="none" strike="noStrike" dirty="0">
                          <a:solidFill>
                            <a:srgbClr val="000000"/>
                          </a:solidFill>
                          <a:effectLst/>
                          <a:latin typeface="+mn-lt"/>
                        </a:rPr>
                        <a:t>Credit bureau</a:t>
                      </a:r>
                    </a:p>
                  </a:txBody>
                  <a:tcPr marL="12700" marR="12700" marT="12700" marB="0"/>
                </a:tc>
                <a:tc>
                  <a:txBody>
                    <a:bodyPr/>
                    <a:lstStyle/>
                    <a:p>
                      <a:pPr marL="11113" marR="0" lvl="0" indent="0" algn="l" defTabSz="914400" rtl="0" eaLnBrk="1" fontAlgn="t" latinLnBrk="0" hangingPunct="1">
                        <a:lnSpc>
                          <a:spcPct val="100000"/>
                        </a:lnSpc>
                        <a:spcBef>
                          <a:spcPts val="0"/>
                        </a:spcBef>
                        <a:spcAft>
                          <a:spcPts val="0"/>
                        </a:spcAft>
                        <a:buClrTx/>
                        <a:buSzTx/>
                        <a:buFont typeface="Arial" charset="0"/>
                        <a:buNone/>
                        <a:tabLst/>
                        <a:defRPr/>
                      </a:pPr>
                      <a:r>
                        <a:rPr lang="en-GB" sz="1100" b="0" i="0" u="none" strike="noStrike" dirty="0">
                          <a:solidFill>
                            <a:srgbClr val="000000"/>
                          </a:solidFill>
                          <a:effectLst/>
                          <a:latin typeface="+mn-lt"/>
                        </a:rPr>
                        <a:t>No</a:t>
                      </a:r>
                      <a:r>
                        <a:rPr lang="en-GB" sz="1100" b="0" i="0" u="none" strike="noStrike" baseline="0" dirty="0">
                          <a:solidFill>
                            <a:srgbClr val="000000"/>
                          </a:solidFill>
                          <a:effectLst/>
                          <a:latin typeface="+mn-lt"/>
                        </a:rPr>
                        <a:t> access to credit bureau at current stage. Currently we are building a partnership with lending institution to obtain credit information available with credit bureau</a:t>
                      </a:r>
                      <a:endParaRPr lang="en-US" sz="1100" b="0" i="0" u="none" strike="noStrike" dirty="0">
                        <a:solidFill>
                          <a:srgbClr val="FF0000"/>
                        </a:solidFill>
                        <a:effectLst/>
                        <a:latin typeface="+mn-lt"/>
                      </a:endParaRPr>
                    </a:p>
                  </a:txBody>
                  <a:tcPr marL="12700" marR="12700" marT="12700" marB="0"/>
                </a:tc>
                <a:extLst>
                  <a:ext uri="{0D108BD9-81ED-4DB2-BD59-A6C34878D82A}">
                    <a16:rowId xmlns:a16="http://schemas.microsoft.com/office/drawing/2014/main" val="10010"/>
                  </a:ext>
                </a:extLst>
              </a:tr>
              <a:tr h="221286">
                <a:tc>
                  <a:txBody>
                    <a:bodyPr/>
                    <a:lstStyle/>
                    <a:p>
                      <a:pPr algn="ctr"/>
                      <a:r>
                        <a:rPr lang="en-US" sz="1100" dirty="0">
                          <a:latin typeface="+mn-lt"/>
                        </a:rPr>
                        <a:t>9</a:t>
                      </a:r>
                    </a:p>
                  </a:txBody>
                  <a:tcPr anchor="ctr"/>
                </a:tc>
                <a:tc>
                  <a:txBody>
                    <a:bodyPr/>
                    <a:lstStyle/>
                    <a:p>
                      <a:pPr algn="l" fontAlgn="t"/>
                      <a:r>
                        <a:rPr lang="en-US" sz="1100" b="1" i="0" u="none" strike="noStrike" dirty="0">
                          <a:solidFill>
                            <a:srgbClr val="000000"/>
                          </a:solidFill>
                          <a:effectLst/>
                          <a:latin typeface="+mn-lt"/>
                        </a:rPr>
                        <a:t>Anti-fraud auto checks</a:t>
                      </a:r>
                    </a:p>
                  </a:txBody>
                  <a:tcPr marL="12700" marR="12700" marT="12700" marB="0"/>
                </a:tc>
                <a:tc>
                  <a:txBody>
                    <a:bodyPr/>
                    <a:lstStyle/>
                    <a:p>
                      <a:pPr algn="l" fontAlgn="t"/>
                      <a:r>
                        <a:rPr lang="en-US" sz="1100" b="0" i="0" u="none" strike="noStrike" dirty="0">
                          <a:solidFill>
                            <a:srgbClr val="000000"/>
                          </a:solidFill>
                          <a:effectLst/>
                          <a:latin typeface="+mn-lt"/>
                        </a:rPr>
                        <a:t>Following</a:t>
                      </a:r>
                      <a:r>
                        <a:rPr lang="en-US" sz="1100" b="0" i="0" u="none" strike="noStrike" baseline="0" dirty="0">
                          <a:solidFill>
                            <a:srgbClr val="000000"/>
                          </a:solidFill>
                          <a:effectLst/>
                          <a:latin typeface="+mn-lt"/>
                        </a:rPr>
                        <a:t> customer’s data to be cross-checked </a:t>
                      </a:r>
                      <a:r>
                        <a:rPr lang="en-US" sz="1100" b="0" i="0" u="none" strike="noStrike" dirty="0">
                          <a:solidFill>
                            <a:srgbClr val="000000"/>
                          </a:solidFill>
                          <a:effectLst/>
                          <a:latin typeface="+mn-lt"/>
                        </a:rPr>
                        <a:t>against existing customers who</a:t>
                      </a:r>
                      <a:r>
                        <a:rPr lang="en-US" sz="1100" b="0" i="0" u="none" strike="noStrike" baseline="0" dirty="0">
                          <a:solidFill>
                            <a:srgbClr val="000000"/>
                          </a:solidFill>
                          <a:effectLst/>
                          <a:latin typeface="+mn-lt"/>
                        </a:rPr>
                        <a:t> </a:t>
                      </a:r>
                      <a:r>
                        <a:rPr lang="en-GB" sz="1100" b="0" i="0" u="none" strike="noStrike" baseline="0" dirty="0">
                          <a:solidFill>
                            <a:srgbClr val="000000"/>
                          </a:solidFill>
                          <a:effectLst/>
                          <a:latin typeface="+mn-lt"/>
                        </a:rPr>
                        <a:t>are </a:t>
                      </a:r>
                      <a:r>
                        <a:rPr lang="en-US" sz="1100" b="0" i="0" u="none" strike="noStrike" dirty="0">
                          <a:solidFill>
                            <a:srgbClr val="000000"/>
                          </a:solidFill>
                          <a:effectLst/>
                          <a:latin typeface="+mn-lt"/>
                        </a:rPr>
                        <a:t>delinquent:</a:t>
                      </a:r>
                    </a:p>
                    <a:p>
                      <a:pPr algn="l" fontAlgn="t"/>
                      <a:r>
                        <a:rPr lang="en-US" sz="1100" b="0" i="0" u="none" strike="noStrike" dirty="0">
                          <a:solidFill>
                            <a:srgbClr val="000000"/>
                          </a:solidFill>
                          <a:effectLst/>
                          <a:latin typeface="+mn-lt"/>
                        </a:rPr>
                        <a:t>phone numbers, bank account numbers, IDs, contact and work phones, IPs, Devices. </a:t>
                      </a:r>
                    </a:p>
                  </a:txBody>
                  <a:tcPr marL="12700" marR="12700" marT="12700" marB="0"/>
                </a:tc>
                <a:extLst>
                  <a:ext uri="{0D108BD9-81ED-4DB2-BD59-A6C34878D82A}">
                    <a16:rowId xmlns:a16="http://schemas.microsoft.com/office/drawing/2014/main" val="10011"/>
                  </a:ext>
                </a:extLst>
              </a:tr>
              <a:tr h="221286">
                <a:tc>
                  <a:txBody>
                    <a:bodyPr/>
                    <a:lstStyle/>
                    <a:p>
                      <a:pPr algn="ctr"/>
                      <a:r>
                        <a:rPr lang="en-US" sz="1100" dirty="0">
                          <a:latin typeface="+mn-lt"/>
                        </a:rPr>
                        <a:t>10</a:t>
                      </a:r>
                    </a:p>
                  </a:txBody>
                  <a:tcPr anchor="ctr"/>
                </a:tc>
                <a:tc>
                  <a:txBody>
                    <a:bodyPr/>
                    <a:lstStyle/>
                    <a:p>
                      <a:pPr algn="l" fontAlgn="t"/>
                      <a:r>
                        <a:rPr lang="en-US" sz="1100" b="1" i="0" u="none" strike="noStrike" dirty="0">
                          <a:solidFill>
                            <a:srgbClr val="000000"/>
                          </a:solidFill>
                          <a:effectLst/>
                          <a:latin typeface="+mn-lt"/>
                        </a:rPr>
                        <a:t>Work phone in application form</a:t>
                      </a:r>
                    </a:p>
                  </a:txBody>
                  <a:tcPr marL="12700" marR="12700" marT="12700" marB="0"/>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mn-lt"/>
                        </a:rPr>
                        <a:t>It has to be properly </a:t>
                      </a:r>
                      <a:r>
                        <a:rPr lang="en-GB" sz="1100" b="0" i="0" u="none" strike="noStrike" dirty="0">
                          <a:solidFill>
                            <a:srgbClr val="000000"/>
                          </a:solidFill>
                          <a:effectLst/>
                          <a:latin typeface="+mn-lt"/>
                        </a:rPr>
                        <a:t>declared</a:t>
                      </a:r>
                      <a:r>
                        <a:rPr lang="en-US" sz="1100" b="0" i="0" u="none" strike="noStrike" baseline="0" dirty="0">
                          <a:solidFill>
                            <a:srgbClr val="000000"/>
                          </a:solidFill>
                          <a:effectLst/>
                          <a:latin typeface="+mn-lt"/>
                        </a:rPr>
                        <a:t> in the application</a:t>
                      </a:r>
                      <a:endParaRPr lang="en-US" sz="1100" b="0" i="0" u="none" strike="noStrike" dirty="0">
                        <a:solidFill>
                          <a:srgbClr val="000000"/>
                        </a:solidFill>
                        <a:effectLst/>
                        <a:latin typeface="+mn-lt"/>
                      </a:endParaRPr>
                    </a:p>
                  </a:txBody>
                  <a:tcPr marL="12700" marR="12700" marT="12700" marB="0"/>
                </a:tc>
                <a:extLst>
                  <a:ext uri="{0D108BD9-81ED-4DB2-BD59-A6C34878D82A}">
                    <a16:rowId xmlns:a16="http://schemas.microsoft.com/office/drawing/2014/main" val="10012"/>
                  </a:ext>
                </a:extLst>
              </a:tr>
              <a:tr h="221286">
                <a:tc>
                  <a:txBody>
                    <a:bodyPr/>
                    <a:lstStyle/>
                    <a:p>
                      <a:pPr algn="ctr"/>
                      <a:r>
                        <a:rPr lang="en-US" sz="1100" dirty="0">
                          <a:latin typeface="+mn-lt"/>
                        </a:rPr>
                        <a:t>11</a:t>
                      </a:r>
                    </a:p>
                  </a:txBody>
                  <a:tcPr anchor="ctr"/>
                </a:tc>
                <a:tc>
                  <a:txBody>
                    <a:bodyPr/>
                    <a:lstStyle/>
                    <a:p>
                      <a:pPr algn="l" fontAlgn="t"/>
                      <a:r>
                        <a:rPr lang="en-US" sz="1100" b="1" i="0" u="none" strike="noStrike">
                          <a:solidFill>
                            <a:srgbClr val="000000"/>
                          </a:solidFill>
                          <a:effectLst/>
                          <a:latin typeface="+mn-lt"/>
                        </a:rPr>
                        <a:t>Contact person in application form</a:t>
                      </a:r>
                    </a:p>
                  </a:txBody>
                  <a:tcPr marL="12700" marR="12700" marT="12700" marB="0"/>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mn-lt"/>
                        </a:rPr>
                        <a:t>It </a:t>
                      </a:r>
                      <a:r>
                        <a:rPr lang="en-GB" sz="1100" b="0" i="0" u="none" strike="noStrike" dirty="0">
                          <a:solidFill>
                            <a:srgbClr val="000000"/>
                          </a:solidFill>
                          <a:effectLst/>
                          <a:latin typeface="+mn-lt"/>
                        </a:rPr>
                        <a:t>must</a:t>
                      </a:r>
                      <a:r>
                        <a:rPr lang="en-US" sz="1100" b="0" i="0" u="none" strike="noStrike" dirty="0">
                          <a:solidFill>
                            <a:srgbClr val="000000"/>
                          </a:solidFill>
                          <a:effectLst/>
                          <a:latin typeface="+mn-lt"/>
                        </a:rPr>
                        <a:t>  be properly </a:t>
                      </a:r>
                      <a:r>
                        <a:rPr lang="en-GB" sz="1100" b="0" i="0" u="none" strike="noStrike" dirty="0">
                          <a:solidFill>
                            <a:srgbClr val="000000"/>
                          </a:solidFill>
                          <a:effectLst/>
                          <a:latin typeface="+mn-lt"/>
                        </a:rPr>
                        <a:t>declared</a:t>
                      </a:r>
                      <a:r>
                        <a:rPr lang="en-US" sz="1100" b="0" i="0" u="none" strike="noStrike" baseline="0" dirty="0">
                          <a:solidFill>
                            <a:srgbClr val="000000"/>
                          </a:solidFill>
                          <a:effectLst/>
                          <a:latin typeface="+mn-lt"/>
                        </a:rPr>
                        <a:t> in the application (we are planning to call to contact person in case of customer’s credit history absence or negative credit history is present)</a:t>
                      </a:r>
                      <a:endParaRPr lang="en-US" sz="1100" b="0" i="0" u="none" strike="noStrike" dirty="0">
                        <a:solidFill>
                          <a:srgbClr val="000000"/>
                        </a:solidFill>
                        <a:effectLst/>
                        <a:latin typeface="+mn-lt"/>
                      </a:endParaRPr>
                    </a:p>
                  </a:txBody>
                  <a:tcPr marL="12700" marR="12700" marT="12700" marB="0"/>
                </a:tc>
                <a:extLst>
                  <a:ext uri="{0D108BD9-81ED-4DB2-BD59-A6C34878D82A}">
                    <a16:rowId xmlns:a16="http://schemas.microsoft.com/office/drawing/2014/main" val="10013"/>
                  </a:ext>
                </a:extLst>
              </a:tr>
              <a:tr h="221286">
                <a:tc>
                  <a:txBody>
                    <a:bodyPr/>
                    <a:lstStyle/>
                    <a:p>
                      <a:pPr algn="ctr"/>
                      <a:r>
                        <a:rPr lang="en-US" sz="1100" dirty="0">
                          <a:latin typeface="+mn-lt"/>
                        </a:rPr>
                        <a:t>12</a:t>
                      </a:r>
                    </a:p>
                  </a:txBody>
                  <a:tcPr anchor="ctr"/>
                </a:tc>
                <a:tc>
                  <a:txBody>
                    <a:bodyPr/>
                    <a:lstStyle/>
                    <a:p>
                      <a:pPr algn="l" fontAlgn="t"/>
                      <a:r>
                        <a:rPr lang="en-US" sz="1100" b="1" i="0" u="none" strike="noStrike" dirty="0">
                          <a:solidFill>
                            <a:srgbClr val="000000"/>
                          </a:solidFill>
                          <a:effectLst/>
                          <a:latin typeface="+mn-lt"/>
                        </a:rPr>
                        <a:t>SMS confirmation of the phone</a:t>
                      </a:r>
                    </a:p>
                  </a:txBody>
                  <a:tcPr marL="12700" marR="12700" marT="12700" marB="0"/>
                </a:tc>
                <a:tc>
                  <a:txBody>
                    <a:bodyPr/>
                    <a:lstStyle/>
                    <a:p>
                      <a:pPr algn="l" fontAlgn="t"/>
                      <a:r>
                        <a:rPr lang="en-US" sz="1100" b="0" i="0" u="none" strike="noStrike" dirty="0">
                          <a:solidFill>
                            <a:srgbClr val="000000"/>
                          </a:solidFill>
                          <a:effectLst/>
                          <a:latin typeface="+mn-lt"/>
                        </a:rPr>
                        <a:t>to be</a:t>
                      </a:r>
                      <a:r>
                        <a:rPr lang="en-US" sz="1100" b="0" i="0" u="none" strike="noStrike" baseline="0" dirty="0">
                          <a:solidFill>
                            <a:srgbClr val="000000"/>
                          </a:solidFill>
                          <a:effectLst/>
                          <a:latin typeface="+mn-lt"/>
                        </a:rPr>
                        <a:t> confirmed via SMS sent to customer’s phone number</a:t>
                      </a:r>
                      <a:endParaRPr lang="en-US" sz="1100" b="0" i="0" u="none" strike="noStrike" dirty="0">
                        <a:solidFill>
                          <a:srgbClr val="000000"/>
                        </a:solidFill>
                        <a:effectLst/>
                        <a:latin typeface="+mn-lt"/>
                      </a:endParaRPr>
                    </a:p>
                  </a:txBody>
                  <a:tcPr marL="12700" marR="12700" marT="12700" marB="0"/>
                </a:tc>
                <a:extLst>
                  <a:ext uri="{0D108BD9-81ED-4DB2-BD59-A6C34878D82A}">
                    <a16:rowId xmlns:a16="http://schemas.microsoft.com/office/drawing/2014/main" val="10014"/>
                  </a:ext>
                </a:extLst>
              </a:tr>
              <a:tr h="221286">
                <a:tc>
                  <a:txBody>
                    <a:bodyPr/>
                    <a:lstStyle/>
                    <a:p>
                      <a:pPr algn="ctr"/>
                      <a:r>
                        <a:rPr lang="en-US" sz="1100" dirty="0">
                          <a:latin typeface="+mn-lt"/>
                        </a:rPr>
                        <a:t>13</a:t>
                      </a:r>
                    </a:p>
                  </a:txBody>
                  <a:tcPr anchor="ctr"/>
                </a:tc>
                <a:tc>
                  <a:txBody>
                    <a:bodyPr/>
                    <a:lstStyle/>
                    <a:p>
                      <a:pPr algn="l" fontAlgn="t"/>
                      <a:r>
                        <a:rPr lang="en-US" sz="1100" b="1" i="0" u="none" strike="noStrike" dirty="0">
                          <a:solidFill>
                            <a:srgbClr val="000000"/>
                          </a:solidFill>
                          <a:effectLst/>
                          <a:latin typeface="+mn-lt"/>
                        </a:rPr>
                        <a:t>Verification phone requirement</a:t>
                      </a:r>
                    </a:p>
                  </a:txBody>
                  <a:tcPr marL="12700" marR="12700" marT="12700" marB="0"/>
                </a:tc>
                <a:tc>
                  <a:txBody>
                    <a:bodyPr/>
                    <a:lstStyle/>
                    <a:p>
                      <a:pPr algn="l" fontAlgn="t"/>
                      <a:r>
                        <a:rPr lang="en-US" sz="1100" b="0" i="0" u="none" strike="noStrike" dirty="0">
                          <a:solidFill>
                            <a:srgbClr val="000000"/>
                          </a:solidFill>
                          <a:effectLst/>
                          <a:latin typeface="+mn-lt"/>
                        </a:rPr>
                        <a:t>Confirm identity of the customer. Confirm contact</a:t>
                      </a:r>
                      <a:r>
                        <a:rPr lang="en-US" sz="1100" b="0" i="0" u="none" strike="noStrike" baseline="0" dirty="0">
                          <a:solidFill>
                            <a:srgbClr val="000000"/>
                          </a:solidFill>
                          <a:effectLst/>
                          <a:latin typeface="+mn-lt"/>
                        </a:rPr>
                        <a:t> person phone number and relationship between customer and contact person. </a:t>
                      </a:r>
                      <a:endParaRPr lang="en-US" sz="1100" b="0" i="0" u="none" strike="noStrike" dirty="0">
                        <a:solidFill>
                          <a:srgbClr val="000000"/>
                        </a:solidFill>
                        <a:effectLst/>
                        <a:latin typeface="+mn-lt"/>
                      </a:endParaRPr>
                    </a:p>
                  </a:txBody>
                  <a:tcPr marL="12700" marR="12700" marT="12700" marB="0"/>
                </a:tc>
                <a:extLst>
                  <a:ext uri="{0D108BD9-81ED-4DB2-BD59-A6C34878D82A}">
                    <a16:rowId xmlns:a16="http://schemas.microsoft.com/office/drawing/2014/main" val="10015"/>
                  </a:ext>
                </a:extLst>
              </a:tr>
              <a:tr h="221286">
                <a:tc>
                  <a:txBody>
                    <a:bodyPr/>
                    <a:lstStyle/>
                    <a:p>
                      <a:pPr algn="ctr"/>
                      <a:r>
                        <a:rPr lang="en-US" sz="1100" dirty="0">
                          <a:latin typeface="+mn-lt"/>
                        </a:rPr>
                        <a:t>14</a:t>
                      </a:r>
                    </a:p>
                  </a:txBody>
                  <a:tcPr anchor="ctr"/>
                </a:tc>
                <a:tc>
                  <a:txBody>
                    <a:bodyPr/>
                    <a:lstStyle/>
                    <a:p>
                      <a:pPr algn="l" fontAlgn="t"/>
                      <a:r>
                        <a:rPr lang="en-US" sz="1100" b="1" i="0" u="none" strike="noStrike" dirty="0">
                          <a:solidFill>
                            <a:srgbClr val="000000"/>
                          </a:solidFill>
                          <a:effectLst/>
                          <a:latin typeface="+mn-lt"/>
                        </a:rPr>
                        <a:t>Employment </a:t>
                      </a:r>
                      <a:r>
                        <a:rPr lang="en-GB" sz="1100" b="1" i="0" u="none" strike="noStrike" dirty="0">
                          <a:solidFill>
                            <a:srgbClr val="000000"/>
                          </a:solidFill>
                          <a:effectLst/>
                          <a:latin typeface="+mn-lt"/>
                        </a:rPr>
                        <a:t>&amp;</a:t>
                      </a:r>
                      <a:r>
                        <a:rPr lang="en-GB" sz="1100" b="1" i="0" u="none" strike="noStrike" baseline="0" dirty="0">
                          <a:solidFill>
                            <a:srgbClr val="000000"/>
                          </a:solidFill>
                          <a:effectLst/>
                          <a:latin typeface="+mn-lt"/>
                        </a:rPr>
                        <a:t> income </a:t>
                      </a:r>
                      <a:r>
                        <a:rPr lang="en-US" sz="1100" b="1" i="0" u="none" strike="noStrike" dirty="0">
                          <a:solidFill>
                            <a:srgbClr val="000000"/>
                          </a:solidFill>
                          <a:effectLst/>
                          <a:latin typeface="+mn-lt"/>
                        </a:rPr>
                        <a:t>check</a:t>
                      </a:r>
                    </a:p>
                  </a:txBody>
                  <a:tcPr marL="12700" marR="12700" marT="12700" marB="0"/>
                </a:tc>
                <a:tc>
                  <a:txBody>
                    <a:bodyPr/>
                    <a:lstStyle/>
                    <a:p>
                      <a:pPr algn="l" fontAlgn="t"/>
                      <a:r>
                        <a:rPr lang="en-US" sz="1100" b="0" i="0" u="none" strike="noStrike" dirty="0">
                          <a:solidFill>
                            <a:srgbClr val="000000"/>
                          </a:solidFill>
                          <a:effectLst/>
                          <a:latin typeface="+mn-lt"/>
                        </a:rPr>
                        <a:t>Only some occupation knowledge questions (for customer and contact person)</a:t>
                      </a:r>
                    </a:p>
                  </a:txBody>
                  <a:tcPr marL="12700" marR="12700" marT="12700" marB="0"/>
                </a:tc>
                <a:extLst>
                  <a:ext uri="{0D108BD9-81ED-4DB2-BD59-A6C34878D82A}">
                    <a16:rowId xmlns:a16="http://schemas.microsoft.com/office/drawing/2014/main" val="10016"/>
                  </a:ext>
                </a:extLst>
              </a:tr>
              <a:tr h="221286">
                <a:tc>
                  <a:txBody>
                    <a:bodyPr/>
                    <a:lstStyle/>
                    <a:p>
                      <a:pPr algn="ctr"/>
                      <a:r>
                        <a:rPr lang="en-US" sz="1100" dirty="0">
                          <a:latin typeface="+mn-lt"/>
                        </a:rPr>
                        <a:t>15</a:t>
                      </a:r>
                    </a:p>
                  </a:txBody>
                  <a:tcPr anchor="ctr"/>
                </a:tc>
                <a:tc>
                  <a:txBody>
                    <a:bodyPr/>
                    <a:lstStyle/>
                    <a:p>
                      <a:pPr algn="l" fontAlgn="t"/>
                      <a:r>
                        <a:rPr lang="en-US" sz="1100" b="1" i="0" u="none" strike="noStrike" dirty="0">
                          <a:solidFill>
                            <a:srgbClr val="000000"/>
                          </a:solidFill>
                          <a:effectLst/>
                          <a:latin typeface="+mn-lt"/>
                        </a:rPr>
                        <a:t>Income type &amp; source of repayment</a:t>
                      </a:r>
                    </a:p>
                  </a:txBody>
                  <a:tcPr marL="12700" marR="12700" marT="12700" marB="0"/>
                </a:tc>
                <a:tc>
                  <a:txBody>
                    <a:bodyPr/>
                    <a:lstStyle/>
                    <a:p>
                      <a:pPr algn="l" fontAlgn="t"/>
                      <a:r>
                        <a:rPr lang="en-US" sz="1100" b="0" i="0" u="none" strike="noStrike" dirty="0">
                          <a:solidFill>
                            <a:srgbClr val="000000"/>
                          </a:solidFill>
                          <a:effectLst/>
                          <a:latin typeface="+mn-lt"/>
                        </a:rPr>
                        <a:t>Customer can explain about source of repayment of the loan.</a:t>
                      </a:r>
                    </a:p>
                  </a:txBody>
                  <a:tcPr marL="12700" marR="12700" marT="12700" marB="0"/>
                </a:tc>
                <a:extLst>
                  <a:ext uri="{0D108BD9-81ED-4DB2-BD59-A6C34878D82A}">
                    <a16:rowId xmlns:a16="http://schemas.microsoft.com/office/drawing/2014/main" val="10017"/>
                  </a:ext>
                </a:extLst>
              </a:tr>
              <a:tr h="381560">
                <a:tc>
                  <a:txBody>
                    <a:bodyPr/>
                    <a:lstStyle/>
                    <a:p>
                      <a:pPr algn="ctr"/>
                      <a:r>
                        <a:rPr lang="en-US" sz="1100" dirty="0">
                          <a:latin typeface="+mn-lt"/>
                        </a:rPr>
                        <a:t>16</a:t>
                      </a:r>
                    </a:p>
                  </a:txBody>
                  <a:tcPr anchor="ctr"/>
                </a:tc>
                <a:tc>
                  <a:txBody>
                    <a:bodyPr/>
                    <a:lstStyle/>
                    <a:p>
                      <a:pPr algn="l" fontAlgn="t"/>
                      <a:r>
                        <a:rPr lang="en-US" sz="1100" b="1" i="0" u="none" strike="noStrike" dirty="0">
                          <a:solidFill>
                            <a:srgbClr val="000000"/>
                          </a:solidFill>
                          <a:effectLst/>
                          <a:latin typeface="+mn-lt"/>
                        </a:rPr>
                        <a:t>Restricted occupation</a:t>
                      </a:r>
                    </a:p>
                  </a:txBody>
                  <a:tcPr marL="12700" marR="12700" marT="12700" marB="0"/>
                </a:tc>
                <a:tc>
                  <a:txBody>
                    <a:bodyPr/>
                    <a:lstStyle/>
                    <a:p>
                      <a:pPr algn="l" fontAlgn="t"/>
                      <a:r>
                        <a:rPr lang="en-US" sz="1100" b="0" i="0" u="none" strike="noStrike" dirty="0">
                          <a:solidFill>
                            <a:srgbClr val="000000"/>
                          </a:solidFill>
                          <a:effectLst/>
                          <a:latin typeface="+mn-lt"/>
                        </a:rPr>
                        <a:t>Applications with following occupations must be declined: Police, Military, Communication/ Media/ PR/ Newspaper, Law/ Court.</a:t>
                      </a:r>
                    </a:p>
                  </a:txBody>
                  <a:tcPr marL="12700" marR="12700" marT="12700" marB="0"/>
                </a:tc>
                <a:extLst>
                  <a:ext uri="{0D108BD9-81ED-4DB2-BD59-A6C34878D82A}">
                    <a16:rowId xmlns:a16="http://schemas.microsoft.com/office/drawing/2014/main" val="10018"/>
                  </a:ext>
                </a:extLst>
              </a:tr>
              <a:tr h="221286">
                <a:tc>
                  <a:txBody>
                    <a:bodyPr/>
                    <a:lstStyle/>
                    <a:p>
                      <a:pPr algn="ctr"/>
                      <a:r>
                        <a:rPr lang="en-US" sz="1100" dirty="0">
                          <a:latin typeface="+mn-lt"/>
                        </a:rPr>
                        <a:t>17</a:t>
                      </a:r>
                    </a:p>
                  </a:txBody>
                  <a:tcPr anchor="ctr"/>
                </a:tc>
                <a:tc>
                  <a:txBody>
                    <a:bodyPr/>
                    <a:lstStyle/>
                    <a:p>
                      <a:pPr algn="l" fontAlgn="t"/>
                      <a:r>
                        <a:rPr lang="en-US" sz="1100" b="1" i="0" u="none" strike="noStrike" dirty="0">
                          <a:solidFill>
                            <a:srgbClr val="000000"/>
                          </a:solidFill>
                          <a:effectLst/>
                          <a:latin typeface="+mn-lt"/>
                        </a:rPr>
                        <a:t>Disbursement channel</a:t>
                      </a:r>
                    </a:p>
                  </a:txBody>
                  <a:tcPr marL="12700" marR="12700" marT="12700" marB="0"/>
                </a:tc>
                <a:tc>
                  <a:txBody>
                    <a:bodyPr/>
                    <a:lstStyle/>
                    <a:p>
                      <a:pPr algn="l" fontAlgn="t"/>
                      <a:r>
                        <a:rPr lang="en-US" sz="1100" b="0" i="0" u="none" strike="noStrike" dirty="0">
                          <a:solidFill>
                            <a:srgbClr val="000000"/>
                          </a:solidFill>
                          <a:effectLst/>
                          <a:latin typeface="+mn-lt"/>
                        </a:rPr>
                        <a:t>Bank transfer</a:t>
                      </a:r>
                    </a:p>
                  </a:txBody>
                  <a:tcPr marL="12700" marR="12700" marT="12700" marB="0"/>
                </a:tc>
                <a:extLst>
                  <a:ext uri="{0D108BD9-81ED-4DB2-BD59-A6C34878D82A}">
                    <a16:rowId xmlns:a16="http://schemas.microsoft.com/office/drawing/2014/main" val="10019"/>
                  </a:ext>
                </a:extLst>
              </a:tr>
              <a:tr h="172968">
                <a:tc>
                  <a:txBody>
                    <a:bodyPr/>
                    <a:lstStyle/>
                    <a:p>
                      <a:pPr algn="ctr"/>
                      <a:r>
                        <a:rPr lang="en-US" sz="1100" dirty="0">
                          <a:latin typeface="+mn-lt"/>
                        </a:rPr>
                        <a:t>18</a:t>
                      </a:r>
                    </a:p>
                  </a:txBody>
                  <a:tcPr anchor="ctr"/>
                </a:tc>
                <a:tc>
                  <a:txBody>
                    <a:bodyPr/>
                    <a:lstStyle/>
                    <a:p>
                      <a:pPr algn="l" fontAlgn="t"/>
                      <a:r>
                        <a:rPr lang="en-US" sz="1100" b="1" i="0" u="none" strike="noStrike" dirty="0">
                          <a:solidFill>
                            <a:srgbClr val="000000"/>
                          </a:solidFill>
                          <a:effectLst/>
                          <a:latin typeface="+mn-lt"/>
                        </a:rPr>
                        <a:t>Repeat loan</a:t>
                      </a:r>
                      <a:r>
                        <a:rPr lang="en-US" sz="1100" b="1" i="0" u="none" strike="noStrike" baseline="0" dirty="0">
                          <a:solidFill>
                            <a:srgbClr val="000000"/>
                          </a:solidFill>
                          <a:effectLst/>
                          <a:latin typeface="+mn-lt"/>
                        </a:rPr>
                        <a:t> </a:t>
                      </a:r>
                      <a:r>
                        <a:rPr lang="en-US" sz="1100" b="1" i="0" u="none" strike="noStrike" dirty="0">
                          <a:solidFill>
                            <a:srgbClr val="000000"/>
                          </a:solidFill>
                          <a:effectLst/>
                          <a:latin typeface="+mn-lt"/>
                        </a:rPr>
                        <a:t>policy</a:t>
                      </a:r>
                    </a:p>
                  </a:txBody>
                  <a:tcPr marL="12700" marR="12700" marT="12700" marB="0"/>
                </a:tc>
                <a:tc>
                  <a:txBody>
                    <a:bodyPr/>
                    <a:lstStyle/>
                    <a:p>
                      <a:pPr algn="l" fontAlgn="t"/>
                      <a:r>
                        <a:rPr lang="en-US" sz="1100" b="0" i="0" u="none" strike="noStrike" dirty="0">
                          <a:solidFill>
                            <a:srgbClr val="000000"/>
                          </a:solidFill>
                          <a:effectLst/>
                          <a:latin typeface="+mn-lt"/>
                        </a:rPr>
                        <a:t>Loan</a:t>
                      </a:r>
                      <a:r>
                        <a:rPr lang="en-US" sz="1100" b="0" i="0" u="none" strike="noStrike" baseline="0" dirty="0">
                          <a:solidFill>
                            <a:srgbClr val="000000"/>
                          </a:solidFill>
                          <a:effectLst/>
                          <a:latin typeface="+mn-lt"/>
                        </a:rPr>
                        <a:t> amounts 10 000 – 30 000 Rupees with 5 000 Rupees step, maximum cap -  50% of net monthly income</a:t>
                      </a:r>
                      <a:endParaRPr lang="en-US" sz="1100" b="0" i="0" u="none" strike="noStrike" dirty="0">
                        <a:solidFill>
                          <a:srgbClr val="000000"/>
                        </a:solidFill>
                        <a:effectLst/>
                        <a:latin typeface="+mn-lt"/>
                      </a:endParaRPr>
                    </a:p>
                  </a:txBody>
                  <a:tcPr marL="12700" marR="12700" marT="12700" marB="0"/>
                </a:tc>
                <a:extLst>
                  <a:ext uri="{0D108BD9-81ED-4DB2-BD59-A6C34878D82A}">
                    <a16:rowId xmlns:a16="http://schemas.microsoft.com/office/drawing/2014/main" val="22465701"/>
                  </a:ext>
                </a:extLst>
              </a:tr>
            </a:tbl>
          </a:graphicData>
        </a:graphic>
      </p:graphicFrame>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24328" y="12612"/>
            <a:ext cx="1622975" cy="60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8014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79512" y="764704"/>
            <a:ext cx="8807572" cy="5361459"/>
          </a:xfrm>
        </p:spPr>
        <p:txBody>
          <a:bodyPr/>
          <a:lstStyle/>
          <a:p>
            <a:pPr marL="0" indent="0">
              <a:buNone/>
            </a:pPr>
            <a:r>
              <a:rPr lang="en-US" sz="1800" b="1"/>
              <a:t>Credit Bureaus</a:t>
            </a:r>
          </a:p>
          <a:p>
            <a:pPr marL="685800" lvl="1"/>
            <a:r>
              <a:rPr lang="en-GB" sz="1600">
                <a:solidFill>
                  <a:srgbClr val="000000"/>
                </a:solidFill>
              </a:rPr>
              <a:t>Currently we are building a partnership with lending institution to obtain credit information available with credit bureau</a:t>
            </a:r>
            <a:endParaRPr lang="en-US" sz="1600"/>
          </a:p>
          <a:p>
            <a:pPr marL="0" indent="0">
              <a:buNone/>
            </a:pPr>
            <a:r>
              <a:rPr lang="en-US" sz="1800" b="1"/>
              <a:t>Anti-fraud tools</a:t>
            </a:r>
          </a:p>
          <a:p>
            <a:pPr marL="685800" lvl="1"/>
            <a:r>
              <a:rPr lang="en-US" sz="1600"/>
              <a:t>Internal anti-fraud rules – cross checks of application data against historical data to detect links between applicants, find chains of fraudulent applications, highlight mismatches of data within one application.</a:t>
            </a:r>
          </a:p>
          <a:p>
            <a:pPr marL="685800" lvl="1"/>
            <a:r>
              <a:rPr lang="en-US" sz="1600" err="1"/>
              <a:t>Iovation</a:t>
            </a:r>
            <a:r>
              <a:rPr lang="en-US" sz="1600"/>
              <a:t> solution – tool to prevent online-fraud, multi-applying, deliver additional variables for scoring. Solution allows to get all available data of applicant`s device (PC, smartphone where the application was submitted) and perform a cross check against historical database</a:t>
            </a:r>
          </a:p>
          <a:p>
            <a:pPr marL="0" indent="0">
              <a:buNone/>
            </a:pPr>
            <a:r>
              <a:rPr lang="en-US" sz="1800" b="1"/>
              <a:t>Internal scoring</a:t>
            </a:r>
          </a:p>
          <a:p>
            <a:pPr marL="685800" lvl="1"/>
            <a:r>
              <a:rPr lang="en-US" sz="1600"/>
              <a:t>Can be implemented after 6-8 from go live. Will use standard application parameters, </a:t>
            </a:r>
            <a:r>
              <a:rPr lang="en-US" sz="1600" err="1"/>
              <a:t>Iovation</a:t>
            </a:r>
            <a:r>
              <a:rPr lang="en-US" sz="1600"/>
              <a:t> data plus additional client behavior data, captured during application filling</a:t>
            </a:r>
          </a:p>
          <a:p>
            <a:pPr marL="0" indent="0">
              <a:buNone/>
            </a:pPr>
            <a:r>
              <a:rPr lang="en-US" sz="1800" b="1"/>
              <a:t>Social data</a:t>
            </a:r>
          </a:p>
          <a:p>
            <a:pPr lvl="1"/>
            <a:r>
              <a:rPr lang="en-US" sz="1600"/>
              <a:t>Facebook data (should be available for more than 50% of applicants) – we will offer optional FB authorization to the client, which will give us possibility directly got to FB API and get social data which will be used as additional variables for scoring</a:t>
            </a:r>
          </a:p>
          <a:p>
            <a:pPr lvl="1"/>
            <a:r>
              <a:rPr lang="en-US" sz="1600"/>
              <a:t>Messengers (Viber, </a:t>
            </a:r>
            <a:r>
              <a:rPr lang="en-US" sz="1600" err="1"/>
              <a:t>WhatsUp</a:t>
            </a:r>
            <a:r>
              <a:rPr lang="en-US" sz="1600"/>
              <a:t>) – will be used during verification as additional source to confirm identity and </a:t>
            </a:r>
            <a:r>
              <a:rPr lang="en-US" sz="1600" err="1"/>
              <a:t>contactability</a:t>
            </a:r>
            <a:r>
              <a:rPr lang="en-US" sz="1600"/>
              <a:t> of client </a:t>
            </a:r>
          </a:p>
          <a:p>
            <a:endParaRPr lang="en-US"/>
          </a:p>
          <a:p>
            <a:endParaRPr lang="en-US"/>
          </a:p>
          <a:p>
            <a:endParaRPr lang="en-US"/>
          </a:p>
          <a:p>
            <a:endParaRPr lang="en-US"/>
          </a:p>
          <a:p>
            <a:endParaRPr lang="en-US"/>
          </a:p>
          <a:p>
            <a:endParaRPr lang="en-US"/>
          </a:p>
          <a:p>
            <a:endParaRPr lang="en-US"/>
          </a:p>
        </p:txBody>
      </p:sp>
      <p:sp>
        <p:nvSpPr>
          <p:cNvPr id="2" name="Заголовок 1"/>
          <p:cNvSpPr>
            <a:spLocks noGrp="1"/>
          </p:cNvSpPr>
          <p:nvPr>
            <p:ph type="title"/>
          </p:nvPr>
        </p:nvSpPr>
        <p:spPr/>
        <p:txBody>
          <a:bodyPr/>
          <a:lstStyle/>
          <a:p>
            <a:r>
              <a:rPr lang="en-US"/>
              <a:t>Risk Management tools</a:t>
            </a:r>
            <a:endParaRPr lang="ru-RU"/>
          </a:p>
        </p:txBody>
      </p:sp>
      <p:sp>
        <p:nvSpPr>
          <p:cNvPr id="7" name="Номер слайда 6"/>
          <p:cNvSpPr>
            <a:spLocks noGrp="1"/>
          </p:cNvSpPr>
          <p:nvPr>
            <p:ph type="sldNum" sz="quarter" idx="12"/>
          </p:nvPr>
        </p:nvSpPr>
        <p:spPr/>
        <p:txBody>
          <a:bodyPr/>
          <a:lstStyle/>
          <a:p>
            <a:fld id="{D7F305DA-160D-498F-B102-A1D8643B4A2C}" type="slidenum">
              <a:rPr lang="ru-RU" smtClean="0"/>
              <a:t>29</a:t>
            </a:fld>
            <a:endParaRPr lang="ru-RU"/>
          </a:p>
        </p:txBody>
      </p:sp>
      <p:sp>
        <p:nvSpPr>
          <p:cNvPr id="6" name="TextBox 5"/>
          <p:cNvSpPr txBox="1"/>
          <p:nvPr/>
        </p:nvSpPr>
        <p:spPr>
          <a:xfrm>
            <a:off x="154705" y="6378215"/>
            <a:ext cx="8964488" cy="261610"/>
          </a:xfrm>
          <a:prstGeom prst="rect">
            <a:avLst/>
          </a:prstGeom>
          <a:noFill/>
        </p:spPr>
        <p:txBody>
          <a:bodyPr wrap="square" rtlCol="0">
            <a:spAutoFit/>
          </a:bodyPr>
          <a:lstStyle/>
          <a:p>
            <a:pPr marL="171450" indent="-171450">
              <a:buFont typeface="Arial" panose="020B0604020202020204" pitchFamily="34" charset="0"/>
              <a:buChar char="•"/>
            </a:pPr>
            <a:endParaRPr lang="en-US" sz="1100"/>
          </a:p>
        </p:txBody>
      </p:sp>
      <p:pic>
        <p:nvPicPr>
          <p:cNvPr id="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4328" y="12612"/>
            <a:ext cx="1622975" cy="60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62575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Текст 5"/>
          <p:cNvSpPr>
            <a:spLocks noGrp="1"/>
          </p:cNvSpPr>
          <p:nvPr>
            <p:ph type="body" idx="1"/>
          </p:nvPr>
        </p:nvSpPr>
        <p:spPr/>
        <p:txBody>
          <a:bodyPr/>
          <a:lstStyle/>
          <a:p>
            <a:pPr>
              <a:spcBef>
                <a:spcPts val="600"/>
              </a:spcBef>
              <a:buFont typeface="+mj-lt"/>
              <a:buAutoNum type="arabicPeriod"/>
            </a:pPr>
            <a:r>
              <a:rPr lang="en-US"/>
              <a:t> Investment Summary</a:t>
            </a:r>
          </a:p>
        </p:txBody>
      </p:sp>
      <p:sp>
        <p:nvSpPr>
          <p:cNvPr id="4" name="Номер слайда 3"/>
          <p:cNvSpPr>
            <a:spLocks noGrp="1"/>
          </p:cNvSpPr>
          <p:nvPr>
            <p:ph type="sldNum" sz="quarter" idx="12"/>
          </p:nvPr>
        </p:nvSpPr>
        <p:spPr/>
        <p:txBody>
          <a:bodyPr/>
          <a:lstStyle/>
          <a:p>
            <a:fld id="{D7F305DA-160D-498F-B102-A1D8643B4A2C}" type="slidenum">
              <a:rPr lang="ru-RU" smtClean="0"/>
              <a:pPr/>
              <a:t>3</a:t>
            </a:fld>
            <a:endParaRPr lang="ru-RU"/>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4328" y="12612"/>
            <a:ext cx="1622975" cy="60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48066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16632"/>
            <a:ext cx="5976664" cy="312281"/>
          </a:xfrm>
        </p:spPr>
        <p:txBody>
          <a:bodyPr/>
          <a:lstStyle/>
          <a:p>
            <a:r>
              <a:rPr lang="en-GB"/>
              <a:t>Target </a:t>
            </a:r>
            <a:r>
              <a:rPr lang="en-US"/>
              <a:t>collections procedure</a:t>
            </a:r>
          </a:p>
        </p:txBody>
      </p:sp>
      <p:sp>
        <p:nvSpPr>
          <p:cNvPr id="4" name="Slide Number Placeholder 3"/>
          <p:cNvSpPr>
            <a:spLocks noGrp="1"/>
          </p:cNvSpPr>
          <p:nvPr>
            <p:ph type="sldNum" sz="quarter" idx="12"/>
          </p:nvPr>
        </p:nvSpPr>
        <p:spPr/>
        <p:txBody>
          <a:bodyPr/>
          <a:lstStyle/>
          <a:p>
            <a:fld id="{D7F305DA-160D-498F-B102-A1D8643B4A2C}" type="slidenum">
              <a:rPr lang="ru-RU" smtClean="0"/>
              <a:pPr/>
              <a:t>30</a:t>
            </a:fld>
            <a:endParaRPr lang="ru-RU"/>
          </a:p>
        </p:txBody>
      </p:sp>
      <p:graphicFrame>
        <p:nvGraphicFramePr>
          <p:cNvPr id="5" name="Таблица 4"/>
          <p:cNvGraphicFramePr>
            <a:graphicFrameLocks noGrp="1"/>
          </p:cNvGraphicFramePr>
          <p:nvPr>
            <p:extLst>
              <p:ext uri="{D42A27DB-BD31-4B8C-83A1-F6EECF244321}">
                <p14:modId xmlns:p14="http://schemas.microsoft.com/office/powerpoint/2010/main" val="459037526"/>
              </p:ext>
            </p:extLst>
          </p:nvPr>
        </p:nvGraphicFramePr>
        <p:xfrm>
          <a:off x="35496" y="692696"/>
          <a:ext cx="9037127" cy="5225638"/>
        </p:xfrm>
        <a:graphic>
          <a:graphicData uri="http://schemas.openxmlformats.org/drawingml/2006/table">
            <a:tbl>
              <a:tblPr firstRow="1" bandRow="1">
                <a:tableStyleId>{5C22544A-7EE6-4342-B048-85BDC9FD1C3A}</a:tableStyleId>
              </a:tblPr>
              <a:tblGrid>
                <a:gridCol w="274263">
                  <a:extLst>
                    <a:ext uri="{9D8B030D-6E8A-4147-A177-3AD203B41FA5}">
                      <a16:colId xmlns:a16="http://schemas.microsoft.com/office/drawing/2014/main" val="20003"/>
                    </a:ext>
                  </a:extLst>
                </a:gridCol>
                <a:gridCol w="1203187">
                  <a:extLst>
                    <a:ext uri="{9D8B030D-6E8A-4147-A177-3AD203B41FA5}">
                      <a16:colId xmlns:a16="http://schemas.microsoft.com/office/drawing/2014/main" val="20000"/>
                    </a:ext>
                  </a:extLst>
                </a:gridCol>
                <a:gridCol w="3851142">
                  <a:extLst>
                    <a:ext uri="{9D8B030D-6E8A-4147-A177-3AD203B41FA5}">
                      <a16:colId xmlns:a16="http://schemas.microsoft.com/office/drawing/2014/main" val="20001"/>
                    </a:ext>
                  </a:extLst>
                </a:gridCol>
                <a:gridCol w="1735237">
                  <a:extLst>
                    <a:ext uri="{9D8B030D-6E8A-4147-A177-3AD203B41FA5}">
                      <a16:colId xmlns:a16="http://schemas.microsoft.com/office/drawing/2014/main" val="228332696"/>
                    </a:ext>
                  </a:extLst>
                </a:gridCol>
                <a:gridCol w="1973298">
                  <a:extLst>
                    <a:ext uri="{9D8B030D-6E8A-4147-A177-3AD203B41FA5}">
                      <a16:colId xmlns:a16="http://schemas.microsoft.com/office/drawing/2014/main" val="20002"/>
                    </a:ext>
                  </a:extLst>
                </a:gridCol>
              </a:tblGrid>
              <a:tr h="402079">
                <a:tc>
                  <a:txBody>
                    <a:bodyPr/>
                    <a:lstStyle/>
                    <a:p>
                      <a:pPr algn="ctr"/>
                      <a:r>
                        <a:rPr lang="en-US" sz="1400" dirty="0">
                          <a:solidFill>
                            <a:schemeClr val="bg1"/>
                          </a:solidFill>
                        </a:rPr>
                        <a:t>#</a:t>
                      </a:r>
                      <a:endParaRPr lang="ru-RU" sz="1400" dirty="0">
                        <a:solidFill>
                          <a:schemeClr val="bg1"/>
                        </a:solidFill>
                      </a:endParaRPr>
                    </a:p>
                  </a:txBody>
                  <a:tcPr/>
                </a:tc>
                <a:tc>
                  <a:txBody>
                    <a:bodyPr/>
                    <a:lstStyle/>
                    <a:p>
                      <a:pPr algn="ctr"/>
                      <a:r>
                        <a:rPr lang="en-US" sz="1400" dirty="0">
                          <a:solidFill>
                            <a:schemeClr val="bg1"/>
                          </a:solidFill>
                        </a:rPr>
                        <a:t>Stage</a:t>
                      </a:r>
                      <a:endParaRPr lang="ru-RU" sz="1400" dirty="0">
                        <a:solidFill>
                          <a:schemeClr val="bg1"/>
                        </a:solidFill>
                      </a:endParaRPr>
                    </a:p>
                  </a:txBody>
                  <a:tcPr/>
                </a:tc>
                <a:tc>
                  <a:txBody>
                    <a:bodyPr/>
                    <a:lstStyle/>
                    <a:p>
                      <a:pPr algn="ctr"/>
                      <a:r>
                        <a:rPr lang="en-US" sz="1400" dirty="0">
                          <a:solidFill>
                            <a:schemeClr val="bg1"/>
                          </a:solidFill>
                        </a:rPr>
                        <a:t>Short Description</a:t>
                      </a:r>
                      <a:endParaRPr lang="ru-RU" sz="1400" dirty="0">
                        <a:solidFill>
                          <a:schemeClr val="bg1"/>
                        </a:solidFill>
                      </a:endParaRPr>
                    </a:p>
                  </a:txBody>
                  <a:tcPr/>
                </a:tc>
                <a:tc>
                  <a:txBody>
                    <a:bodyPr/>
                    <a:lstStyle/>
                    <a:p>
                      <a:pPr algn="ctr"/>
                      <a:r>
                        <a:rPr lang="en-US" sz="1400" dirty="0">
                          <a:solidFill>
                            <a:schemeClr val="bg1"/>
                          </a:solidFill>
                        </a:rPr>
                        <a:t>Stage Period</a:t>
                      </a:r>
                      <a:endParaRPr lang="ru-RU" sz="1400" dirty="0">
                        <a:solidFill>
                          <a:schemeClr val="bg1"/>
                        </a:solidFill>
                      </a:endParaRPr>
                    </a:p>
                  </a:txBody>
                  <a:tcPr/>
                </a:tc>
                <a:tc>
                  <a:txBody>
                    <a:bodyPr/>
                    <a:lstStyle/>
                    <a:p>
                      <a:pPr algn="ctr"/>
                      <a:r>
                        <a:rPr lang="en-US" sz="1400" baseline="0" dirty="0">
                          <a:solidFill>
                            <a:schemeClr val="bg1"/>
                          </a:solidFill>
                        </a:rPr>
                        <a:t> Resources</a:t>
                      </a:r>
                      <a:endParaRPr lang="ru-RU" sz="1400" dirty="0">
                        <a:solidFill>
                          <a:schemeClr val="bg1"/>
                        </a:solidFill>
                      </a:endParaRPr>
                    </a:p>
                  </a:txBody>
                  <a:tcPr/>
                </a:tc>
                <a:extLst>
                  <a:ext uri="{0D108BD9-81ED-4DB2-BD59-A6C34878D82A}">
                    <a16:rowId xmlns:a16="http://schemas.microsoft.com/office/drawing/2014/main" val="10000"/>
                  </a:ext>
                </a:extLst>
              </a:tr>
              <a:tr h="965009">
                <a:tc>
                  <a:txBody>
                    <a:bodyPr/>
                    <a:lstStyle/>
                    <a:p>
                      <a:pPr marL="0" lvl="1" indent="0"/>
                      <a:r>
                        <a:rPr lang="en-US" sz="1400" dirty="0">
                          <a:solidFill>
                            <a:schemeClr val="tx1"/>
                          </a:solidFill>
                        </a:rPr>
                        <a:t>0</a:t>
                      </a:r>
                    </a:p>
                  </a:txBody>
                  <a:tcPr/>
                </a:tc>
                <a:tc>
                  <a:txBody>
                    <a:bodyPr/>
                    <a:lstStyle/>
                    <a:p>
                      <a:pPr marL="0" lvl="1" indent="0"/>
                      <a:r>
                        <a:rPr lang="en-US" sz="1400" dirty="0">
                          <a:solidFill>
                            <a:schemeClr val="tx1"/>
                          </a:solidFill>
                        </a:rPr>
                        <a:t>Pre</a:t>
                      </a:r>
                      <a:r>
                        <a:rPr lang="en-US" sz="1400" baseline="0" dirty="0">
                          <a:solidFill>
                            <a:schemeClr val="tx1"/>
                          </a:solidFill>
                        </a:rPr>
                        <a:t> – Due </a:t>
                      </a:r>
                      <a:endParaRPr lang="en-US" sz="1400" dirty="0">
                        <a:solidFill>
                          <a:schemeClr val="tx1"/>
                        </a:solidFill>
                      </a:endParaRPr>
                    </a:p>
                  </a:txBody>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chemeClr val="tx1"/>
                          </a:solidFill>
                        </a:rPr>
                        <a:t>SMS Notification</a:t>
                      </a:r>
                      <a:r>
                        <a:rPr lang="en-US" sz="1400" baseline="0" dirty="0">
                          <a:solidFill>
                            <a:schemeClr val="tx1"/>
                          </a:solidFill>
                        </a:rPr>
                        <a:t> borrower about payment</a:t>
                      </a: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aseline="0" dirty="0">
                          <a:solidFill>
                            <a:schemeClr val="tx1"/>
                          </a:solidFill>
                        </a:rPr>
                        <a:t>Pre-due phone calls*, active prolongation sales</a:t>
                      </a:r>
                    </a:p>
                  </a:txBody>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400" baseline="0" dirty="0">
                          <a:solidFill>
                            <a:schemeClr val="tx1"/>
                          </a:solidFill>
                        </a:rPr>
                        <a:t>[- </a:t>
                      </a:r>
                      <a:r>
                        <a:rPr lang="ru-RU" sz="1400" baseline="0" dirty="0">
                          <a:solidFill>
                            <a:schemeClr val="tx1"/>
                          </a:solidFill>
                        </a:rPr>
                        <a:t>5</a:t>
                      </a:r>
                      <a:r>
                        <a:rPr lang="en-US" sz="1400" baseline="0" dirty="0">
                          <a:solidFill>
                            <a:schemeClr val="tx1"/>
                          </a:solidFill>
                        </a:rPr>
                        <a:t> </a:t>
                      </a:r>
                      <a:r>
                        <a:rPr lang="is-IS" sz="1400" baseline="0" dirty="0">
                          <a:solidFill>
                            <a:schemeClr val="tx1"/>
                          </a:solidFill>
                        </a:rPr>
                        <a:t>…</a:t>
                      </a:r>
                      <a:r>
                        <a:rPr lang="en-US" sz="1400" baseline="0" dirty="0">
                          <a:solidFill>
                            <a:schemeClr val="tx1"/>
                          </a:solidFill>
                        </a:rPr>
                        <a:t> </a:t>
                      </a:r>
                      <a:r>
                        <a:rPr lang="ru-RU" sz="1400" baseline="0" dirty="0">
                          <a:solidFill>
                            <a:schemeClr val="tx1"/>
                          </a:solidFill>
                        </a:rPr>
                        <a:t>2</a:t>
                      </a:r>
                      <a:r>
                        <a:rPr lang="en-US" sz="1400" baseline="0" dirty="0">
                          <a:solidFill>
                            <a:schemeClr val="tx1"/>
                          </a:solidFill>
                        </a:rPr>
                        <a:t>] days before/after due date</a:t>
                      </a:r>
                      <a:endParaRPr lang="ru-RU" sz="1400" dirty="0">
                        <a:solidFill>
                          <a:schemeClr val="tx1"/>
                        </a:solidFill>
                      </a:endParaRPr>
                    </a:p>
                  </a:txBody>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In-house Call center</a:t>
                      </a:r>
                      <a:r>
                        <a:rPr lang="en-US" sz="1400" baseline="0" dirty="0">
                          <a:solidFill>
                            <a:schemeClr val="tx1"/>
                          </a:solidFill>
                        </a:rPr>
                        <a:t> (soft collection)</a:t>
                      </a:r>
                      <a:endParaRPr lang="ru-RU" sz="1400" dirty="0">
                        <a:solidFill>
                          <a:schemeClr val="tx1"/>
                        </a:solidFill>
                      </a:endParaRPr>
                    </a:p>
                  </a:txBody>
                  <a:tcPr/>
                </a:tc>
                <a:extLst>
                  <a:ext uri="{0D108BD9-81ED-4DB2-BD59-A6C34878D82A}">
                    <a16:rowId xmlns:a16="http://schemas.microsoft.com/office/drawing/2014/main" val="10005"/>
                  </a:ext>
                </a:extLst>
              </a:tr>
              <a:tr h="1481643">
                <a:tc>
                  <a:txBody>
                    <a:bodyPr/>
                    <a:lstStyle/>
                    <a:p>
                      <a:pPr marL="0" lvl="1" indent="0"/>
                      <a:r>
                        <a:rPr lang="en-US" sz="1400" dirty="0">
                          <a:solidFill>
                            <a:schemeClr val="tx1"/>
                          </a:solidFill>
                        </a:rPr>
                        <a:t>1</a:t>
                      </a:r>
                    </a:p>
                  </a:txBody>
                  <a:tcPr/>
                </a:tc>
                <a:tc>
                  <a:txBody>
                    <a:bodyPr/>
                    <a:lstStyle/>
                    <a:p>
                      <a:pPr marL="0" lvl="1" indent="0"/>
                      <a:r>
                        <a:rPr lang="en-US" sz="1400" dirty="0">
                          <a:solidFill>
                            <a:schemeClr val="tx1"/>
                          </a:solidFill>
                        </a:rPr>
                        <a:t>Soft Collection</a:t>
                      </a:r>
                    </a:p>
                  </a:txBody>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chemeClr val="tx1"/>
                          </a:solidFill>
                        </a:rPr>
                        <a:t>Phone collection*, </a:t>
                      </a:r>
                      <a:r>
                        <a:rPr lang="en-US" sz="1400" baseline="0" dirty="0">
                          <a:solidFill>
                            <a:schemeClr val="tx1"/>
                          </a:solidFill>
                        </a:rPr>
                        <a:t>SMSs, e-mails. </a:t>
                      </a: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aseline="0" dirty="0">
                          <a:solidFill>
                            <a:schemeClr val="tx1"/>
                          </a:solidFill>
                        </a:rPr>
                        <a:t>The threat of court action can prompt payment</a:t>
                      </a:r>
                    </a:p>
                  </a:txBody>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[3 </a:t>
                      </a:r>
                      <a:r>
                        <a:rPr lang="is-IS" sz="1400" dirty="0">
                          <a:solidFill>
                            <a:schemeClr val="tx1"/>
                          </a:solidFill>
                        </a:rPr>
                        <a:t>… </a:t>
                      </a:r>
                      <a:r>
                        <a:rPr lang="en-US" sz="1400" dirty="0">
                          <a:solidFill>
                            <a:schemeClr val="tx1"/>
                          </a:solidFill>
                        </a:rPr>
                        <a:t>30] DPD – all clients</a:t>
                      </a:r>
                    </a:p>
                    <a:p>
                      <a:pPr marL="0" marR="0" lvl="1"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 [30-90] DPD – part of the delinquent</a:t>
                      </a:r>
                      <a:r>
                        <a:rPr lang="en-US" sz="1400" baseline="0" dirty="0">
                          <a:solidFill>
                            <a:schemeClr val="tx1"/>
                          </a:solidFill>
                        </a:rPr>
                        <a:t> clients</a:t>
                      </a:r>
                      <a:endParaRPr lang="en-US" sz="1400" dirty="0">
                        <a:solidFill>
                          <a:schemeClr val="tx1"/>
                        </a:solidFill>
                      </a:endParaRPr>
                    </a:p>
                  </a:txBody>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In-house Call center </a:t>
                      </a:r>
                      <a:r>
                        <a:rPr lang="en-US" sz="1400" baseline="0" dirty="0">
                          <a:solidFill>
                            <a:schemeClr val="tx1"/>
                          </a:solidFill>
                        </a:rPr>
                        <a:t>(soft collection)</a:t>
                      </a:r>
                      <a:endParaRPr lang="ru-RU" sz="1400" dirty="0">
                        <a:solidFill>
                          <a:schemeClr val="tx1"/>
                        </a:solidFill>
                      </a:endParaRPr>
                    </a:p>
                  </a:txBody>
                  <a:tcPr/>
                </a:tc>
                <a:extLst>
                  <a:ext uri="{0D108BD9-81ED-4DB2-BD59-A6C34878D82A}">
                    <a16:rowId xmlns:a16="http://schemas.microsoft.com/office/drawing/2014/main" val="10001"/>
                  </a:ext>
                </a:extLst>
              </a:tr>
              <a:tr h="70050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ru-RU" sz="1400" dirty="0">
                          <a:solidFill>
                            <a:schemeClr val="tx1"/>
                          </a:solidFill>
                        </a:rPr>
                        <a:t>2</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Skip tracing</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Look</a:t>
                      </a:r>
                      <a:r>
                        <a:rPr lang="ru-RU" sz="1400" dirty="0">
                          <a:solidFill>
                            <a:schemeClr val="tx1"/>
                          </a:solidFill>
                        </a:rPr>
                        <a:t> </a:t>
                      </a:r>
                      <a:r>
                        <a:rPr lang="en-US" sz="1400" dirty="0">
                          <a:solidFill>
                            <a:schemeClr val="tx1"/>
                          </a:solidFill>
                        </a:rPr>
                        <a:t>for new contact data,</a:t>
                      </a:r>
                      <a:r>
                        <a:rPr lang="en-US" sz="1400" baseline="0" dirty="0">
                          <a:solidFill>
                            <a:schemeClr val="tx1"/>
                          </a:solidFill>
                        </a:rPr>
                        <a:t> addresses, employers by Google Check and Facebook </a:t>
                      </a:r>
                      <a:endParaRPr lang="ru-RU" sz="140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2+</a:t>
                      </a:r>
                      <a:endParaRPr lang="ru-RU" sz="140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Separate skip-tracing</a:t>
                      </a:r>
                      <a:r>
                        <a:rPr lang="en-US" sz="1400" baseline="0" dirty="0">
                          <a:solidFill>
                            <a:schemeClr val="tx1"/>
                          </a:solidFill>
                        </a:rPr>
                        <a:t> In-house collection team</a:t>
                      </a:r>
                      <a:endParaRPr lang="ru-RU" sz="1400" dirty="0">
                        <a:solidFill>
                          <a:schemeClr val="tx1"/>
                        </a:solidFill>
                      </a:endParaRPr>
                    </a:p>
                  </a:txBody>
                  <a:tcPr/>
                </a:tc>
                <a:extLst>
                  <a:ext uri="{0D108BD9-81ED-4DB2-BD59-A6C34878D82A}">
                    <a16:rowId xmlns:a16="http://schemas.microsoft.com/office/drawing/2014/main" val="2828021457"/>
                  </a:ext>
                </a:extLst>
              </a:tr>
              <a:tr h="70050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ru-RU" sz="1400" dirty="0">
                          <a:solidFill>
                            <a:schemeClr val="tx1"/>
                          </a:solidFill>
                        </a:rPr>
                        <a:t>3</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baseline="0" dirty="0">
                          <a:solidFill>
                            <a:schemeClr val="tx1"/>
                          </a:solidFill>
                        </a:rPr>
                        <a:t>Hard  Collection</a:t>
                      </a:r>
                      <a:endParaRPr lang="ru-RU" sz="1400" dirty="0">
                        <a:solidFill>
                          <a:schemeClr val="tx1"/>
                        </a:solidFill>
                      </a:endParaRPr>
                    </a:p>
                  </a:txBody>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400" dirty="0">
                          <a:solidFill>
                            <a:schemeClr val="tx1"/>
                          </a:solidFill>
                        </a:rPr>
                        <a:t>Field visit</a:t>
                      </a:r>
                      <a:r>
                        <a:rPr lang="en-US" sz="1400" baseline="0" dirty="0">
                          <a:solidFill>
                            <a:schemeClr val="tx1"/>
                          </a:solidFill>
                        </a:rPr>
                        <a:t> </a:t>
                      </a:r>
                      <a:r>
                        <a:rPr lang="en-US" sz="1400" dirty="0">
                          <a:solidFill>
                            <a:schemeClr val="tx1"/>
                          </a:solidFill>
                        </a:rPr>
                        <a:t>to living area,</a:t>
                      </a:r>
                      <a:r>
                        <a:rPr lang="en-US" sz="1400" baseline="0" dirty="0">
                          <a:solidFill>
                            <a:schemeClr val="tx1"/>
                          </a:solidFill>
                        </a:rPr>
                        <a:t> work, </a:t>
                      </a:r>
                      <a:r>
                        <a:rPr lang="en-US" sz="1400" dirty="0"/>
                        <a:t>borrower’s relatives home</a:t>
                      </a:r>
                      <a:r>
                        <a:rPr lang="ru-RU" sz="1400" dirty="0"/>
                        <a:t>.</a:t>
                      </a:r>
                      <a:endParaRPr lang="en-GB" sz="1400" dirty="0"/>
                    </a:p>
                    <a:p>
                      <a:pPr marL="285750" marR="0" lvl="1"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400" baseline="0" dirty="0">
                          <a:solidFill>
                            <a:schemeClr val="tx1"/>
                          </a:solidFill>
                        </a:rPr>
                        <a:t>The threat of court action can prompt payment</a:t>
                      </a:r>
                    </a:p>
                  </a:txBody>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 [30+] DPD – part of the delinquent</a:t>
                      </a:r>
                      <a:r>
                        <a:rPr lang="en-US" sz="1400" baseline="0" dirty="0">
                          <a:solidFill>
                            <a:schemeClr val="tx1"/>
                          </a:solidFill>
                        </a:rPr>
                        <a:t> clients</a:t>
                      </a:r>
                      <a:endParaRPr lang="en-US" sz="1400" dirty="0">
                        <a:solidFill>
                          <a:schemeClr val="tx1"/>
                        </a:solidFill>
                      </a:endParaRPr>
                    </a:p>
                  </a:txBody>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In-house </a:t>
                      </a:r>
                      <a:r>
                        <a:rPr lang="en-US" sz="1400" baseline="0" dirty="0">
                          <a:solidFill>
                            <a:schemeClr val="tx1"/>
                          </a:solidFill>
                        </a:rPr>
                        <a:t>collectors</a:t>
                      </a:r>
                      <a:endParaRPr lang="ru-RU" sz="1400" dirty="0">
                        <a:solidFill>
                          <a:schemeClr val="tx1"/>
                        </a:solidFill>
                      </a:endParaRPr>
                    </a:p>
                  </a:txBody>
                  <a:tcPr/>
                </a:tc>
                <a:extLst>
                  <a:ext uri="{0D108BD9-81ED-4DB2-BD59-A6C34878D82A}">
                    <a16:rowId xmlns:a16="http://schemas.microsoft.com/office/drawing/2014/main" val="10003"/>
                  </a:ext>
                </a:extLst>
              </a:tr>
              <a:tr h="683531">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ru-RU" sz="1400" dirty="0">
                          <a:solidFill>
                            <a:schemeClr val="tx1"/>
                          </a:solidFill>
                        </a:rPr>
                        <a:t>4</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baseline="0" dirty="0">
                          <a:solidFill>
                            <a:schemeClr val="tx1"/>
                          </a:solidFill>
                        </a:rPr>
                        <a:t>Litigation / Execution</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Attorney-at-law</a:t>
                      </a:r>
                      <a:r>
                        <a:rPr lang="en-US" sz="1400" baseline="0" dirty="0">
                          <a:solidFill>
                            <a:schemeClr val="tx1"/>
                          </a:solidFill>
                        </a:rPr>
                        <a:t> to be outsourced</a:t>
                      </a:r>
                      <a:endParaRPr lang="en-US" sz="1400" dirty="0">
                        <a:solidFill>
                          <a:schemeClr val="tx1"/>
                        </a:solidFill>
                      </a:endParaRPr>
                    </a:p>
                  </a:txBody>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 [90+] DPD – part of the delinquent</a:t>
                      </a:r>
                      <a:r>
                        <a:rPr lang="en-US" sz="1400" baseline="0" dirty="0">
                          <a:solidFill>
                            <a:schemeClr val="tx1"/>
                          </a:solidFill>
                        </a:rPr>
                        <a:t> clients</a:t>
                      </a:r>
                      <a:endParaRPr lang="en-US" sz="1400" dirty="0">
                        <a:solidFill>
                          <a:schemeClr val="tx1"/>
                        </a:solidFill>
                      </a:endParaRPr>
                    </a:p>
                  </a:txBody>
                  <a:tcPr/>
                </a:tc>
                <a:tc>
                  <a:txBody>
                    <a:bodyPr/>
                    <a:lstStyle/>
                    <a:p>
                      <a:pPr algn="ctr"/>
                      <a:r>
                        <a:rPr lang="en-US" sz="1400" dirty="0">
                          <a:solidFill>
                            <a:schemeClr val="tx1"/>
                          </a:solidFill>
                        </a:rPr>
                        <a:t>Outsourced</a:t>
                      </a:r>
                      <a:endParaRPr lang="ru-RU" sz="1400" dirty="0">
                        <a:solidFill>
                          <a:schemeClr val="tx1">
                            <a:lumMod val="50000"/>
                            <a:lumOff val="50000"/>
                          </a:schemeClr>
                        </a:solidFill>
                      </a:endParaRPr>
                    </a:p>
                    <a:p>
                      <a:pPr algn="ctr"/>
                      <a:endParaRPr lang="ru-RU" sz="1400" dirty="0">
                        <a:solidFill>
                          <a:schemeClr val="tx1">
                            <a:lumMod val="50000"/>
                            <a:lumOff val="50000"/>
                          </a:schemeClr>
                        </a:solidFill>
                      </a:endParaRPr>
                    </a:p>
                  </a:txBody>
                  <a:tcPr/>
                </a:tc>
                <a:extLst>
                  <a:ext uri="{0D108BD9-81ED-4DB2-BD59-A6C34878D82A}">
                    <a16:rowId xmlns:a16="http://schemas.microsoft.com/office/drawing/2014/main" val="1040114489"/>
                  </a:ext>
                </a:extLst>
              </a:tr>
            </a:tbl>
          </a:graphicData>
        </a:graphic>
      </p:graphicFrame>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24328" y="12612"/>
            <a:ext cx="1622975" cy="60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54705" y="6378215"/>
            <a:ext cx="8964488" cy="261610"/>
          </a:xfrm>
          <a:prstGeom prst="rect">
            <a:avLst/>
          </a:prstGeom>
          <a:noFill/>
        </p:spPr>
        <p:txBody>
          <a:bodyPr wrap="square" rtlCol="0">
            <a:spAutoFit/>
          </a:bodyPr>
          <a:lstStyle/>
          <a:p>
            <a:pPr marL="171450" indent="-171450">
              <a:buFont typeface="Arial" panose="020B0604020202020204" pitchFamily="34" charset="0"/>
              <a:buChar char="•"/>
            </a:pPr>
            <a:r>
              <a:rPr lang="en-US" sz="1100"/>
              <a:t>All conversations with customer will be recorded</a:t>
            </a:r>
          </a:p>
        </p:txBody>
      </p:sp>
    </p:spTree>
    <p:extLst>
      <p:ext uri="{BB962C8B-B14F-4D97-AF65-F5344CB8AC3E}">
        <p14:creationId xmlns:p14="http://schemas.microsoft.com/office/powerpoint/2010/main" val="14490987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Customer identification/ banking KYC</a:t>
            </a:r>
          </a:p>
        </p:txBody>
      </p:sp>
      <p:sp>
        <p:nvSpPr>
          <p:cNvPr id="3" name="Content Placeholder 2"/>
          <p:cNvSpPr>
            <a:spLocks noGrp="1"/>
          </p:cNvSpPr>
          <p:nvPr>
            <p:ph idx="1"/>
          </p:nvPr>
        </p:nvSpPr>
        <p:spPr>
          <a:xfrm>
            <a:off x="143735" y="751825"/>
            <a:ext cx="8820753" cy="1597056"/>
          </a:xfrm>
        </p:spPr>
        <p:txBody>
          <a:bodyPr>
            <a:normAutofit lnSpcReduction="10000"/>
          </a:bodyPr>
          <a:lstStyle/>
          <a:p>
            <a:pPr fontAlgn="t"/>
            <a:r>
              <a:rPr lang="en-US" sz="1200">
                <a:solidFill>
                  <a:srgbClr val="000000"/>
                </a:solidFill>
              </a:rPr>
              <a:t>Loans to be disbursed to bank accounts only. We believe that bank identification on account opening will fully replace internal KYC</a:t>
            </a:r>
          </a:p>
          <a:p>
            <a:pPr fontAlgn="t"/>
            <a:r>
              <a:rPr lang="en-US" sz="1200"/>
              <a:t>To open an account Banks perform sophisticated check and require following documents:  </a:t>
            </a:r>
          </a:p>
          <a:p>
            <a:pPr lvl="1"/>
            <a:r>
              <a:rPr lang="en-US" sz="1000"/>
              <a:t>Passport or National Identity Card (NIC) to confirm the Full name and the date of birth; </a:t>
            </a:r>
          </a:p>
          <a:p>
            <a:pPr lvl="1"/>
            <a:r>
              <a:rPr lang="en-US" sz="1000"/>
              <a:t>Utility bills or tax assessment  to confirm the permanent address</a:t>
            </a:r>
          </a:p>
          <a:p>
            <a:r>
              <a:rPr lang="en-US" sz="1200"/>
              <a:t>Every Passport or NIC to be validated by bank employee, who must follow validation procedure (check security features, use IT system to verify ID number)</a:t>
            </a:r>
          </a:p>
          <a:p>
            <a:r>
              <a:rPr lang="en-US" sz="1200"/>
              <a:t>Bank may confirm the validity of the official documentation provided through certification by an authorized person</a:t>
            </a:r>
          </a:p>
          <a:p>
            <a:r>
              <a:rPr lang="en-US" sz="1200"/>
              <a:t>By 2016 the Registry of Persons Department would issue 15 million new e-NICs</a:t>
            </a:r>
          </a:p>
        </p:txBody>
      </p:sp>
      <p:sp>
        <p:nvSpPr>
          <p:cNvPr id="4" name="Slide Number Placeholder 3"/>
          <p:cNvSpPr>
            <a:spLocks noGrp="1"/>
          </p:cNvSpPr>
          <p:nvPr>
            <p:ph type="sldNum" sz="quarter" idx="12"/>
          </p:nvPr>
        </p:nvSpPr>
        <p:spPr/>
        <p:txBody>
          <a:bodyPr/>
          <a:lstStyle/>
          <a:p>
            <a:fld id="{D7F305DA-160D-498F-B102-A1D8643B4A2C}" type="slidenum">
              <a:rPr lang="ru-RU" smtClean="0"/>
              <a:pPr/>
              <a:t>31</a:t>
            </a:fld>
            <a:endParaRPr lang="ru-RU"/>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24328" y="12612"/>
            <a:ext cx="1622975" cy="60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132" y="2636912"/>
            <a:ext cx="3889415" cy="372411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9992" y="2867627"/>
            <a:ext cx="2088232" cy="2793621"/>
          </a:xfrm>
          <a:prstGeom prst="rect">
            <a:avLst/>
          </a:prstGeom>
        </p:spPr>
      </p:pic>
      <p:sp>
        <p:nvSpPr>
          <p:cNvPr id="10" name="Rectangle 9"/>
          <p:cNvSpPr/>
          <p:nvPr/>
        </p:nvSpPr>
        <p:spPr>
          <a:xfrm>
            <a:off x="6588224" y="2638690"/>
            <a:ext cx="2555776" cy="3144451"/>
          </a:xfrm>
          <a:prstGeom prst="rect">
            <a:avLst/>
          </a:prstGeom>
        </p:spPr>
        <p:txBody>
          <a:bodyPr wrap="square">
            <a:spAutoFit/>
          </a:bodyPr>
          <a:lstStyle/>
          <a:p>
            <a:pPr>
              <a:spcAft>
                <a:spcPts val="400"/>
              </a:spcAft>
            </a:pPr>
            <a:r>
              <a:rPr lang="en-US" sz="1200" b="1"/>
              <a:t>Security features on the NIC</a:t>
            </a:r>
            <a:endParaRPr lang="en-US" sz="1200"/>
          </a:p>
          <a:p>
            <a:pPr>
              <a:spcAft>
                <a:spcPts val="400"/>
              </a:spcAft>
            </a:pPr>
            <a:r>
              <a:rPr lang="en-US" sz="1200"/>
              <a:t>The following items fluoresce under a UV light:</a:t>
            </a:r>
          </a:p>
          <a:p>
            <a:pPr marL="171450" indent="-171450">
              <a:spcAft>
                <a:spcPts val="400"/>
              </a:spcAft>
              <a:buFont typeface="Arial" charset="0"/>
              <a:buChar char="•"/>
            </a:pPr>
            <a:r>
              <a:rPr lang="en-US" sz="1200"/>
              <a:t>Blue security </a:t>
            </a:r>
            <a:r>
              <a:rPr lang="en-US" sz="1200" err="1"/>
              <a:t>fibres</a:t>
            </a:r>
            <a:r>
              <a:rPr lang="en-US" sz="1200"/>
              <a:t> </a:t>
            </a:r>
          </a:p>
          <a:p>
            <a:pPr marL="171450" indent="-171450">
              <a:spcAft>
                <a:spcPts val="400"/>
              </a:spcAft>
              <a:buFont typeface="Arial" charset="0"/>
              <a:buChar char="•"/>
            </a:pPr>
            <a:r>
              <a:rPr lang="en-US" sz="1200"/>
              <a:t>The Sri Lankan Crest (image of a lion and sword within a circle) on the front of the card, above the picture (fluoresces yellow) </a:t>
            </a:r>
          </a:p>
          <a:p>
            <a:pPr marL="171450" indent="-171450">
              <a:spcAft>
                <a:spcPts val="400"/>
              </a:spcAft>
              <a:buFont typeface="Arial" charset="0"/>
              <a:buChar char="•"/>
            </a:pPr>
            <a:r>
              <a:rPr lang="en-US" sz="1200"/>
              <a:t>At the back center of the card, the Sri Lankan Crest also appears in yellow </a:t>
            </a:r>
          </a:p>
          <a:p>
            <a:pPr>
              <a:spcAft>
                <a:spcPts val="400"/>
              </a:spcAft>
            </a:pPr>
            <a:r>
              <a:rPr lang="en-US" sz="1200"/>
              <a:t>A green line with a pattern is also a security feature, when viewed vertically, the letters RPD (Registry of Persons Department) are repeated.</a:t>
            </a:r>
          </a:p>
        </p:txBody>
      </p:sp>
      <p:sp>
        <p:nvSpPr>
          <p:cNvPr id="12" name="Rectangle 11"/>
          <p:cNvSpPr/>
          <p:nvPr/>
        </p:nvSpPr>
        <p:spPr>
          <a:xfrm>
            <a:off x="4499992" y="2684945"/>
            <a:ext cx="1968902" cy="2800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Current NIC</a:t>
            </a:r>
          </a:p>
        </p:txBody>
      </p:sp>
      <p:sp>
        <p:nvSpPr>
          <p:cNvPr id="14" name="TextBox 13"/>
          <p:cNvSpPr txBox="1"/>
          <p:nvPr/>
        </p:nvSpPr>
        <p:spPr>
          <a:xfrm>
            <a:off x="4006547" y="5745417"/>
            <a:ext cx="5137452" cy="646331"/>
          </a:xfrm>
          <a:prstGeom prst="rect">
            <a:avLst/>
          </a:prstGeom>
          <a:solidFill>
            <a:schemeClr val="accent1">
              <a:lumMod val="20000"/>
              <a:lumOff val="80000"/>
            </a:schemeClr>
          </a:solidFill>
          <a:ln>
            <a:solidFill>
              <a:schemeClr val="accent1"/>
            </a:solidFill>
          </a:ln>
        </p:spPr>
        <p:txBody>
          <a:bodyPr wrap="square" rtlCol="0">
            <a:spAutoFit/>
          </a:bodyPr>
          <a:lstStyle/>
          <a:p>
            <a:pPr marL="158750" indent="-158750" algn="just">
              <a:buFont typeface="Arial" charset="0"/>
              <a:buChar char="•"/>
            </a:pPr>
            <a:r>
              <a:rPr lang="en-US" sz="1200"/>
              <a:t>The Bank is responsible for validation of personal data provided by Customer</a:t>
            </a:r>
          </a:p>
          <a:p>
            <a:pPr marL="158750" indent="-158750" algn="just">
              <a:buFont typeface="Arial" charset="0"/>
              <a:buChar char="•"/>
            </a:pPr>
            <a:r>
              <a:rPr lang="en-US" sz="1200"/>
              <a:t>Whoever forges an ID document shall be punished with imprisonment of description for a term of 7 years</a:t>
            </a:r>
          </a:p>
        </p:txBody>
      </p:sp>
    </p:spTree>
    <p:extLst>
      <p:ext uri="{BB962C8B-B14F-4D97-AF65-F5344CB8AC3E}">
        <p14:creationId xmlns:p14="http://schemas.microsoft.com/office/powerpoint/2010/main" val="17801263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Credit information bureau of Sri Lanka</a:t>
            </a:r>
          </a:p>
        </p:txBody>
      </p:sp>
      <p:sp>
        <p:nvSpPr>
          <p:cNvPr id="4" name="Slide Number Placeholder 3"/>
          <p:cNvSpPr>
            <a:spLocks noGrp="1"/>
          </p:cNvSpPr>
          <p:nvPr>
            <p:ph type="sldNum" sz="quarter" idx="12"/>
          </p:nvPr>
        </p:nvSpPr>
        <p:spPr/>
        <p:txBody>
          <a:bodyPr/>
          <a:lstStyle/>
          <a:p>
            <a:fld id="{D7F305DA-160D-498F-B102-A1D8643B4A2C}" type="slidenum">
              <a:rPr lang="ru-RU" smtClean="0"/>
              <a:pPr/>
              <a:t>32</a:t>
            </a:fld>
            <a:endParaRPr lang="ru-RU"/>
          </a:p>
        </p:txBody>
      </p:sp>
      <p:sp>
        <p:nvSpPr>
          <p:cNvPr id="5" name="Rectangle 4"/>
          <p:cNvSpPr/>
          <p:nvPr/>
        </p:nvSpPr>
        <p:spPr>
          <a:xfrm>
            <a:off x="267833" y="1493792"/>
            <a:ext cx="8738483" cy="1796710"/>
          </a:xfrm>
          <a:prstGeom prst="rect">
            <a:avLst/>
          </a:prstGeom>
        </p:spPr>
        <p:txBody>
          <a:bodyPr wrap="square">
            <a:spAutoFit/>
          </a:bodyPr>
          <a:lstStyle/>
          <a:p>
            <a:pPr marL="171450" indent="-171450" algn="just">
              <a:lnSpc>
                <a:spcPct val="114000"/>
              </a:lnSpc>
              <a:spcAft>
                <a:spcPts val="600"/>
              </a:spcAft>
              <a:buFont typeface="Wingdings" charset="2"/>
              <a:buChar char="ü"/>
            </a:pPr>
            <a:r>
              <a:rPr lang="en-US" sz="1200"/>
              <a:t>CRIB currently has 94 shareholders, including all licensed Commercial banks, Specialized banks, Finance companies, Leasing companies, few other institutions which have been declared as lending institutions.</a:t>
            </a:r>
          </a:p>
          <a:p>
            <a:pPr marL="171450" indent="-171450" algn="just">
              <a:lnSpc>
                <a:spcPct val="114000"/>
              </a:lnSpc>
              <a:spcAft>
                <a:spcPts val="600"/>
              </a:spcAft>
              <a:buFont typeface="Wingdings" charset="2"/>
              <a:buChar char="ü"/>
            </a:pPr>
            <a:r>
              <a:rPr lang="en-US" sz="1200"/>
              <a:t>These entities supply CRIB with credit information that </a:t>
            </a:r>
            <a:r>
              <a:rPr lang="en-US" sz="1200">
                <a:solidFill>
                  <a:prstClr val="black"/>
                </a:solidFill>
              </a:rPr>
              <a:t>is transferred electronically through their head office to CRIB and CRIB, in turn, updates its database at the end of each month.</a:t>
            </a:r>
          </a:p>
          <a:p>
            <a:pPr marL="171450" indent="-171450" algn="just">
              <a:lnSpc>
                <a:spcPct val="114000"/>
              </a:lnSpc>
              <a:spcAft>
                <a:spcPts val="600"/>
              </a:spcAft>
              <a:buFont typeface="Wingdings" charset="2"/>
              <a:buChar char="ü"/>
            </a:pPr>
            <a:r>
              <a:rPr lang="en-US" sz="1200">
                <a:solidFill>
                  <a:srgbClr val="262626"/>
                </a:solidFill>
                <a:latin typeface="Calibri" charset="0"/>
              </a:rPr>
              <a:t>In 2008 CRIB launched a first version of an automated “Credit Information Management System” (CRIMS). The Banks and approved financial institutions access their customers’ credit information online through the bureau website.</a:t>
            </a:r>
          </a:p>
          <a:p>
            <a:pPr marL="171450" indent="-171450" algn="just">
              <a:lnSpc>
                <a:spcPct val="114000"/>
              </a:lnSpc>
              <a:spcAft>
                <a:spcPts val="600"/>
              </a:spcAft>
              <a:buFont typeface="Wingdings" charset="2"/>
              <a:buChar char="ü"/>
            </a:pPr>
            <a:r>
              <a:rPr lang="en-US" sz="1200" b="1">
                <a:solidFill>
                  <a:srgbClr val="262626"/>
                </a:solidFill>
                <a:latin typeface="Calibri" charset="0"/>
              </a:rPr>
              <a:t>About 3,9 million records on private individuals are in database of CRIB </a:t>
            </a:r>
            <a:r>
              <a:rPr lang="en-US" sz="1200">
                <a:solidFill>
                  <a:srgbClr val="262626"/>
                </a:solidFill>
                <a:latin typeface="Calibri" charset="0"/>
              </a:rPr>
              <a:t>(out of 8,9 million employed)</a:t>
            </a: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24328" y="12612"/>
            <a:ext cx="1622975" cy="60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395536" y="3431323"/>
            <a:ext cx="3528392" cy="2123658"/>
          </a:xfrm>
          <a:prstGeom prst="rect">
            <a:avLst/>
          </a:prstGeom>
        </p:spPr>
        <p:txBody>
          <a:bodyPr wrap="square">
            <a:spAutoFit/>
          </a:bodyPr>
          <a:lstStyle/>
          <a:p>
            <a:pPr algn="just"/>
            <a:r>
              <a:rPr lang="en-US" sz="1200">
                <a:ea typeface="Times New Roman" charset="0"/>
                <a:cs typeface="Arial" charset="0"/>
              </a:rPr>
              <a:t>The following persons are qualified to request for membership of the bureau:</a:t>
            </a:r>
            <a:endParaRPr lang="en-US" sz="1200">
              <a:ea typeface="Calibri" charset="0"/>
              <a:cs typeface="Times New Roman" charset="0"/>
            </a:endParaRPr>
          </a:p>
          <a:p>
            <a:pPr marL="228600" indent="-228600" algn="just">
              <a:buFont typeface="+mj-lt"/>
              <a:buAutoNum type="alphaLcParenR"/>
            </a:pPr>
            <a:r>
              <a:rPr lang="en-US" sz="1200">
                <a:ea typeface="Times New Roman" charset="0"/>
                <a:cs typeface="Arial" charset="0"/>
              </a:rPr>
              <a:t>Lending institutions who are shareholders of the CRIB;</a:t>
            </a:r>
            <a:endParaRPr lang="en-US" sz="1200">
              <a:ea typeface="Calibri" charset="0"/>
              <a:cs typeface="Times New Roman" charset="0"/>
            </a:endParaRPr>
          </a:p>
          <a:p>
            <a:pPr marL="228600" indent="-228600" algn="just">
              <a:buFont typeface="+mj-lt"/>
              <a:buAutoNum type="alphaLcParenR"/>
            </a:pPr>
            <a:r>
              <a:rPr lang="en-US" sz="1200">
                <a:ea typeface="Times New Roman" charset="0"/>
                <a:cs typeface="Arial" charset="0"/>
              </a:rPr>
              <a:t>The Central Bank;</a:t>
            </a:r>
            <a:endParaRPr lang="en-US" sz="1200">
              <a:ea typeface="Calibri" charset="0"/>
              <a:cs typeface="Times New Roman" charset="0"/>
            </a:endParaRPr>
          </a:p>
          <a:p>
            <a:pPr marL="228600" indent="-228600" algn="just">
              <a:buFont typeface="+mj-lt"/>
              <a:buAutoNum type="alphaLcParenR"/>
            </a:pPr>
            <a:r>
              <a:rPr lang="en-US" sz="1200">
                <a:ea typeface="Times New Roman" charset="0"/>
                <a:cs typeface="Arial" charset="0"/>
              </a:rPr>
              <a:t>Any governmental agency;</a:t>
            </a:r>
            <a:endParaRPr lang="en-US" sz="1200">
              <a:ea typeface="Calibri" charset="0"/>
              <a:cs typeface="Times New Roman" charset="0"/>
            </a:endParaRPr>
          </a:p>
          <a:p>
            <a:pPr marL="228600" indent="-228600" algn="just">
              <a:buFont typeface="+mj-lt"/>
              <a:buAutoNum type="alphaLcParenR"/>
            </a:pPr>
            <a:r>
              <a:rPr lang="en-US" sz="1200"/>
              <a:t>Borrowers and prospective borrowers;</a:t>
            </a:r>
            <a:endParaRPr lang="en-US" sz="1200">
              <a:ea typeface="Calibri" charset="0"/>
              <a:cs typeface="Times New Roman" charset="0"/>
            </a:endParaRPr>
          </a:p>
          <a:p>
            <a:pPr marL="228600" indent="-228600" algn="just">
              <a:buFont typeface="+mj-lt"/>
              <a:buAutoNum type="alphaLcParenR"/>
            </a:pPr>
            <a:r>
              <a:rPr lang="en-US" sz="1200">
                <a:ea typeface="Times New Roman" charset="0"/>
                <a:cs typeface="Arial" charset="0"/>
              </a:rPr>
              <a:t>International   credit   bureaus;</a:t>
            </a:r>
            <a:endParaRPr lang="en-US" sz="1200">
              <a:ea typeface="Calibri" charset="0"/>
              <a:cs typeface="Times New Roman" charset="0"/>
            </a:endParaRPr>
          </a:p>
          <a:p>
            <a:pPr marL="228600" indent="-228600" algn="just">
              <a:buFont typeface="+mj-lt"/>
              <a:buAutoNum type="alphaLcParenR"/>
            </a:pPr>
            <a:r>
              <a:rPr lang="en-US" sz="1200">
                <a:ea typeface="Times New Roman" charset="0"/>
                <a:cs typeface="Arial" charset="0"/>
              </a:rPr>
              <a:t>Insurance companies;</a:t>
            </a:r>
            <a:endParaRPr lang="en-US" sz="1200">
              <a:ea typeface="Calibri" charset="0"/>
              <a:cs typeface="Times New Roman" charset="0"/>
            </a:endParaRPr>
          </a:p>
          <a:p>
            <a:pPr marL="228600" indent="-228600" algn="just">
              <a:buFont typeface="+mj-lt"/>
              <a:buAutoNum type="alphaLcParenR"/>
            </a:pPr>
            <a:r>
              <a:rPr lang="en-US" sz="1200">
                <a:ea typeface="Times New Roman" charset="0"/>
                <a:cs typeface="Arial" charset="0"/>
              </a:rPr>
              <a:t>other persons or bodies of persons (recommended by the Monetary Board).</a:t>
            </a:r>
            <a:endParaRPr lang="en-US" sz="1200">
              <a:effectLst/>
              <a:ea typeface="Calibri" charset="0"/>
              <a:cs typeface="Times New Roman" charset="0"/>
            </a:endParaRPr>
          </a:p>
        </p:txBody>
      </p:sp>
      <p:sp>
        <p:nvSpPr>
          <p:cNvPr id="11" name="TextBox 10"/>
          <p:cNvSpPr txBox="1"/>
          <p:nvPr/>
        </p:nvSpPr>
        <p:spPr>
          <a:xfrm>
            <a:off x="107504" y="6479758"/>
            <a:ext cx="8964488" cy="261610"/>
          </a:xfrm>
          <a:prstGeom prst="rect">
            <a:avLst/>
          </a:prstGeom>
          <a:noFill/>
        </p:spPr>
        <p:txBody>
          <a:bodyPr wrap="square" rtlCol="0">
            <a:spAutoFit/>
          </a:bodyPr>
          <a:lstStyle/>
          <a:p>
            <a:r>
              <a:rPr lang="en-US" sz="1100"/>
              <a:t>Sources: </a:t>
            </a:r>
            <a:r>
              <a:rPr lang="en-US" sz="1100">
                <a:hlinkClick r:id="rId3"/>
              </a:rPr>
              <a:t>www.crib.lk</a:t>
            </a:r>
            <a:r>
              <a:rPr lang="en-US" sz="1100"/>
              <a:t>   and   CRIB Act </a:t>
            </a:r>
            <a:r>
              <a:rPr lang="en-US" sz="1100">
                <a:hlinkClick r:id="rId4"/>
              </a:rPr>
              <a:t>http://www.crib.lk/en/images/act/ACT.pdf</a:t>
            </a:r>
            <a:r>
              <a:rPr lang="en-US" sz="1100"/>
              <a:t> </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504" y="721538"/>
            <a:ext cx="3536540" cy="821872"/>
          </a:xfrm>
          <a:prstGeom prst="rect">
            <a:avLst/>
          </a:prstGeom>
        </p:spPr>
      </p:pic>
      <p:sp>
        <p:nvSpPr>
          <p:cNvPr id="14" name="Rectangle 13"/>
          <p:cNvSpPr/>
          <p:nvPr/>
        </p:nvSpPr>
        <p:spPr>
          <a:xfrm>
            <a:off x="3635896" y="764704"/>
            <a:ext cx="5370421" cy="646331"/>
          </a:xfrm>
          <a:prstGeom prst="rect">
            <a:avLst/>
          </a:prstGeom>
        </p:spPr>
        <p:txBody>
          <a:bodyPr wrap="square">
            <a:spAutoFit/>
          </a:bodyPr>
          <a:lstStyle/>
          <a:p>
            <a:pPr algn="just"/>
            <a:r>
              <a:rPr lang="en-US" sz="1200">
                <a:solidFill>
                  <a:srgbClr val="262626"/>
                </a:solidFill>
                <a:latin typeface="Calibri" charset="0"/>
              </a:rPr>
              <a:t>Established in 1990, Credit information bureau (CRIB) is a public-private partnership, with the Central Bank holding the majority of equity while the rest is held by lending institutions regulated by the Central Bank.</a:t>
            </a:r>
          </a:p>
        </p:txBody>
      </p:sp>
      <p:sp>
        <p:nvSpPr>
          <p:cNvPr id="18" name="TextBox 17"/>
          <p:cNvSpPr txBox="1"/>
          <p:nvPr/>
        </p:nvSpPr>
        <p:spPr>
          <a:xfrm>
            <a:off x="137456" y="5581109"/>
            <a:ext cx="8971048" cy="800219"/>
          </a:xfrm>
          <a:prstGeom prst="rect">
            <a:avLst/>
          </a:prstGeom>
          <a:solidFill>
            <a:schemeClr val="accent1">
              <a:lumMod val="20000"/>
              <a:lumOff val="80000"/>
            </a:schemeClr>
          </a:solidFill>
          <a:ln>
            <a:solidFill>
              <a:schemeClr val="accent1"/>
            </a:solidFill>
          </a:ln>
        </p:spPr>
        <p:txBody>
          <a:bodyPr wrap="square" rtlCol="0">
            <a:spAutoFit/>
          </a:bodyPr>
          <a:lstStyle/>
          <a:p>
            <a:pPr algn="just">
              <a:spcAft>
                <a:spcPts val="600"/>
              </a:spcAft>
            </a:pPr>
            <a:r>
              <a:rPr lang="en-US" sz="1200"/>
              <a:t>Unless we obtain a direct access to credit bureau we can get respective reports via partnership with lending institution</a:t>
            </a:r>
          </a:p>
          <a:p>
            <a:pPr algn="just">
              <a:spcAft>
                <a:spcPts val="600"/>
              </a:spcAft>
            </a:pPr>
            <a:r>
              <a:rPr lang="en-US" sz="1200"/>
              <a:t>Currently CRIB records cover 44% of employed people which gives us an opportunity to obtain relevant data</a:t>
            </a:r>
          </a:p>
          <a:p>
            <a:pPr algn="just">
              <a:spcAft>
                <a:spcPts val="600"/>
              </a:spcAft>
            </a:pPr>
            <a:r>
              <a:rPr lang="en-US" sz="1200"/>
              <a:t>Microfinance Act allowed licensed microfinance companies request for a membership of the CRIB. </a:t>
            </a:r>
          </a:p>
        </p:txBody>
      </p:sp>
      <p:sp>
        <p:nvSpPr>
          <p:cNvPr id="13" name="Rectangle 12"/>
          <p:cNvSpPr/>
          <p:nvPr/>
        </p:nvSpPr>
        <p:spPr>
          <a:xfrm>
            <a:off x="5112566" y="3418640"/>
            <a:ext cx="3528392" cy="2123658"/>
          </a:xfrm>
          <a:prstGeom prst="rect">
            <a:avLst/>
          </a:prstGeom>
        </p:spPr>
        <p:txBody>
          <a:bodyPr wrap="square">
            <a:spAutoFit/>
          </a:bodyPr>
          <a:lstStyle/>
          <a:p>
            <a:pPr algn="just"/>
            <a:r>
              <a:rPr lang="en-US" sz="1200">
                <a:ea typeface="Times New Roman" charset="0"/>
                <a:cs typeface="Arial" charset="0"/>
              </a:rPr>
              <a:t>The access to bureau can be obtained through partnership with one of the CRIB shareholder.</a:t>
            </a:r>
          </a:p>
          <a:p>
            <a:pPr algn="just"/>
            <a:r>
              <a:rPr lang="en-US" sz="1200">
                <a:ea typeface="Times New Roman" charset="0"/>
                <a:cs typeface="Arial" charset="0"/>
              </a:rPr>
              <a:t>A respective procedure is under discussion. Preliminary the following can be implemented:</a:t>
            </a:r>
          </a:p>
          <a:p>
            <a:pPr marL="228600" indent="-228600" algn="just">
              <a:buFont typeface="+mj-lt"/>
              <a:buAutoNum type="arabicPeriod"/>
            </a:pPr>
            <a:r>
              <a:rPr lang="en-GB" sz="1200">
                <a:ea typeface="Times New Roman" charset="0"/>
                <a:cs typeface="Arial" charset="0"/>
              </a:rPr>
              <a:t>Phone verifier sends a request </a:t>
            </a:r>
            <a:r>
              <a:rPr lang="en-US" sz="1200">
                <a:ea typeface="Times New Roman" charset="0"/>
                <a:cs typeface="Arial" charset="0"/>
              </a:rPr>
              <a:t>to our partner (customer’s ID provided) via email/messenger;</a:t>
            </a:r>
            <a:endParaRPr lang="en-US" sz="1200">
              <a:ea typeface="Calibri" charset="0"/>
              <a:cs typeface="Times New Roman" charset="0"/>
            </a:endParaRPr>
          </a:p>
          <a:p>
            <a:pPr marL="228600" indent="-228600" algn="just">
              <a:buFont typeface="+mj-lt"/>
              <a:buAutoNum type="arabicPeriod"/>
            </a:pPr>
            <a:r>
              <a:rPr lang="en-US" sz="1200">
                <a:ea typeface="Times New Roman" charset="0"/>
                <a:cs typeface="Arial" charset="0"/>
              </a:rPr>
              <a:t>Partner’s employee gets CRIB report using bureau website and sends the report back to phone verifier;</a:t>
            </a:r>
          </a:p>
          <a:p>
            <a:pPr marL="228600" indent="-228600" algn="just">
              <a:buFont typeface="+mj-lt"/>
              <a:buAutoNum type="arabicPeriod"/>
            </a:pPr>
            <a:r>
              <a:rPr lang="en-US" sz="1200">
                <a:ea typeface="Times New Roman" charset="0"/>
                <a:cs typeface="Arial" charset="0"/>
              </a:rPr>
              <a:t>Phone uploads obtained report or data about report absence to customer’s profile;</a:t>
            </a:r>
            <a:endParaRPr lang="en-US" sz="1200">
              <a:ea typeface="Calibri" charset="0"/>
              <a:cs typeface="Times New Roman" charset="0"/>
            </a:endParaRPr>
          </a:p>
        </p:txBody>
      </p:sp>
    </p:spTree>
    <p:extLst>
      <p:ext uri="{BB962C8B-B14F-4D97-AF65-F5344CB8AC3E}">
        <p14:creationId xmlns:p14="http://schemas.microsoft.com/office/powerpoint/2010/main" val="4647386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a:t>Risk Loss curve</a:t>
            </a:r>
            <a:endParaRPr lang="en-US"/>
          </a:p>
        </p:txBody>
      </p:sp>
      <p:sp>
        <p:nvSpPr>
          <p:cNvPr id="4" name="Slide Number Placeholder 3"/>
          <p:cNvSpPr>
            <a:spLocks noGrp="1"/>
          </p:cNvSpPr>
          <p:nvPr>
            <p:ph type="sldNum" sz="quarter" idx="12"/>
          </p:nvPr>
        </p:nvSpPr>
        <p:spPr/>
        <p:txBody>
          <a:bodyPr/>
          <a:lstStyle/>
          <a:p>
            <a:fld id="{D7F305DA-160D-498F-B102-A1D8643B4A2C}" type="slidenum">
              <a:rPr lang="ru-RU" smtClean="0"/>
              <a:pPr/>
              <a:t>33</a:t>
            </a:fld>
            <a:endParaRPr lang="ru-RU"/>
          </a:p>
        </p:txBody>
      </p:sp>
      <p:graphicFrame>
        <p:nvGraphicFramePr>
          <p:cNvPr id="5" name="Chart 4">
            <a:extLst>
              <a:ext uri="{FF2B5EF4-FFF2-40B4-BE49-F238E27FC236}">
                <a16:creationId xmlns:a16="http://schemas.microsoft.com/office/drawing/2014/main" id="{00000000-0008-0000-0000-000002000000}"/>
              </a:ext>
            </a:extLst>
          </p:cNvPr>
          <p:cNvGraphicFramePr>
            <a:graphicFrameLocks/>
          </p:cNvGraphicFramePr>
          <p:nvPr>
            <p:extLst>
              <p:ext uri="{D42A27DB-BD31-4B8C-83A1-F6EECF244321}">
                <p14:modId xmlns:p14="http://schemas.microsoft.com/office/powerpoint/2010/main" val="568251629"/>
              </p:ext>
            </p:extLst>
          </p:nvPr>
        </p:nvGraphicFramePr>
        <p:xfrm>
          <a:off x="0" y="710828"/>
          <a:ext cx="9036188" cy="5695624"/>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a:spLocks/>
          </p:cNvSpPr>
          <p:nvPr/>
        </p:nvSpPr>
        <p:spPr>
          <a:xfrm>
            <a:off x="195617" y="6093296"/>
            <a:ext cx="8480839" cy="646331"/>
          </a:xfrm>
          <a:prstGeom prst="rect">
            <a:avLst/>
          </a:prstGeom>
          <a:solidFill>
            <a:schemeClr val="accent1">
              <a:lumMod val="20000"/>
              <a:lumOff val="80000"/>
            </a:schemeClr>
          </a:solidFill>
          <a:ln>
            <a:solidFill>
              <a:schemeClr val="accent1"/>
            </a:solidFill>
          </a:ln>
        </p:spPr>
        <p:txBody>
          <a:bodyPr wrap="square" rtlCol="0" anchor="t">
            <a:spAutoFit/>
          </a:bodyPr>
          <a:lstStyle/>
          <a:p>
            <a:r>
              <a:rPr lang="en-US" altLang="zh-CN" sz="1200"/>
              <a:t>We expect the risk loss for new loans to be 30~40% at the beginning and then decrease to 20% EOY1 and then to stabilize at the level of 15% for New loans and 11% for Repeat at EOY2.</a:t>
            </a:r>
            <a:endParaRPr lang="zh-CN" altLang="en-US" sz="1200"/>
          </a:p>
          <a:p>
            <a:r>
              <a:rPr lang="en-US" sz="1200">
                <a:latin typeface="Calibri" charset="0"/>
              </a:rPr>
              <a:t>From year to year risk will continue to decreasing as a result of risk strategies optimization.</a:t>
            </a:r>
          </a:p>
        </p:txBody>
      </p:sp>
      <p:cxnSp>
        <p:nvCxnSpPr>
          <p:cNvPr id="8" name="Straight Connector 7"/>
          <p:cNvCxnSpPr/>
          <p:nvPr/>
        </p:nvCxnSpPr>
        <p:spPr>
          <a:xfrm flipH="1">
            <a:off x="755576" y="2866371"/>
            <a:ext cx="144016" cy="413351"/>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32"/>
          <p:cNvCxnSpPr/>
          <p:nvPr/>
        </p:nvCxnSpPr>
        <p:spPr>
          <a:xfrm flipH="1" flipV="1">
            <a:off x="2867343" y="4063038"/>
            <a:ext cx="102442" cy="9589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33"/>
          <p:cNvCxnSpPr/>
          <p:nvPr/>
        </p:nvCxnSpPr>
        <p:spPr>
          <a:xfrm flipV="1">
            <a:off x="3884085" y="2866372"/>
            <a:ext cx="671430" cy="147523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178259" y="2466261"/>
            <a:ext cx="1799154" cy="400110"/>
          </a:xfrm>
          <a:prstGeom prst="rect">
            <a:avLst/>
          </a:prstGeom>
          <a:solidFill>
            <a:schemeClr val="bg1"/>
          </a:solidFill>
          <a:ln>
            <a:solidFill>
              <a:schemeClr val="accent1"/>
            </a:solidFill>
          </a:ln>
        </p:spPr>
        <p:txBody>
          <a:bodyPr wrap="square" rtlCol="0">
            <a:spAutoFit/>
          </a:bodyPr>
          <a:lstStyle/>
          <a:p>
            <a:r>
              <a:rPr lang="en-US" sz="1000">
                <a:solidFill>
                  <a:sysClr val="windowText" lastClr="000000"/>
                </a:solidFill>
              </a:rPr>
              <a:t>Customer’s long term repayment behavior identified</a:t>
            </a:r>
          </a:p>
        </p:txBody>
      </p:sp>
      <p:sp>
        <p:nvSpPr>
          <p:cNvPr id="12" name="TextBox 11"/>
          <p:cNvSpPr txBox="1"/>
          <p:nvPr/>
        </p:nvSpPr>
        <p:spPr>
          <a:xfrm>
            <a:off x="4555514" y="5043211"/>
            <a:ext cx="2320742" cy="400110"/>
          </a:xfrm>
          <a:prstGeom prst="rect">
            <a:avLst/>
          </a:prstGeom>
          <a:solidFill>
            <a:schemeClr val="bg1"/>
          </a:solidFill>
          <a:ln>
            <a:solidFill>
              <a:schemeClr val="accent1"/>
            </a:solidFill>
          </a:ln>
        </p:spPr>
        <p:txBody>
          <a:bodyPr wrap="square" rtlCol="0">
            <a:spAutoFit/>
          </a:bodyPr>
          <a:lstStyle/>
          <a:p>
            <a:r>
              <a:rPr lang="en-US" sz="1000">
                <a:solidFill>
                  <a:sysClr val="windowText" lastClr="000000"/>
                </a:solidFill>
              </a:rPr>
              <a:t>Internal score card with a 1 year maturity of client’s payment details identified</a:t>
            </a:r>
          </a:p>
        </p:txBody>
      </p:sp>
      <p:cxnSp>
        <p:nvCxnSpPr>
          <p:cNvPr id="13" name="Straight Connector 36"/>
          <p:cNvCxnSpPr/>
          <p:nvPr/>
        </p:nvCxnSpPr>
        <p:spPr>
          <a:xfrm flipH="1" flipV="1">
            <a:off x="4592921" y="4393237"/>
            <a:ext cx="362064" cy="6499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38"/>
          <p:cNvCxnSpPr/>
          <p:nvPr/>
        </p:nvCxnSpPr>
        <p:spPr>
          <a:xfrm flipV="1">
            <a:off x="5266240" y="3389500"/>
            <a:ext cx="388340" cy="1086813"/>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360778" y="2989390"/>
            <a:ext cx="1632806" cy="400110"/>
          </a:xfrm>
          <a:prstGeom prst="rect">
            <a:avLst/>
          </a:prstGeom>
          <a:solidFill>
            <a:schemeClr val="bg1"/>
          </a:solidFill>
          <a:ln>
            <a:solidFill>
              <a:schemeClr val="accent1"/>
            </a:solidFill>
          </a:ln>
        </p:spPr>
        <p:txBody>
          <a:bodyPr wrap="square" rtlCol="0">
            <a:spAutoFit/>
          </a:bodyPr>
          <a:lstStyle/>
          <a:p>
            <a:r>
              <a:rPr lang="en-US" sz="1000">
                <a:solidFill>
                  <a:sysClr val="windowText" lastClr="000000"/>
                </a:solidFill>
              </a:rPr>
              <a:t>Unsatisfactory customers identified and filtered out</a:t>
            </a:r>
            <a:endParaRPr lang="en-MY" sz="1000"/>
          </a:p>
        </p:txBody>
      </p:sp>
      <p:sp>
        <p:nvSpPr>
          <p:cNvPr id="16" name="TextBox 15"/>
          <p:cNvSpPr txBox="1"/>
          <p:nvPr/>
        </p:nvSpPr>
        <p:spPr>
          <a:xfrm>
            <a:off x="539552" y="5045114"/>
            <a:ext cx="1957051" cy="400110"/>
          </a:xfrm>
          <a:prstGeom prst="rect">
            <a:avLst/>
          </a:prstGeom>
          <a:solidFill>
            <a:schemeClr val="bg1"/>
          </a:solidFill>
          <a:ln>
            <a:solidFill>
              <a:schemeClr val="accent1"/>
            </a:solidFill>
          </a:ln>
        </p:spPr>
        <p:txBody>
          <a:bodyPr wrap="square" rtlCol="0">
            <a:spAutoFit/>
          </a:bodyPr>
          <a:lstStyle/>
          <a:p>
            <a:r>
              <a:rPr lang="en-US" sz="1000">
                <a:solidFill>
                  <a:sysClr val="windowText" lastClr="000000"/>
                </a:solidFill>
              </a:rPr>
              <a:t>Implement the first internal score card updated each 2-3 months</a:t>
            </a:r>
            <a:endParaRPr lang="en-MY" sz="1000"/>
          </a:p>
        </p:txBody>
      </p:sp>
      <p:cxnSp>
        <p:nvCxnSpPr>
          <p:cNvPr id="17" name="Straight Connector 28"/>
          <p:cNvCxnSpPr/>
          <p:nvPr/>
        </p:nvCxnSpPr>
        <p:spPr>
          <a:xfrm flipV="1">
            <a:off x="1715572" y="3681655"/>
            <a:ext cx="398601" cy="1319894"/>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617903" y="5047379"/>
            <a:ext cx="1810081" cy="400110"/>
          </a:xfrm>
          <a:prstGeom prst="rect">
            <a:avLst/>
          </a:prstGeom>
          <a:solidFill>
            <a:schemeClr val="bg1"/>
          </a:solidFill>
          <a:ln>
            <a:solidFill>
              <a:schemeClr val="accent1"/>
            </a:solidFill>
          </a:ln>
        </p:spPr>
        <p:txBody>
          <a:bodyPr wrap="square" rtlCol="0">
            <a:spAutoFit/>
          </a:bodyPr>
          <a:lstStyle/>
          <a:p>
            <a:r>
              <a:rPr lang="en-US" sz="1000">
                <a:solidFill>
                  <a:sysClr val="windowText" lastClr="000000"/>
                </a:solidFill>
              </a:rPr>
              <a:t>Using web history data, update of score card</a:t>
            </a:r>
          </a:p>
        </p:txBody>
      </p:sp>
      <p:sp>
        <p:nvSpPr>
          <p:cNvPr id="19" name="TextBox 18"/>
          <p:cNvSpPr txBox="1"/>
          <p:nvPr/>
        </p:nvSpPr>
        <p:spPr>
          <a:xfrm>
            <a:off x="539552" y="2469040"/>
            <a:ext cx="1964290" cy="400110"/>
          </a:xfrm>
          <a:prstGeom prst="rect">
            <a:avLst/>
          </a:prstGeom>
          <a:solidFill>
            <a:schemeClr val="bg1"/>
          </a:solidFill>
          <a:ln>
            <a:solidFill>
              <a:schemeClr val="accent1"/>
            </a:solidFill>
          </a:ln>
        </p:spPr>
        <p:txBody>
          <a:bodyPr wrap="square" rtlCol="0" anchor="t">
            <a:spAutoFit/>
          </a:bodyPr>
          <a:lstStyle/>
          <a:p>
            <a:r>
              <a:rPr lang="en-US" sz="1000">
                <a:solidFill>
                  <a:sysClr val="windowText" lastClr="000000"/>
                </a:solidFill>
              </a:rPr>
              <a:t>Start with the Credit rules, Anti-fraud rules, Phone verifications</a:t>
            </a:r>
          </a:p>
        </p:txBody>
      </p:sp>
      <p:cxnSp>
        <p:nvCxnSpPr>
          <p:cNvPr id="20" name="Straight Connector 30"/>
          <p:cNvCxnSpPr/>
          <p:nvPr/>
        </p:nvCxnSpPr>
        <p:spPr>
          <a:xfrm flipH="1">
            <a:off x="3206260" y="3416759"/>
            <a:ext cx="316683" cy="734573"/>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069275" y="2991257"/>
            <a:ext cx="1012672" cy="400110"/>
          </a:xfrm>
          <a:prstGeom prst="rect">
            <a:avLst/>
          </a:prstGeom>
          <a:solidFill>
            <a:schemeClr val="bg1"/>
          </a:solidFill>
          <a:ln>
            <a:solidFill>
              <a:schemeClr val="accent1"/>
            </a:solidFill>
          </a:ln>
        </p:spPr>
        <p:txBody>
          <a:bodyPr wrap="square" rtlCol="0">
            <a:spAutoFit/>
          </a:bodyPr>
          <a:lstStyle/>
          <a:p>
            <a:r>
              <a:rPr lang="en-US" sz="1000">
                <a:solidFill>
                  <a:sysClr val="windowText" lastClr="000000"/>
                </a:solidFill>
              </a:rPr>
              <a:t>Facebook data usage</a:t>
            </a:r>
          </a:p>
        </p:txBody>
      </p:sp>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4328" y="12612"/>
            <a:ext cx="1622975" cy="60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TextBox 26"/>
          <p:cNvSpPr txBox="1"/>
          <p:nvPr/>
        </p:nvSpPr>
        <p:spPr>
          <a:xfrm>
            <a:off x="2699792" y="2466261"/>
            <a:ext cx="1382155" cy="400110"/>
          </a:xfrm>
          <a:prstGeom prst="rect">
            <a:avLst/>
          </a:prstGeom>
          <a:solidFill>
            <a:schemeClr val="bg1"/>
          </a:solidFill>
          <a:ln>
            <a:solidFill>
              <a:schemeClr val="accent1"/>
            </a:solidFill>
          </a:ln>
        </p:spPr>
        <p:txBody>
          <a:bodyPr wrap="square" rtlCol="0" anchor="t">
            <a:spAutoFit/>
          </a:bodyPr>
          <a:lstStyle/>
          <a:p>
            <a:r>
              <a:rPr lang="en-US" sz="1000">
                <a:solidFill>
                  <a:sysClr val="windowText" lastClr="000000"/>
                </a:solidFill>
              </a:rPr>
              <a:t>Selective credit bureau </a:t>
            </a:r>
            <a:r>
              <a:rPr lang="en-GB" sz="1000">
                <a:solidFill>
                  <a:sysClr val="windowText" lastClr="000000"/>
                </a:solidFill>
              </a:rPr>
              <a:t>check</a:t>
            </a:r>
            <a:endParaRPr lang="en-US" sz="1000">
              <a:solidFill>
                <a:sysClr val="windowText" lastClr="000000"/>
              </a:solidFill>
            </a:endParaRPr>
          </a:p>
        </p:txBody>
      </p:sp>
      <p:cxnSp>
        <p:nvCxnSpPr>
          <p:cNvPr id="28" name="Straight Connector 7"/>
          <p:cNvCxnSpPr/>
          <p:nvPr/>
        </p:nvCxnSpPr>
        <p:spPr>
          <a:xfrm flipH="1">
            <a:off x="2500823" y="2891763"/>
            <a:ext cx="364161" cy="95894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43356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Текст 5"/>
          <p:cNvSpPr>
            <a:spLocks noGrp="1"/>
          </p:cNvSpPr>
          <p:nvPr>
            <p:ph type="body" idx="1"/>
          </p:nvPr>
        </p:nvSpPr>
        <p:spPr/>
        <p:txBody>
          <a:bodyPr/>
          <a:lstStyle/>
          <a:p>
            <a:r>
              <a:rPr lang="en-US"/>
              <a:t>7. IT</a:t>
            </a:r>
          </a:p>
        </p:txBody>
      </p:sp>
      <p:sp>
        <p:nvSpPr>
          <p:cNvPr id="4" name="Номер слайда 3"/>
          <p:cNvSpPr>
            <a:spLocks noGrp="1"/>
          </p:cNvSpPr>
          <p:nvPr>
            <p:ph type="sldNum" sz="quarter" idx="12"/>
          </p:nvPr>
        </p:nvSpPr>
        <p:spPr/>
        <p:txBody>
          <a:bodyPr/>
          <a:lstStyle/>
          <a:p>
            <a:fld id="{D7F305DA-160D-498F-B102-A1D8643B4A2C}" type="slidenum">
              <a:rPr lang="ru-RU" smtClean="0"/>
              <a:pPr/>
              <a:t>34</a:t>
            </a:fld>
            <a:endParaRPr lang="ru-RU"/>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4328" y="12612"/>
            <a:ext cx="1622975" cy="60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246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IT</a:t>
            </a:r>
            <a:r>
              <a:rPr lang="en-US"/>
              <a:t> architecture</a:t>
            </a:r>
          </a:p>
        </p:txBody>
      </p:sp>
      <p:sp>
        <p:nvSpPr>
          <p:cNvPr id="4" name="Slide Number Placeholder 3"/>
          <p:cNvSpPr>
            <a:spLocks noGrp="1"/>
          </p:cNvSpPr>
          <p:nvPr>
            <p:ph type="sldNum" sz="quarter" idx="12"/>
          </p:nvPr>
        </p:nvSpPr>
        <p:spPr/>
        <p:txBody>
          <a:bodyPr/>
          <a:lstStyle/>
          <a:p>
            <a:fld id="{D7F305DA-160D-498F-B102-A1D8643B4A2C}" type="slidenum">
              <a:rPr lang="ru-RU" smtClean="0"/>
              <a:pPr/>
              <a:t>35</a:t>
            </a:fld>
            <a:endParaRPr lang="ru-RU"/>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30300"/>
            <a:ext cx="9144000" cy="4594726"/>
          </a:xfrm>
          <a:prstGeom prst="rect">
            <a:avLst/>
          </a:prstGeom>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4328" y="12612"/>
            <a:ext cx="1622975" cy="60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79324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Integration </a:t>
            </a:r>
            <a:r>
              <a:rPr lang="en-US"/>
              <a:t>scope of work</a:t>
            </a:r>
          </a:p>
        </p:txBody>
      </p:sp>
      <p:sp>
        <p:nvSpPr>
          <p:cNvPr id="4" name="Slide Number Placeholder 3"/>
          <p:cNvSpPr>
            <a:spLocks noGrp="1"/>
          </p:cNvSpPr>
          <p:nvPr>
            <p:ph type="sldNum" sz="quarter" idx="12"/>
          </p:nvPr>
        </p:nvSpPr>
        <p:spPr/>
        <p:txBody>
          <a:bodyPr/>
          <a:lstStyle/>
          <a:p>
            <a:fld id="{D7F305DA-160D-498F-B102-A1D8643B4A2C}" type="slidenum">
              <a:rPr lang="ru-RU" smtClean="0"/>
              <a:pPr/>
              <a:t>36</a:t>
            </a:fld>
            <a:endParaRPr lang="ru-RU"/>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24328" y="12612"/>
            <a:ext cx="1622975" cy="60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Таблица 2"/>
          <p:cNvGraphicFramePr>
            <a:graphicFrameLocks noGrp="1"/>
          </p:cNvGraphicFramePr>
          <p:nvPr>
            <p:extLst>
              <p:ext uri="{D42A27DB-BD31-4B8C-83A1-F6EECF244321}">
                <p14:modId xmlns:p14="http://schemas.microsoft.com/office/powerpoint/2010/main" val="215224162"/>
              </p:ext>
            </p:extLst>
          </p:nvPr>
        </p:nvGraphicFramePr>
        <p:xfrm>
          <a:off x="251520" y="836712"/>
          <a:ext cx="8640960" cy="4373880"/>
        </p:xfrm>
        <a:graphic>
          <a:graphicData uri="http://schemas.openxmlformats.org/drawingml/2006/table">
            <a:tbl>
              <a:tblPr firstRow="1" bandRow="1">
                <a:tableStyleId>{5C22544A-7EE6-4342-B048-85BDC9FD1C3A}</a:tableStyleId>
              </a:tblPr>
              <a:tblGrid>
                <a:gridCol w="360040">
                  <a:extLst>
                    <a:ext uri="{9D8B030D-6E8A-4147-A177-3AD203B41FA5}">
                      <a16:colId xmlns:a16="http://schemas.microsoft.com/office/drawing/2014/main" val="20000"/>
                    </a:ext>
                  </a:extLst>
                </a:gridCol>
                <a:gridCol w="2664296">
                  <a:extLst>
                    <a:ext uri="{9D8B030D-6E8A-4147-A177-3AD203B41FA5}">
                      <a16:colId xmlns:a16="http://schemas.microsoft.com/office/drawing/2014/main" val="20001"/>
                    </a:ext>
                  </a:extLst>
                </a:gridCol>
                <a:gridCol w="2952328">
                  <a:extLst>
                    <a:ext uri="{9D8B030D-6E8A-4147-A177-3AD203B41FA5}">
                      <a16:colId xmlns:a16="http://schemas.microsoft.com/office/drawing/2014/main" val="20002"/>
                    </a:ext>
                  </a:extLst>
                </a:gridCol>
                <a:gridCol w="2664296">
                  <a:extLst>
                    <a:ext uri="{9D8B030D-6E8A-4147-A177-3AD203B41FA5}">
                      <a16:colId xmlns:a16="http://schemas.microsoft.com/office/drawing/2014/main" val="20003"/>
                    </a:ext>
                  </a:extLst>
                </a:gridCol>
              </a:tblGrid>
              <a:tr h="243886">
                <a:tc>
                  <a:txBody>
                    <a:bodyPr/>
                    <a:lstStyle/>
                    <a:p>
                      <a:pPr algn="ctr"/>
                      <a:r>
                        <a:rPr lang="en-US" sz="1400" dirty="0"/>
                        <a:t># </a:t>
                      </a:r>
                    </a:p>
                  </a:txBody>
                  <a:tcPr/>
                </a:tc>
                <a:tc>
                  <a:txBody>
                    <a:bodyPr/>
                    <a:lstStyle/>
                    <a:p>
                      <a:pPr algn="ctr"/>
                      <a:r>
                        <a:rPr lang="en-US" sz="1400" dirty="0"/>
                        <a:t>Integration partner</a:t>
                      </a:r>
                    </a:p>
                  </a:txBody>
                  <a:tcPr/>
                </a:tc>
                <a:tc>
                  <a:txBody>
                    <a:bodyPr/>
                    <a:lstStyle/>
                    <a:p>
                      <a:pPr algn="ctr"/>
                      <a:r>
                        <a:rPr lang="en-US" sz="1400" dirty="0"/>
                        <a:t>Type of the</a:t>
                      </a:r>
                      <a:r>
                        <a:rPr lang="en-US" sz="1400" baseline="0" dirty="0"/>
                        <a:t> partner</a:t>
                      </a:r>
                      <a:endParaRPr lang="en-US" sz="1400" dirty="0"/>
                    </a:p>
                  </a:txBody>
                  <a:tcPr/>
                </a:tc>
                <a:tc>
                  <a:txBody>
                    <a:bodyPr/>
                    <a:lstStyle/>
                    <a:p>
                      <a:pPr algn="ctr"/>
                      <a:r>
                        <a:rPr lang="en-US" sz="1400" dirty="0"/>
                        <a:t>Comments </a:t>
                      </a:r>
                    </a:p>
                  </a:txBody>
                  <a:tcPr/>
                </a:tc>
                <a:extLst>
                  <a:ext uri="{0D108BD9-81ED-4DB2-BD59-A6C34878D82A}">
                    <a16:rowId xmlns:a16="http://schemas.microsoft.com/office/drawing/2014/main" val="10000"/>
                  </a:ext>
                </a:extLst>
              </a:tr>
              <a:tr h="243886">
                <a:tc>
                  <a:txBody>
                    <a:bodyPr/>
                    <a:lstStyle/>
                    <a:p>
                      <a:pPr algn="ctr"/>
                      <a:r>
                        <a:rPr lang="en-US" sz="1200" dirty="0"/>
                        <a:t>1</a:t>
                      </a:r>
                    </a:p>
                  </a:txBody>
                  <a:tcPr/>
                </a:tc>
                <a:tc>
                  <a:txBody>
                    <a:bodyPr/>
                    <a:lstStyle/>
                    <a:p>
                      <a:r>
                        <a:rPr lang="en-US" sz="1400" b="0" kern="1200" dirty="0" err="1">
                          <a:solidFill>
                            <a:schemeClr val="dk1"/>
                          </a:solidFill>
                          <a:latin typeface="+mn-lt"/>
                          <a:ea typeface="+mn-ea"/>
                          <a:cs typeface="+mn-cs"/>
                        </a:rPr>
                        <a:t>TextWare</a:t>
                      </a:r>
                      <a:r>
                        <a:rPr lang="en-US" sz="1400" b="0" kern="1200" dirty="0">
                          <a:solidFill>
                            <a:schemeClr val="dk1"/>
                          </a:solidFill>
                          <a:latin typeface="+mn-lt"/>
                          <a:ea typeface="+mn-ea"/>
                          <a:cs typeface="+mn-cs"/>
                        </a:rPr>
                        <a:t> (Private) Limited</a:t>
                      </a:r>
                    </a:p>
                    <a:p>
                      <a:r>
                        <a:rPr lang="en-US" sz="1200" b="0" dirty="0">
                          <a:solidFill>
                            <a:srgbClr val="FF0000"/>
                          </a:solidFill>
                          <a:hlinkClick r:id="rId3"/>
                        </a:rPr>
                        <a:t>http://textware.lk</a:t>
                      </a:r>
                      <a:r>
                        <a:rPr lang="en-US" sz="1200" b="0" dirty="0">
                          <a:solidFill>
                            <a:srgbClr val="FF0000"/>
                          </a:solidFill>
                        </a:rPr>
                        <a:t> </a:t>
                      </a:r>
                    </a:p>
                  </a:txBody>
                  <a:tcPr/>
                </a:tc>
                <a:tc>
                  <a:txBody>
                    <a:bodyPr/>
                    <a:lstStyle/>
                    <a:p>
                      <a:r>
                        <a:rPr lang="en-US" sz="1400" dirty="0"/>
                        <a:t>SMS</a:t>
                      </a:r>
                      <a:r>
                        <a:rPr lang="en-US" sz="1400" baseline="0" dirty="0"/>
                        <a:t> Aggregator</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t>The company </a:t>
                      </a:r>
                      <a:r>
                        <a:rPr lang="en-GB" sz="1100" baseline="0" dirty="0"/>
                        <a:t> has integration points with all mobile operators in the country </a:t>
                      </a:r>
                      <a:endParaRPr lang="en-US" sz="1100" dirty="0"/>
                    </a:p>
                  </a:txBody>
                  <a:tcPr/>
                </a:tc>
                <a:extLst>
                  <a:ext uri="{0D108BD9-81ED-4DB2-BD59-A6C34878D82A}">
                    <a16:rowId xmlns:a16="http://schemas.microsoft.com/office/drawing/2014/main" val="3677181523"/>
                  </a:ext>
                </a:extLst>
              </a:tr>
              <a:tr h="243886">
                <a:tc>
                  <a:txBody>
                    <a:bodyPr/>
                    <a:lstStyle/>
                    <a:p>
                      <a:pPr algn="ctr"/>
                      <a:r>
                        <a:rPr lang="en-US" sz="12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err="1">
                          <a:solidFill>
                            <a:schemeClr val="tx1"/>
                          </a:solidFill>
                        </a:rPr>
                        <a:t>Sampath</a:t>
                      </a:r>
                      <a:r>
                        <a:rPr lang="en-US" sz="1400" baseline="0" dirty="0">
                          <a:solidFill>
                            <a:schemeClr val="tx1"/>
                          </a:solidFill>
                        </a:rPr>
                        <a:t> Bank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solidFill>
                            <a:schemeClr val="tx1"/>
                          </a:solidFill>
                          <a:hlinkClick r:id="rId4"/>
                        </a:rPr>
                        <a:t>http://www.sampath.lk/en/</a:t>
                      </a:r>
                      <a:r>
                        <a:rPr lang="en-US" sz="1200" baseline="0" dirty="0">
                          <a:solidFill>
                            <a:schemeClr val="tx1"/>
                          </a:solidFill>
                        </a:rPr>
                        <a:t> </a:t>
                      </a:r>
                    </a:p>
                  </a:txBody>
                  <a:tcPr/>
                </a:tc>
                <a:tc>
                  <a:txBody>
                    <a:bodyPr/>
                    <a:lstStyle/>
                    <a:p>
                      <a:r>
                        <a:rPr lang="en-US" sz="1400" baseline="0" dirty="0"/>
                        <a:t>Payment/ disbursement agent</a:t>
                      </a:r>
                    </a:p>
                  </a:txBody>
                  <a:tcPr/>
                </a:tc>
                <a:tc>
                  <a:txBody>
                    <a:bodyPr/>
                    <a:lstStyle/>
                    <a:p>
                      <a:r>
                        <a:rPr lang="en-US" sz="1100" dirty="0"/>
                        <a:t>The most technologically advanced bank in the market</a:t>
                      </a:r>
                    </a:p>
                  </a:txBody>
                  <a:tcPr/>
                </a:tc>
                <a:extLst>
                  <a:ext uri="{0D108BD9-81ED-4DB2-BD59-A6C34878D82A}">
                    <a16:rowId xmlns:a16="http://schemas.microsoft.com/office/drawing/2014/main" val="10004"/>
                  </a:ext>
                </a:extLst>
              </a:tr>
              <a:tr h="243886">
                <a:tc>
                  <a:txBody>
                    <a:bodyPr/>
                    <a:lstStyle/>
                    <a:p>
                      <a:pPr algn="ctr"/>
                      <a:r>
                        <a:rPr lang="en-US" sz="12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aseline="0" dirty="0">
                          <a:solidFill>
                            <a:schemeClr val="tx1"/>
                          </a:solidFill>
                        </a:rPr>
                        <a:t>Pass accounting 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solidFill>
                          <a:schemeClr val="tx1"/>
                        </a:solidFill>
                      </a:endParaRPr>
                    </a:p>
                  </a:txBody>
                  <a:tcPr/>
                </a:tc>
                <a:tc>
                  <a:txBody>
                    <a:bodyPr/>
                    <a:lstStyle/>
                    <a:p>
                      <a:r>
                        <a:rPr lang="en-US" sz="1400" baseline="0" dirty="0"/>
                        <a:t>Payment/ disbursement agent</a:t>
                      </a:r>
                    </a:p>
                    <a:p>
                      <a:r>
                        <a:rPr lang="en-US" sz="1400" dirty="0"/>
                        <a:t>(alternative)</a:t>
                      </a:r>
                    </a:p>
                  </a:txBody>
                  <a:tcPr/>
                </a:tc>
                <a:tc>
                  <a:txBody>
                    <a:bodyPr/>
                    <a:lstStyle/>
                    <a:p>
                      <a:r>
                        <a:rPr lang="en-US" sz="1100" dirty="0"/>
                        <a:t>Company</a:t>
                      </a:r>
                      <a:r>
                        <a:rPr lang="en-US" sz="1100" baseline="0" dirty="0"/>
                        <a:t> that has required software and an experience of distributing money to customers’ accounts</a:t>
                      </a:r>
                      <a:endParaRPr lang="en-US" sz="1100" dirty="0"/>
                    </a:p>
                  </a:txBody>
                  <a:tcPr/>
                </a:tc>
                <a:extLst>
                  <a:ext uri="{0D108BD9-81ED-4DB2-BD59-A6C34878D82A}">
                    <a16:rowId xmlns:a16="http://schemas.microsoft.com/office/drawing/2014/main" val="10003"/>
                  </a:ext>
                </a:extLst>
              </a:tr>
              <a:tr h="243886">
                <a:tc>
                  <a:txBody>
                    <a:bodyPr/>
                    <a:lstStyle/>
                    <a:p>
                      <a:pPr algn="ctr"/>
                      <a:r>
                        <a:rPr lang="en-US" sz="1200" dirty="0"/>
                        <a:t>4</a:t>
                      </a:r>
                    </a:p>
                  </a:txBody>
                  <a:tcPr/>
                </a:tc>
                <a:tc>
                  <a:txBody>
                    <a:bodyPr/>
                    <a:lstStyle/>
                    <a:p>
                      <a:r>
                        <a:rPr lang="en-US" sz="1400" baseline="0" dirty="0" err="1">
                          <a:solidFill>
                            <a:schemeClr val="tx1"/>
                          </a:solidFill>
                        </a:rPr>
                        <a:t>Cargills</a:t>
                      </a:r>
                      <a:r>
                        <a:rPr lang="en-US" sz="1400" baseline="0" dirty="0">
                          <a:solidFill>
                            <a:schemeClr val="tx1"/>
                          </a:solidFill>
                        </a:rPr>
                        <a:t> Food cities, Keels Super Markets, Singer Outlets</a:t>
                      </a:r>
                    </a:p>
                  </a:txBody>
                  <a:tcPr/>
                </a:tc>
                <a:tc>
                  <a:txBody>
                    <a:bodyPr/>
                    <a:lstStyle/>
                    <a:p>
                      <a:r>
                        <a:rPr lang="en-US" sz="1400" dirty="0"/>
                        <a:t>Repayment partner</a:t>
                      </a:r>
                    </a:p>
                    <a:p>
                      <a:endParaRPr lang="en-US" sz="1400" dirty="0"/>
                    </a:p>
                  </a:txBody>
                  <a:tcPr/>
                </a:tc>
                <a:tc>
                  <a:txBody>
                    <a:bodyPr/>
                    <a:lstStyle/>
                    <a:p>
                      <a:r>
                        <a:rPr lang="en-US" sz="1100" dirty="0"/>
                        <a:t>Retail networks</a:t>
                      </a:r>
                    </a:p>
                  </a:txBody>
                  <a:tcPr/>
                </a:tc>
                <a:extLst>
                  <a:ext uri="{0D108BD9-81ED-4DB2-BD59-A6C34878D82A}">
                    <a16:rowId xmlns:a16="http://schemas.microsoft.com/office/drawing/2014/main" val="10005"/>
                  </a:ext>
                </a:extLst>
              </a:tr>
              <a:tr h="243886">
                <a:tc>
                  <a:txBody>
                    <a:bodyPr/>
                    <a:lstStyle/>
                    <a:p>
                      <a:pPr algn="ctr"/>
                      <a:r>
                        <a:rPr lang="en-US" sz="1200" dirty="0"/>
                        <a:t>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err="1">
                          <a:solidFill>
                            <a:schemeClr val="tx1"/>
                          </a:solidFill>
                        </a:rPr>
                        <a:t>BizPay</a:t>
                      </a:r>
                      <a:endParaRPr lang="en-US" sz="1400" dirty="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hlinkClick r:id="rId5"/>
                        </a:rPr>
                        <a:t>https://www.bizpay.lk/BizPayIPG/PaymentGateway</a:t>
                      </a:r>
                      <a:r>
                        <a:rPr lang="en-US" sz="1200" dirty="0">
                          <a:solidFill>
                            <a:schemeClr val="tx1"/>
                          </a:solidFill>
                        </a:rPr>
                        <a:t> </a:t>
                      </a:r>
                    </a:p>
                  </a:txBody>
                  <a:tcPr/>
                </a:tc>
                <a:tc>
                  <a:txBody>
                    <a:bodyPr/>
                    <a:lstStyle/>
                    <a:p>
                      <a:r>
                        <a:rPr lang="en-US" sz="1400" dirty="0"/>
                        <a:t>Repayment partner</a:t>
                      </a:r>
                    </a:p>
                  </a:txBody>
                  <a:tcPr/>
                </a:tc>
                <a:tc>
                  <a:txBody>
                    <a:bodyPr/>
                    <a:lstStyle/>
                    <a:p>
                      <a:r>
                        <a:rPr lang="en-US" sz="1100" dirty="0"/>
                        <a:t>Multi-channel payment platform</a:t>
                      </a:r>
                    </a:p>
                  </a:txBody>
                  <a:tcPr/>
                </a:tc>
                <a:extLst>
                  <a:ext uri="{0D108BD9-81ED-4DB2-BD59-A6C34878D82A}">
                    <a16:rowId xmlns:a16="http://schemas.microsoft.com/office/drawing/2014/main" val="10006"/>
                  </a:ext>
                </a:extLst>
              </a:tr>
              <a:tr h="243886">
                <a:tc>
                  <a:txBody>
                    <a:bodyPr/>
                    <a:lstStyle/>
                    <a:p>
                      <a:pPr algn="ctr"/>
                      <a:r>
                        <a:rPr lang="en-US" sz="1200" dirty="0"/>
                        <a:t>6</a:t>
                      </a:r>
                    </a:p>
                  </a:txBody>
                  <a:tcPr/>
                </a:tc>
                <a:tc>
                  <a:txBody>
                    <a:bodyPr/>
                    <a:lstStyle/>
                    <a:p>
                      <a:r>
                        <a:rPr lang="en-US" sz="1400" kern="1200" dirty="0">
                          <a:solidFill>
                            <a:schemeClr val="tx1"/>
                          </a:solidFill>
                          <a:latin typeface="+mn-lt"/>
                          <a:ea typeface="+mn-ea"/>
                          <a:cs typeface="+mn-cs"/>
                        </a:rPr>
                        <a:t>SCIENTER TECHNOLOGIES</a:t>
                      </a:r>
                      <a:endParaRPr lang="en-US" sz="1400" dirty="0">
                        <a:solidFill>
                          <a:schemeClr val="tx1"/>
                        </a:solidFill>
                        <a:hlinkClick r:id="rId6"/>
                      </a:endParaRPr>
                    </a:p>
                    <a:p>
                      <a:r>
                        <a:rPr lang="en-US" sz="1200" dirty="0">
                          <a:solidFill>
                            <a:schemeClr val="tx1"/>
                          </a:solidFill>
                          <a:hlinkClick r:id="rId6"/>
                        </a:rPr>
                        <a:t>http://scienter.lk</a:t>
                      </a:r>
                      <a:r>
                        <a:rPr lang="en-US" sz="1200" dirty="0">
                          <a:solidFill>
                            <a:schemeClr val="tx1"/>
                          </a:solidFill>
                        </a:rPr>
                        <a:t> </a:t>
                      </a:r>
                    </a:p>
                  </a:txBody>
                  <a:tcPr/>
                </a:tc>
                <a:tc>
                  <a:txBody>
                    <a:bodyPr/>
                    <a:lstStyle/>
                    <a:p>
                      <a:r>
                        <a:rPr lang="en-US" sz="1400" dirty="0"/>
                        <a:t>GL system supplier</a:t>
                      </a:r>
                    </a:p>
                  </a:txBody>
                  <a:tcPr/>
                </a:tc>
                <a:tc>
                  <a:txBody>
                    <a:bodyPr/>
                    <a:lstStyle/>
                    <a:p>
                      <a:r>
                        <a:rPr lang="en-US" sz="1200" dirty="0"/>
                        <a:t>Scienter tech provides </a:t>
                      </a:r>
                      <a:r>
                        <a:rPr lang="en-US" sz="1200" dirty="0" err="1"/>
                        <a:t>eFinancials</a:t>
                      </a:r>
                      <a:r>
                        <a:rPr lang="en-US" sz="1200" dirty="0"/>
                        <a:t> software</a:t>
                      </a:r>
                      <a:r>
                        <a:rPr lang="en-US" sz="1200" baseline="0" dirty="0"/>
                        <a:t> for finance companies</a:t>
                      </a:r>
                    </a:p>
                  </a:txBody>
                  <a:tcPr/>
                </a:tc>
                <a:extLst>
                  <a:ext uri="{0D108BD9-81ED-4DB2-BD59-A6C34878D82A}">
                    <a16:rowId xmlns:a16="http://schemas.microsoft.com/office/drawing/2014/main" val="10007"/>
                  </a:ext>
                </a:extLst>
              </a:tr>
              <a:tr h="243886">
                <a:tc>
                  <a:txBody>
                    <a:bodyPr/>
                    <a:lstStyle/>
                    <a:p>
                      <a:pPr algn="ctr"/>
                      <a:r>
                        <a:rPr lang="en-US" sz="1200" dirty="0"/>
                        <a:t>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err="1">
                          <a:solidFill>
                            <a:schemeClr val="tx1"/>
                          </a:solidFill>
                        </a:rPr>
                        <a:t>OpenArc</a:t>
                      </a:r>
                      <a:r>
                        <a:rPr lang="en-US" sz="1400" dirty="0">
                          <a:solidFill>
                            <a:schemeClr val="tx1"/>
                          </a:solidFill>
                        </a:rPr>
                        <a:t> Systems Management </a:t>
                      </a:r>
                      <a:r>
                        <a:rPr lang="en-US" sz="1200" dirty="0">
                          <a:solidFill>
                            <a:schemeClr val="tx1"/>
                          </a:solidFill>
                          <a:hlinkClick r:id="rId7"/>
                        </a:rPr>
                        <a:t>http://openarc.lk</a:t>
                      </a:r>
                      <a:r>
                        <a:rPr lang="en-US" sz="1200" dirty="0">
                          <a:solidFill>
                            <a:schemeClr val="tx1"/>
                          </a:solidFill>
                        </a:rPr>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GL system supplier</a:t>
                      </a:r>
                    </a:p>
                    <a:p>
                      <a:r>
                        <a:rPr lang="en-US" sz="1400" dirty="0"/>
                        <a:t>(alternative)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err="1"/>
                        <a:t>InBank</a:t>
                      </a:r>
                      <a:r>
                        <a:rPr lang="en-US" sz="1200" baseline="0" dirty="0"/>
                        <a:t> solution developed by </a:t>
                      </a:r>
                      <a:r>
                        <a:rPr lang="en-US" sz="1200" baseline="0" dirty="0" err="1"/>
                        <a:t>OpenArc</a:t>
                      </a:r>
                      <a:r>
                        <a:rPr lang="en-US" sz="1200" baseline="0" dirty="0"/>
                        <a:t> gives its customers </a:t>
                      </a:r>
                      <a:r>
                        <a:rPr lang="en-US" sz="1100" baseline="0" dirty="0"/>
                        <a:t> </a:t>
                      </a:r>
                      <a:r>
                        <a:rPr lang="en-US" sz="1200" kern="1200" dirty="0">
                          <a:solidFill>
                            <a:schemeClr val="dk1"/>
                          </a:solidFill>
                          <a:latin typeface="+mn-lt"/>
                          <a:ea typeface="+mn-ea"/>
                          <a:cs typeface="+mn-cs"/>
                        </a:rPr>
                        <a:t>graphical user interface (GUI)</a:t>
                      </a:r>
                      <a:r>
                        <a:rPr lang="en-US" sz="1200" kern="1200" baseline="0" dirty="0">
                          <a:solidFill>
                            <a:schemeClr val="dk1"/>
                          </a:solidFill>
                          <a:latin typeface="+mn-lt"/>
                          <a:ea typeface="+mn-ea"/>
                          <a:cs typeface="+mn-cs"/>
                        </a:rPr>
                        <a:t> to </a:t>
                      </a:r>
                      <a:r>
                        <a:rPr lang="en-US" sz="1200" kern="1200" baseline="0" dirty="0" err="1">
                          <a:solidFill>
                            <a:schemeClr val="dk1"/>
                          </a:solidFill>
                          <a:latin typeface="+mn-lt"/>
                          <a:ea typeface="+mn-ea"/>
                          <a:cs typeface="+mn-cs"/>
                        </a:rPr>
                        <a:t>optimise</a:t>
                      </a:r>
                      <a:r>
                        <a:rPr lang="en-US" sz="1200" kern="1200" baseline="0" dirty="0">
                          <a:solidFill>
                            <a:schemeClr val="dk1"/>
                          </a:solidFill>
                          <a:latin typeface="+mn-lt"/>
                          <a:ea typeface="+mn-ea"/>
                          <a:cs typeface="+mn-cs"/>
                        </a:rPr>
                        <a:t> profit through GL data</a:t>
                      </a:r>
                      <a:endParaRPr lang="en-US" sz="1200"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0940232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IT architecture geo layout</a:t>
            </a:r>
          </a:p>
        </p:txBody>
      </p:sp>
      <p:sp>
        <p:nvSpPr>
          <p:cNvPr id="4" name="Slide Number Placeholder 3"/>
          <p:cNvSpPr>
            <a:spLocks noGrp="1"/>
          </p:cNvSpPr>
          <p:nvPr>
            <p:ph type="sldNum" sz="quarter" idx="12"/>
          </p:nvPr>
        </p:nvSpPr>
        <p:spPr/>
        <p:txBody>
          <a:bodyPr/>
          <a:lstStyle/>
          <a:p>
            <a:fld id="{D7F305DA-160D-498F-B102-A1D8643B4A2C}" type="slidenum">
              <a:rPr lang="ru-RU" smtClean="0"/>
              <a:pPr/>
              <a:t>37</a:t>
            </a:fld>
            <a:endParaRPr lang="ru-RU"/>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1579" y="620688"/>
            <a:ext cx="7878853" cy="5760640"/>
          </a:xfrm>
          <a:prstGeom prst="rect">
            <a:avLst/>
          </a:prstGeom>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4328" y="12612"/>
            <a:ext cx="1622975" cy="60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86619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IT expenses: One-off and Fixed</a:t>
            </a:r>
          </a:p>
        </p:txBody>
      </p:sp>
      <p:sp>
        <p:nvSpPr>
          <p:cNvPr id="4" name="Slide Number Placeholder 3"/>
          <p:cNvSpPr>
            <a:spLocks noGrp="1"/>
          </p:cNvSpPr>
          <p:nvPr>
            <p:ph type="sldNum" sz="quarter" idx="12"/>
          </p:nvPr>
        </p:nvSpPr>
        <p:spPr/>
        <p:txBody>
          <a:bodyPr/>
          <a:lstStyle/>
          <a:p>
            <a:fld id="{D7F305DA-160D-498F-B102-A1D8643B4A2C}" type="slidenum">
              <a:rPr lang="ru-RU" smtClean="0"/>
              <a:pPr/>
              <a:t>38</a:t>
            </a:fld>
            <a:endParaRPr lang="ru-RU"/>
          </a:p>
        </p:txBody>
      </p:sp>
      <p:graphicFrame>
        <p:nvGraphicFramePr>
          <p:cNvPr id="5" name="Таблица 8"/>
          <p:cNvGraphicFramePr>
            <a:graphicFrameLocks noGrp="1"/>
          </p:cNvGraphicFramePr>
          <p:nvPr>
            <p:extLst>
              <p:ext uri="{D42A27DB-BD31-4B8C-83A1-F6EECF244321}">
                <p14:modId xmlns:p14="http://schemas.microsoft.com/office/powerpoint/2010/main" val="1983756914"/>
              </p:ext>
            </p:extLst>
          </p:nvPr>
        </p:nvGraphicFramePr>
        <p:xfrm>
          <a:off x="293833" y="733098"/>
          <a:ext cx="8526639" cy="2158152"/>
        </p:xfrm>
        <a:graphic>
          <a:graphicData uri="http://schemas.openxmlformats.org/drawingml/2006/table">
            <a:tbl>
              <a:tblPr>
                <a:tableStyleId>{5C22544A-7EE6-4342-B048-85BDC9FD1C3A}</a:tableStyleId>
              </a:tblPr>
              <a:tblGrid>
                <a:gridCol w="5811310">
                  <a:extLst>
                    <a:ext uri="{9D8B030D-6E8A-4147-A177-3AD203B41FA5}">
                      <a16:colId xmlns:a16="http://schemas.microsoft.com/office/drawing/2014/main" val="3911677314"/>
                    </a:ext>
                  </a:extLst>
                </a:gridCol>
                <a:gridCol w="2715329">
                  <a:extLst>
                    <a:ext uri="{9D8B030D-6E8A-4147-A177-3AD203B41FA5}">
                      <a16:colId xmlns:a16="http://schemas.microsoft.com/office/drawing/2014/main" val="4083193483"/>
                    </a:ext>
                  </a:extLst>
                </a:gridCol>
              </a:tblGrid>
              <a:tr h="359692">
                <a:tc>
                  <a:txBody>
                    <a:bodyPr/>
                    <a:lstStyle/>
                    <a:p>
                      <a:pPr algn="l" fontAlgn="b"/>
                      <a:r>
                        <a:rPr lang="en-US" sz="1600" b="1" dirty="0"/>
                        <a:t>One-off </a:t>
                      </a:r>
                      <a:r>
                        <a:rPr lang="en-US" sz="1600" b="1" u="none" strike="noStrike" dirty="0">
                          <a:effectLst/>
                        </a:rPr>
                        <a:t>IT expenses</a:t>
                      </a:r>
                      <a:endParaRPr lang="en-US" sz="1600" b="1" i="0" u="none" strike="noStrike" dirty="0">
                        <a:solidFill>
                          <a:srgbClr val="000000"/>
                        </a:solidFill>
                        <a:effectLst/>
                        <a:latin typeface="Calibri" panose="020F0502020204030204" pitchFamily="34" charset="0"/>
                      </a:endParaRPr>
                    </a:p>
                  </a:txBody>
                  <a:tcPr marL="0" marR="0" marT="0" marB="0" anchor="b">
                    <a:solidFill>
                      <a:schemeClr val="accent1">
                        <a:lumMod val="40000"/>
                        <a:lumOff val="60000"/>
                      </a:schemeClr>
                    </a:solidFill>
                  </a:tcPr>
                </a:tc>
                <a:tc>
                  <a:txBody>
                    <a:bodyPr/>
                    <a:lstStyle/>
                    <a:p>
                      <a:pPr algn="ctr" fontAlgn="b"/>
                      <a:r>
                        <a:rPr lang="en-US" sz="1600" b="1" u="none" strike="noStrike" dirty="0">
                          <a:effectLst/>
                        </a:rPr>
                        <a:t>Values, USD</a:t>
                      </a:r>
                      <a:endParaRPr lang="en-US" sz="1600" b="1" i="0" u="none" strike="noStrike" dirty="0">
                        <a:solidFill>
                          <a:srgbClr val="000000"/>
                        </a:solidFill>
                        <a:effectLst/>
                        <a:latin typeface="Calibri" panose="020F0502020204030204" pitchFamily="34" charset="0"/>
                      </a:endParaRPr>
                    </a:p>
                  </a:txBody>
                  <a:tcPr marL="0" marR="0" marT="0" marB="0" anchor="b">
                    <a:solidFill>
                      <a:schemeClr val="accent1">
                        <a:lumMod val="40000"/>
                        <a:lumOff val="60000"/>
                      </a:schemeClr>
                    </a:solidFill>
                  </a:tcPr>
                </a:tc>
                <a:extLst>
                  <a:ext uri="{0D108BD9-81ED-4DB2-BD59-A6C34878D82A}">
                    <a16:rowId xmlns:a16="http://schemas.microsoft.com/office/drawing/2014/main" val="3532912931"/>
                  </a:ext>
                </a:extLst>
              </a:tr>
              <a:tr h="359692">
                <a:tc>
                  <a:txBody>
                    <a:bodyPr/>
                    <a:lstStyle/>
                    <a:p>
                      <a:pPr algn="l" fontAlgn="b"/>
                      <a:r>
                        <a:rPr lang="en-US" sz="1600" u="none" strike="noStrike" dirty="0">
                          <a:effectLst/>
                        </a:rPr>
                        <a:t>Web sites</a:t>
                      </a:r>
                      <a:endParaRPr lang="en-US" sz="16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600" u="none" strike="noStrike" dirty="0">
                          <a:effectLst/>
                        </a:rPr>
                        <a:t>-7</a:t>
                      </a:r>
                      <a:r>
                        <a:rPr lang="en-GB" sz="1600" u="none" strike="noStrike" dirty="0">
                          <a:effectLst/>
                        </a:rPr>
                        <a:t> 000</a:t>
                      </a:r>
                      <a:endParaRPr lang="ru-RU" sz="16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065773723"/>
                  </a:ext>
                </a:extLst>
              </a:tr>
              <a:tr h="359692">
                <a:tc>
                  <a:txBody>
                    <a:bodyPr/>
                    <a:lstStyle/>
                    <a:p>
                      <a:pPr algn="l" fontAlgn="b"/>
                      <a:r>
                        <a:rPr lang="en-US" sz="1600" u="none" strike="noStrike" dirty="0">
                          <a:effectLst/>
                        </a:rPr>
                        <a:t>Mobile </a:t>
                      </a:r>
                      <a:r>
                        <a:rPr lang="en-US" sz="1600" u="none" strike="noStrike" dirty="0" err="1">
                          <a:effectLst/>
                        </a:rPr>
                        <a:t>sites&amp;app</a:t>
                      </a:r>
                      <a:endParaRPr lang="en-US" sz="16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600" u="none" strike="noStrike" dirty="0">
                          <a:effectLst/>
                        </a:rPr>
                        <a:t>-4</a:t>
                      </a:r>
                      <a:r>
                        <a:rPr lang="en-GB" sz="1600" u="none" strike="noStrike" dirty="0">
                          <a:effectLst/>
                        </a:rPr>
                        <a:t> 000</a:t>
                      </a:r>
                      <a:endParaRPr lang="ru-RU" sz="16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376870458"/>
                  </a:ext>
                </a:extLst>
              </a:tr>
              <a:tr h="359692">
                <a:tc>
                  <a:txBody>
                    <a:bodyPr/>
                    <a:lstStyle/>
                    <a:p>
                      <a:pPr algn="l" fontAlgn="b"/>
                      <a:r>
                        <a:rPr lang="EN-US" sz="1600" u="none" strike="noStrike" dirty="0">
                          <a:effectLst/>
                        </a:rPr>
                        <a:t>Collection system implementation</a:t>
                      </a:r>
                      <a:endParaRPr lang="EN-US" sz="16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600" u="none" strike="noStrike" dirty="0">
                          <a:effectLst/>
                        </a:rPr>
                        <a:t>-</a:t>
                      </a:r>
                      <a:r>
                        <a:rPr lang="en-GB" sz="1600" u="none" strike="noStrike" dirty="0">
                          <a:effectLst/>
                        </a:rPr>
                        <a:t>8 000</a:t>
                      </a:r>
                      <a:endParaRPr lang="ru-RU" sz="16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563996495"/>
                  </a:ext>
                </a:extLst>
              </a:tr>
              <a:tr h="359692">
                <a:tc>
                  <a:txBody>
                    <a:bodyPr/>
                    <a:lstStyle/>
                    <a:p>
                      <a:pPr algn="l" fontAlgn="b"/>
                      <a:r>
                        <a:rPr lang="ru-RU" sz="1600" u="none" strike="noStrike" dirty="0">
                          <a:effectLst/>
                        </a:rPr>
                        <a:t>С</a:t>
                      </a:r>
                      <a:r>
                        <a:rPr lang="en-US" sz="1600" u="none" strike="noStrike" dirty="0">
                          <a:effectLst/>
                        </a:rPr>
                        <a:t>RM development</a:t>
                      </a:r>
                      <a:endParaRPr lang="en-US" sz="16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600" u="none" strike="noStrike" dirty="0">
                          <a:effectLst/>
                        </a:rPr>
                        <a:t>-56</a:t>
                      </a:r>
                      <a:r>
                        <a:rPr lang="en-GB" sz="1600" u="none" strike="noStrike" dirty="0">
                          <a:effectLst/>
                        </a:rPr>
                        <a:t> 400</a:t>
                      </a:r>
                      <a:endParaRPr lang="ru-RU" sz="16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713846397"/>
                  </a:ext>
                </a:extLst>
              </a:tr>
              <a:tr h="359692">
                <a:tc>
                  <a:txBody>
                    <a:bodyPr/>
                    <a:lstStyle/>
                    <a:p>
                      <a:pPr algn="r" fontAlgn="b"/>
                      <a:r>
                        <a:rPr lang="en-US" sz="1600" b="1" i="0" u="none" strike="noStrike" dirty="0">
                          <a:solidFill>
                            <a:srgbClr val="000000"/>
                          </a:solidFill>
                          <a:effectLst/>
                          <a:latin typeface="Calibri" panose="020F0502020204030204" pitchFamily="34" charset="0"/>
                        </a:rPr>
                        <a:t>Total:</a:t>
                      </a:r>
                    </a:p>
                  </a:txBody>
                  <a:tcPr marL="0" marR="0" marT="0" marB="0" anchor="b">
                    <a:solidFill>
                      <a:schemeClr val="accent1">
                        <a:lumMod val="40000"/>
                        <a:lumOff val="60000"/>
                      </a:schemeClr>
                    </a:solidFill>
                  </a:tcPr>
                </a:tc>
                <a:tc>
                  <a:txBody>
                    <a:bodyPr/>
                    <a:lstStyle/>
                    <a:p>
                      <a:pPr algn="r" fontAlgn="b"/>
                      <a:r>
                        <a:rPr lang="en-GB" sz="1600" b="1" i="0" u="none" strike="noStrike" dirty="0">
                          <a:solidFill>
                            <a:srgbClr val="000000"/>
                          </a:solidFill>
                          <a:effectLst/>
                          <a:latin typeface="Calibri" panose="020F0502020204030204" pitchFamily="34" charset="0"/>
                        </a:rPr>
                        <a:t>-75 400</a:t>
                      </a:r>
                      <a:endParaRPr lang="ru-RU" sz="1600" b="1" i="0" u="none" strike="noStrike" dirty="0">
                        <a:solidFill>
                          <a:srgbClr val="000000"/>
                        </a:solidFill>
                        <a:effectLst/>
                        <a:latin typeface="Calibri" panose="020F0502020204030204" pitchFamily="34" charset="0"/>
                      </a:endParaRPr>
                    </a:p>
                  </a:txBody>
                  <a:tcPr marL="0" marR="0" marT="0" marB="0" anchor="b">
                    <a:solidFill>
                      <a:schemeClr val="accent1">
                        <a:lumMod val="40000"/>
                        <a:lumOff val="60000"/>
                      </a:schemeClr>
                    </a:solidFill>
                  </a:tcPr>
                </a:tc>
                <a:extLst>
                  <a:ext uri="{0D108BD9-81ED-4DB2-BD59-A6C34878D82A}">
                    <a16:rowId xmlns:a16="http://schemas.microsoft.com/office/drawing/2014/main" val="10005"/>
                  </a:ext>
                </a:extLst>
              </a:tr>
            </a:tbl>
          </a:graphicData>
        </a:graphic>
      </p:graphicFrame>
      <p:graphicFrame>
        <p:nvGraphicFramePr>
          <p:cNvPr id="6" name="Таблица 10"/>
          <p:cNvGraphicFramePr>
            <a:graphicFrameLocks noGrp="1"/>
          </p:cNvGraphicFramePr>
          <p:nvPr>
            <p:extLst>
              <p:ext uri="{D42A27DB-BD31-4B8C-83A1-F6EECF244321}">
                <p14:modId xmlns:p14="http://schemas.microsoft.com/office/powerpoint/2010/main" val="391490670"/>
              </p:ext>
            </p:extLst>
          </p:nvPr>
        </p:nvGraphicFramePr>
        <p:xfrm>
          <a:off x="293833" y="3558679"/>
          <a:ext cx="8526637" cy="2170906"/>
        </p:xfrm>
        <a:graphic>
          <a:graphicData uri="http://schemas.openxmlformats.org/drawingml/2006/table">
            <a:tbl>
              <a:tblPr>
                <a:tableStyleId>{5C22544A-7EE6-4342-B048-85BDC9FD1C3A}</a:tableStyleId>
              </a:tblPr>
              <a:tblGrid>
                <a:gridCol w="3169587">
                  <a:extLst>
                    <a:ext uri="{9D8B030D-6E8A-4147-A177-3AD203B41FA5}">
                      <a16:colId xmlns:a16="http://schemas.microsoft.com/office/drawing/2014/main" val="1888754089"/>
                    </a:ext>
                  </a:extLst>
                </a:gridCol>
                <a:gridCol w="1071410">
                  <a:extLst>
                    <a:ext uri="{9D8B030D-6E8A-4147-A177-3AD203B41FA5}">
                      <a16:colId xmlns:a16="http://schemas.microsoft.com/office/drawing/2014/main" val="1518169399"/>
                    </a:ext>
                  </a:extLst>
                </a:gridCol>
                <a:gridCol w="1071410">
                  <a:extLst>
                    <a:ext uri="{9D8B030D-6E8A-4147-A177-3AD203B41FA5}">
                      <a16:colId xmlns:a16="http://schemas.microsoft.com/office/drawing/2014/main" val="2165900443"/>
                    </a:ext>
                  </a:extLst>
                </a:gridCol>
                <a:gridCol w="1071410">
                  <a:extLst>
                    <a:ext uri="{9D8B030D-6E8A-4147-A177-3AD203B41FA5}">
                      <a16:colId xmlns:a16="http://schemas.microsoft.com/office/drawing/2014/main" val="138523793"/>
                    </a:ext>
                  </a:extLst>
                </a:gridCol>
                <a:gridCol w="1071410">
                  <a:extLst>
                    <a:ext uri="{9D8B030D-6E8A-4147-A177-3AD203B41FA5}">
                      <a16:colId xmlns:a16="http://schemas.microsoft.com/office/drawing/2014/main" val="1020520775"/>
                    </a:ext>
                  </a:extLst>
                </a:gridCol>
                <a:gridCol w="1071410">
                  <a:extLst>
                    <a:ext uri="{9D8B030D-6E8A-4147-A177-3AD203B41FA5}">
                      <a16:colId xmlns:a16="http://schemas.microsoft.com/office/drawing/2014/main" val="2256916273"/>
                    </a:ext>
                  </a:extLst>
                </a:gridCol>
              </a:tblGrid>
              <a:tr h="328926">
                <a:tc>
                  <a:txBody>
                    <a:bodyPr/>
                    <a:lstStyle/>
                    <a:p>
                      <a:pPr algn="l" fontAlgn="b"/>
                      <a:r>
                        <a:rPr lang="en-US" sz="1400" b="1" u="none" strike="noStrike" dirty="0">
                          <a:effectLst/>
                        </a:rPr>
                        <a:t>Fixed IT expenses, USD</a:t>
                      </a:r>
                      <a:endParaRPr lang="en-US" sz="1400" b="1" i="0" u="none" strike="noStrike" dirty="0">
                        <a:solidFill>
                          <a:srgbClr val="000000"/>
                        </a:solidFill>
                        <a:effectLst/>
                        <a:latin typeface="Calibri" panose="020F0502020204030204" pitchFamily="34" charset="0"/>
                      </a:endParaRPr>
                    </a:p>
                  </a:txBody>
                  <a:tcPr marL="0" marR="0" marT="0" marB="0" anchor="b">
                    <a:solidFill>
                      <a:schemeClr val="accent1">
                        <a:lumMod val="40000"/>
                        <a:lumOff val="60000"/>
                      </a:schemeClr>
                    </a:solidFill>
                  </a:tcPr>
                </a:tc>
                <a:tc>
                  <a:txBody>
                    <a:bodyPr/>
                    <a:lstStyle/>
                    <a:p>
                      <a:pPr algn="ctr" fontAlgn="b"/>
                      <a:r>
                        <a:rPr lang="en-US" sz="1400" b="1" u="none" strike="noStrike" dirty="0">
                          <a:effectLst/>
                        </a:rPr>
                        <a:t>Year 1</a:t>
                      </a:r>
                      <a:endParaRPr lang="en-US" sz="1400" b="1" i="0" u="none" strike="noStrike" dirty="0">
                        <a:solidFill>
                          <a:srgbClr val="000000"/>
                        </a:solidFill>
                        <a:effectLst/>
                        <a:latin typeface="Calibri" panose="020F0502020204030204" pitchFamily="34" charset="0"/>
                      </a:endParaRPr>
                    </a:p>
                  </a:txBody>
                  <a:tcPr marL="0" marR="0" marT="0" marB="0" anchor="b">
                    <a:solidFill>
                      <a:schemeClr val="accent1">
                        <a:lumMod val="40000"/>
                        <a:lumOff val="60000"/>
                      </a:schemeClr>
                    </a:solidFill>
                  </a:tcPr>
                </a:tc>
                <a:tc>
                  <a:txBody>
                    <a:bodyPr/>
                    <a:lstStyle/>
                    <a:p>
                      <a:pPr algn="ctr" fontAlgn="b"/>
                      <a:r>
                        <a:rPr lang="en-US" sz="1400" b="1" u="none" strike="noStrike" dirty="0">
                          <a:effectLst/>
                        </a:rPr>
                        <a:t>Year 2</a:t>
                      </a:r>
                      <a:endParaRPr lang="en-US" sz="1400" b="1" i="0" u="none" strike="noStrike" dirty="0">
                        <a:solidFill>
                          <a:srgbClr val="000000"/>
                        </a:solidFill>
                        <a:effectLst/>
                        <a:latin typeface="Calibri" panose="020F0502020204030204" pitchFamily="34" charset="0"/>
                      </a:endParaRPr>
                    </a:p>
                  </a:txBody>
                  <a:tcPr marL="0" marR="0" marT="0" marB="0" anchor="b">
                    <a:solidFill>
                      <a:schemeClr val="accent1">
                        <a:lumMod val="40000"/>
                        <a:lumOff val="60000"/>
                      </a:schemeClr>
                    </a:solidFill>
                  </a:tcPr>
                </a:tc>
                <a:tc>
                  <a:txBody>
                    <a:bodyPr/>
                    <a:lstStyle/>
                    <a:p>
                      <a:pPr algn="ctr" fontAlgn="b"/>
                      <a:r>
                        <a:rPr lang="en-US" sz="1400" b="1" u="none" strike="noStrike" dirty="0">
                          <a:effectLst/>
                        </a:rPr>
                        <a:t>Year 3</a:t>
                      </a:r>
                      <a:endParaRPr lang="en-US" sz="1400" b="1" i="0" u="none" strike="noStrike" dirty="0">
                        <a:solidFill>
                          <a:srgbClr val="000000"/>
                        </a:solidFill>
                        <a:effectLst/>
                        <a:latin typeface="Calibri" panose="020F0502020204030204" pitchFamily="34" charset="0"/>
                      </a:endParaRPr>
                    </a:p>
                  </a:txBody>
                  <a:tcPr marL="0" marR="0" marT="0" marB="0" anchor="b">
                    <a:solidFill>
                      <a:schemeClr val="accent1">
                        <a:lumMod val="40000"/>
                        <a:lumOff val="60000"/>
                      </a:schemeClr>
                    </a:solidFill>
                  </a:tcPr>
                </a:tc>
                <a:tc>
                  <a:txBody>
                    <a:bodyPr/>
                    <a:lstStyle/>
                    <a:p>
                      <a:pPr algn="ctr" fontAlgn="b"/>
                      <a:r>
                        <a:rPr lang="en-US" sz="1400" b="1" u="none" strike="noStrike" dirty="0">
                          <a:effectLst/>
                        </a:rPr>
                        <a:t>Year 4</a:t>
                      </a:r>
                      <a:endParaRPr lang="en-US" sz="1400" b="1" i="0" u="none" strike="noStrike" dirty="0">
                        <a:solidFill>
                          <a:srgbClr val="000000"/>
                        </a:solidFill>
                        <a:effectLst/>
                        <a:latin typeface="Calibri" panose="020F0502020204030204" pitchFamily="34" charset="0"/>
                      </a:endParaRPr>
                    </a:p>
                  </a:txBody>
                  <a:tcPr marL="0" marR="0" marT="0" marB="0" anchor="b">
                    <a:solidFill>
                      <a:schemeClr val="accent1">
                        <a:lumMod val="40000"/>
                        <a:lumOff val="60000"/>
                      </a:schemeClr>
                    </a:solidFill>
                  </a:tcPr>
                </a:tc>
                <a:tc>
                  <a:txBody>
                    <a:bodyPr/>
                    <a:lstStyle/>
                    <a:p>
                      <a:pPr algn="ctr" fontAlgn="b"/>
                      <a:r>
                        <a:rPr lang="en-US" sz="1400" b="1" u="none" strike="noStrike" dirty="0">
                          <a:effectLst/>
                        </a:rPr>
                        <a:t>Year 5</a:t>
                      </a:r>
                      <a:endParaRPr lang="en-US" sz="1400" b="1" i="0" u="none" strike="noStrike" dirty="0">
                        <a:solidFill>
                          <a:srgbClr val="000000"/>
                        </a:solidFill>
                        <a:effectLst/>
                        <a:latin typeface="Calibri" panose="020F0502020204030204" pitchFamily="34" charset="0"/>
                      </a:endParaRPr>
                    </a:p>
                  </a:txBody>
                  <a:tcPr marL="0" marR="0" marT="0" marB="0" anchor="b">
                    <a:solidFill>
                      <a:schemeClr val="accent1">
                        <a:lumMod val="40000"/>
                        <a:lumOff val="60000"/>
                      </a:schemeClr>
                    </a:solidFill>
                  </a:tcPr>
                </a:tc>
                <a:extLst>
                  <a:ext uri="{0D108BD9-81ED-4DB2-BD59-A6C34878D82A}">
                    <a16:rowId xmlns:a16="http://schemas.microsoft.com/office/drawing/2014/main" val="604729893"/>
                  </a:ext>
                </a:extLst>
              </a:tr>
              <a:tr h="263140">
                <a:tc>
                  <a:txBody>
                    <a:bodyPr/>
                    <a:lstStyle/>
                    <a:p>
                      <a:pPr algn="l" fontAlgn="b"/>
                      <a:r>
                        <a:rPr lang="en-US" sz="1400" u="none" strike="noStrike" dirty="0">
                          <a:effectLst/>
                        </a:rPr>
                        <a:t>Internet</a:t>
                      </a:r>
                      <a:endParaRPr lang="en-US"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a:t>
                      </a:r>
                      <a:r>
                        <a:rPr lang="en-GB" sz="1400" u="none" strike="noStrike" dirty="0">
                          <a:effectLst/>
                        </a:rPr>
                        <a:t>24</a:t>
                      </a:r>
                      <a:r>
                        <a:rPr lang="ru-RU" sz="1400" u="none" strike="noStrike" dirty="0">
                          <a:effectLst/>
                        </a:rPr>
                        <a:t> 000</a:t>
                      </a:r>
                      <a:endParaRPr lang="ru-RU"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-3</a:t>
                      </a:r>
                      <a:r>
                        <a:rPr lang="en-GB" sz="1400" u="none" strike="noStrike" dirty="0">
                          <a:effectLst/>
                        </a:rPr>
                        <a:t>0</a:t>
                      </a:r>
                      <a:r>
                        <a:rPr lang="ru-RU" sz="1400" u="none" strike="noStrike" dirty="0">
                          <a:effectLst/>
                        </a:rPr>
                        <a:t> 000</a:t>
                      </a:r>
                      <a:endParaRPr lang="ru-RU"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-3</a:t>
                      </a:r>
                      <a:r>
                        <a:rPr lang="en-GB" sz="1400" u="none" strike="noStrike" dirty="0">
                          <a:effectLst/>
                        </a:rPr>
                        <a:t>0</a:t>
                      </a:r>
                      <a:r>
                        <a:rPr lang="ru-RU" sz="1400" u="none" strike="noStrike" dirty="0">
                          <a:effectLst/>
                        </a:rPr>
                        <a:t> 000</a:t>
                      </a:r>
                      <a:endParaRPr lang="ru-RU"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-3</a:t>
                      </a:r>
                      <a:r>
                        <a:rPr lang="en-GB" sz="1400" u="none" strike="noStrike" dirty="0">
                          <a:effectLst/>
                        </a:rPr>
                        <a:t>0</a:t>
                      </a:r>
                      <a:r>
                        <a:rPr lang="ru-RU" sz="1400" u="none" strike="noStrike" dirty="0">
                          <a:effectLst/>
                        </a:rPr>
                        <a:t> 000</a:t>
                      </a:r>
                      <a:endParaRPr lang="ru-RU"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-3</a:t>
                      </a:r>
                      <a:r>
                        <a:rPr lang="en-GB" sz="1400" u="none" strike="noStrike" dirty="0">
                          <a:effectLst/>
                        </a:rPr>
                        <a:t>0</a:t>
                      </a:r>
                      <a:r>
                        <a:rPr lang="ru-RU" sz="1400" u="none" strike="noStrike" dirty="0">
                          <a:effectLst/>
                        </a:rPr>
                        <a:t> 000</a:t>
                      </a:r>
                      <a:endParaRPr lang="ru-RU" sz="14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023895402"/>
                  </a:ext>
                </a:extLst>
              </a:tr>
              <a:tr h="263140">
                <a:tc>
                  <a:txBody>
                    <a:bodyPr/>
                    <a:lstStyle/>
                    <a:p>
                      <a:pPr algn="l" fontAlgn="b"/>
                      <a:r>
                        <a:rPr lang="en-US" sz="1400" u="none" strike="noStrike" dirty="0">
                          <a:effectLst/>
                        </a:rPr>
                        <a:t>Data center rent</a:t>
                      </a:r>
                      <a:endParaRPr lang="en-US"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a:t>
                      </a:r>
                      <a:r>
                        <a:rPr lang="en-GB" sz="1400" u="none" strike="noStrike" dirty="0">
                          <a:effectLst/>
                        </a:rPr>
                        <a:t>42</a:t>
                      </a:r>
                      <a:r>
                        <a:rPr lang="ru-RU" sz="1400" u="none" strike="noStrike" dirty="0">
                          <a:effectLst/>
                        </a:rPr>
                        <a:t> 000</a:t>
                      </a:r>
                      <a:endParaRPr lang="ru-RU"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-12 000</a:t>
                      </a:r>
                      <a:endParaRPr lang="ru-RU"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-12 000</a:t>
                      </a:r>
                      <a:endParaRPr lang="ru-RU"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-12 000</a:t>
                      </a:r>
                      <a:endParaRPr lang="ru-RU"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-12 000</a:t>
                      </a:r>
                      <a:endParaRPr lang="ru-RU" sz="14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64552608"/>
                  </a:ext>
                </a:extLst>
              </a:tr>
              <a:tr h="263140">
                <a:tc>
                  <a:txBody>
                    <a:bodyPr/>
                    <a:lstStyle/>
                    <a:p>
                      <a:pPr algn="l" fontAlgn="b"/>
                      <a:r>
                        <a:rPr lang="en-US" sz="1400" u="none" strike="noStrike" dirty="0">
                          <a:effectLst/>
                        </a:rPr>
                        <a:t>CC license</a:t>
                      </a:r>
                      <a:endParaRPr lang="en-US"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a:t>
                      </a:r>
                      <a:r>
                        <a:rPr lang="en-GB" sz="1400" u="none" strike="noStrike" dirty="0">
                          <a:effectLst/>
                        </a:rPr>
                        <a:t>7 254</a:t>
                      </a:r>
                      <a:endParaRPr lang="ru-RU"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a:t>
                      </a:r>
                      <a:r>
                        <a:rPr lang="en-GB" sz="1400" u="none" strike="noStrike" dirty="0">
                          <a:effectLst/>
                        </a:rPr>
                        <a:t>11 718</a:t>
                      </a:r>
                      <a:endParaRPr lang="ru-RU"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a:t>
                      </a:r>
                      <a:r>
                        <a:rPr lang="en-GB" sz="1400" u="none" strike="noStrike" dirty="0">
                          <a:effectLst/>
                        </a:rPr>
                        <a:t>6</a:t>
                      </a:r>
                      <a:r>
                        <a:rPr lang="ru-RU" sz="1400" u="none" strike="noStrike" dirty="0">
                          <a:effectLst/>
                        </a:rPr>
                        <a:t> </a:t>
                      </a:r>
                      <a:r>
                        <a:rPr lang="en-GB" sz="1400" u="none" strike="noStrike" dirty="0">
                          <a:effectLst/>
                        </a:rPr>
                        <a:t>975</a:t>
                      </a:r>
                      <a:endParaRPr lang="ru-RU"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a:t>
                      </a:r>
                      <a:r>
                        <a:rPr lang="en-GB" sz="1400" u="none" strike="noStrike" dirty="0">
                          <a:effectLst/>
                        </a:rPr>
                        <a:t>7</a:t>
                      </a:r>
                      <a:r>
                        <a:rPr lang="ru-RU" sz="1400" u="none" strike="noStrike" dirty="0">
                          <a:effectLst/>
                        </a:rPr>
                        <a:t> </a:t>
                      </a:r>
                      <a:r>
                        <a:rPr lang="en-GB" sz="1400" u="none" strike="noStrike" dirty="0">
                          <a:effectLst/>
                        </a:rPr>
                        <a:t>533</a:t>
                      </a:r>
                      <a:endParaRPr lang="ru-RU"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a:t>
                      </a:r>
                      <a:r>
                        <a:rPr lang="en-GB" sz="1400" u="none" strike="noStrike" dirty="0">
                          <a:effectLst/>
                        </a:rPr>
                        <a:t>1</a:t>
                      </a:r>
                      <a:r>
                        <a:rPr lang="ru-RU" sz="1400" u="none" strike="noStrike" dirty="0">
                          <a:effectLst/>
                        </a:rPr>
                        <a:t> </a:t>
                      </a:r>
                      <a:r>
                        <a:rPr lang="en-GB" sz="1400" u="none" strike="noStrike" dirty="0">
                          <a:effectLst/>
                        </a:rPr>
                        <a:t>674</a:t>
                      </a:r>
                      <a:endParaRPr lang="ru-RU" sz="14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932863579"/>
                  </a:ext>
                </a:extLst>
              </a:tr>
              <a:tr h="263140">
                <a:tc>
                  <a:txBody>
                    <a:bodyPr/>
                    <a:lstStyle/>
                    <a:p>
                      <a:pPr algn="l" fontAlgn="b"/>
                      <a:r>
                        <a:rPr lang="en-US" sz="1400" u="none" strike="noStrike" dirty="0">
                          <a:effectLst/>
                        </a:rPr>
                        <a:t>GL license</a:t>
                      </a:r>
                      <a:endParaRPr lang="en-US"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-1 000</a:t>
                      </a:r>
                      <a:endParaRPr lang="ru-RU"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-1 000</a:t>
                      </a:r>
                      <a:endParaRPr lang="ru-RU"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-1 000</a:t>
                      </a:r>
                      <a:endParaRPr lang="ru-RU"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-1 000</a:t>
                      </a:r>
                      <a:endParaRPr lang="ru-RU"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-1 000</a:t>
                      </a:r>
                      <a:endParaRPr lang="ru-RU" sz="14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3829006496"/>
                  </a:ext>
                </a:extLst>
              </a:tr>
              <a:tr h="263140">
                <a:tc>
                  <a:txBody>
                    <a:bodyPr/>
                    <a:lstStyle/>
                    <a:p>
                      <a:pPr algn="l" fontAlgn="b"/>
                      <a:r>
                        <a:rPr lang="en-US" sz="1400" u="none" strike="noStrike" dirty="0">
                          <a:effectLst/>
                        </a:rPr>
                        <a:t>CRM Development - fixed part</a:t>
                      </a:r>
                      <a:endParaRPr lang="en-US"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-27 500</a:t>
                      </a:r>
                      <a:endParaRPr lang="ru-RU"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-30 000</a:t>
                      </a:r>
                      <a:endParaRPr lang="ru-RU"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-30 000</a:t>
                      </a:r>
                      <a:endParaRPr lang="ru-RU"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-30 000</a:t>
                      </a:r>
                      <a:endParaRPr lang="ru-RU"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-30 000</a:t>
                      </a:r>
                      <a:endParaRPr lang="ru-RU" sz="14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2327280650"/>
                  </a:ext>
                </a:extLst>
              </a:tr>
              <a:tr h="263140">
                <a:tc>
                  <a:txBody>
                    <a:bodyPr/>
                    <a:lstStyle/>
                    <a:p>
                      <a:pPr algn="l" fontAlgn="b"/>
                      <a:r>
                        <a:rPr lang="en-US" sz="1400" u="none" strike="noStrike" dirty="0">
                          <a:effectLst/>
                        </a:rPr>
                        <a:t>Software support</a:t>
                      </a:r>
                      <a:endParaRPr lang="en-US"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a:effectLst/>
                        </a:rPr>
                        <a:t>-27 000</a:t>
                      </a:r>
                      <a:endParaRPr lang="ru-RU" sz="1400" b="0" i="0" u="none" strike="noStrike">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-27 000</a:t>
                      </a:r>
                      <a:endParaRPr lang="ru-RU"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-27 000</a:t>
                      </a:r>
                      <a:endParaRPr lang="ru-RU"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-27 000</a:t>
                      </a:r>
                      <a:endParaRPr lang="ru-RU" sz="1400" b="0" i="0" u="none" strike="noStrike" dirty="0">
                        <a:solidFill>
                          <a:srgbClr val="000000"/>
                        </a:solidFill>
                        <a:effectLst/>
                        <a:latin typeface="Calibri" panose="020F0502020204030204" pitchFamily="34" charset="0"/>
                      </a:endParaRPr>
                    </a:p>
                  </a:txBody>
                  <a:tcPr marL="0" marR="0" marT="0" marB="0" anchor="b"/>
                </a:tc>
                <a:tc>
                  <a:txBody>
                    <a:bodyPr/>
                    <a:lstStyle/>
                    <a:p>
                      <a:pPr algn="r" fontAlgn="b"/>
                      <a:r>
                        <a:rPr lang="ru-RU" sz="1400" u="none" strike="noStrike" dirty="0">
                          <a:effectLst/>
                        </a:rPr>
                        <a:t>-27 000</a:t>
                      </a:r>
                      <a:endParaRPr lang="ru-RU" sz="1400" b="0" i="0" u="none" strike="noStrike" dirty="0">
                        <a:solidFill>
                          <a:srgbClr val="000000"/>
                        </a:solidFill>
                        <a:effectLst/>
                        <a:latin typeface="Calibri" panose="020F0502020204030204" pitchFamily="34" charset="0"/>
                      </a:endParaRPr>
                    </a:p>
                  </a:txBody>
                  <a:tcPr marL="0" marR="0" marT="0" marB="0" anchor="b"/>
                </a:tc>
                <a:extLst>
                  <a:ext uri="{0D108BD9-81ED-4DB2-BD59-A6C34878D82A}">
                    <a16:rowId xmlns:a16="http://schemas.microsoft.com/office/drawing/2014/main" val="1697724234"/>
                  </a:ext>
                </a:extLst>
              </a:tr>
              <a:tr h="263140">
                <a:tc>
                  <a:txBody>
                    <a:bodyPr/>
                    <a:lstStyle/>
                    <a:p>
                      <a:pPr algn="r" fontAlgn="b"/>
                      <a:r>
                        <a:rPr lang="en-US" sz="1400" b="1" i="0" u="none" strike="noStrike" dirty="0">
                          <a:solidFill>
                            <a:srgbClr val="000000"/>
                          </a:solidFill>
                          <a:effectLst/>
                          <a:latin typeface="Calibri" panose="020F0502020204030204" pitchFamily="34" charset="0"/>
                        </a:rPr>
                        <a:t>Total:</a:t>
                      </a:r>
                    </a:p>
                  </a:txBody>
                  <a:tcPr marL="0" marR="0" marT="0" marB="0" anchor="b">
                    <a:solidFill>
                      <a:schemeClr val="accent1">
                        <a:lumMod val="40000"/>
                        <a:lumOff val="60000"/>
                      </a:schemeClr>
                    </a:solidFill>
                  </a:tcPr>
                </a:tc>
                <a:tc>
                  <a:txBody>
                    <a:bodyPr/>
                    <a:lstStyle/>
                    <a:p>
                      <a:pPr algn="r" fontAlgn="b"/>
                      <a:r>
                        <a:rPr lang="ru-RU" sz="1400" b="1" u="none" strike="noStrike" dirty="0">
                          <a:effectLst/>
                        </a:rPr>
                        <a:t>-1</a:t>
                      </a:r>
                      <a:r>
                        <a:rPr lang="en-GB" sz="1400" b="1" u="none" strike="noStrike" dirty="0">
                          <a:effectLst/>
                        </a:rPr>
                        <a:t>31</a:t>
                      </a:r>
                      <a:r>
                        <a:rPr lang="ru-RU" sz="1400" b="1" u="none" strike="noStrike" dirty="0">
                          <a:effectLst/>
                        </a:rPr>
                        <a:t> </a:t>
                      </a:r>
                      <a:r>
                        <a:rPr lang="en-GB" sz="1400" b="1" u="none" strike="noStrike" dirty="0">
                          <a:effectLst/>
                        </a:rPr>
                        <a:t>754</a:t>
                      </a:r>
                      <a:endParaRPr lang="ru-RU" sz="1400" b="1" i="0" u="none" strike="noStrike" dirty="0">
                        <a:solidFill>
                          <a:srgbClr val="000000"/>
                        </a:solidFill>
                        <a:effectLst/>
                        <a:latin typeface="Calibri" panose="020F0502020204030204" pitchFamily="34" charset="0"/>
                      </a:endParaRPr>
                    </a:p>
                  </a:txBody>
                  <a:tcPr marL="0" marR="0" marT="0" marB="0" anchor="b">
                    <a:solidFill>
                      <a:schemeClr val="accent1">
                        <a:lumMod val="40000"/>
                        <a:lumOff val="60000"/>
                      </a:schemeClr>
                    </a:solidFill>
                  </a:tcPr>
                </a:tc>
                <a:tc>
                  <a:txBody>
                    <a:bodyPr/>
                    <a:lstStyle/>
                    <a:p>
                      <a:pPr algn="r" fontAlgn="b"/>
                      <a:r>
                        <a:rPr lang="ru-RU" sz="1400" b="1" u="none" strike="noStrike" dirty="0">
                          <a:effectLst/>
                        </a:rPr>
                        <a:t>-</a:t>
                      </a:r>
                      <a:r>
                        <a:rPr lang="en-GB" sz="1400" b="1" u="none" strike="noStrike" dirty="0">
                          <a:effectLst/>
                        </a:rPr>
                        <a:t>144 718</a:t>
                      </a:r>
                      <a:endParaRPr lang="ru-RU" sz="1400" b="1" i="0" u="none" strike="noStrike" dirty="0">
                        <a:solidFill>
                          <a:srgbClr val="000000"/>
                        </a:solidFill>
                        <a:effectLst/>
                        <a:latin typeface="Calibri" panose="020F0502020204030204" pitchFamily="34" charset="0"/>
                      </a:endParaRPr>
                    </a:p>
                  </a:txBody>
                  <a:tcPr marL="0" marR="0" marT="0" marB="0" anchor="b">
                    <a:solidFill>
                      <a:schemeClr val="accent1">
                        <a:lumMod val="40000"/>
                        <a:lumOff val="60000"/>
                      </a:schemeClr>
                    </a:solidFill>
                  </a:tcPr>
                </a:tc>
                <a:tc>
                  <a:txBody>
                    <a:bodyPr/>
                    <a:lstStyle/>
                    <a:p>
                      <a:pPr algn="r" fontAlgn="b"/>
                      <a:r>
                        <a:rPr lang="ru-RU" sz="1400" b="1" u="none" strike="noStrike" dirty="0">
                          <a:effectLst/>
                        </a:rPr>
                        <a:t>-</a:t>
                      </a:r>
                      <a:r>
                        <a:rPr lang="en-GB" sz="1400" b="1" u="none" strike="noStrike" dirty="0">
                          <a:effectLst/>
                        </a:rPr>
                        <a:t>139 975</a:t>
                      </a:r>
                      <a:endParaRPr lang="ru-RU" sz="1400" b="1" i="0" u="none" strike="noStrike" dirty="0">
                        <a:solidFill>
                          <a:srgbClr val="000000"/>
                        </a:solidFill>
                        <a:effectLst/>
                        <a:latin typeface="Calibri" panose="020F0502020204030204" pitchFamily="34" charset="0"/>
                      </a:endParaRPr>
                    </a:p>
                  </a:txBody>
                  <a:tcPr marL="0" marR="0" marT="0" marB="0" anchor="b">
                    <a:solidFill>
                      <a:schemeClr val="accent1">
                        <a:lumMod val="40000"/>
                        <a:lumOff val="60000"/>
                      </a:schemeClr>
                    </a:solidFill>
                  </a:tcPr>
                </a:tc>
                <a:tc>
                  <a:txBody>
                    <a:bodyPr/>
                    <a:lstStyle/>
                    <a:p>
                      <a:pPr algn="r" fontAlgn="b"/>
                      <a:r>
                        <a:rPr lang="ru-RU" sz="1400" b="1" u="none" strike="noStrike" dirty="0">
                          <a:effectLst/>
                        </a:rPr>
                        <a:t>-</a:t>
                      </a:r>
                      <a:r>
                        <a:rPr lang="en-GB" sz="1400" b="1" u="none" strike="noStrike" dirty="0">
                          <a:effectLst/>
                        </a:rPr>
                        <a:t>140 533</a:t>
                      </a:r>
                      <a:endParaRPr lang="ru-RU" sz="1400" b="1" i="0" u="none" strike="noStrike" dirty="0">
                        <a:solidFill>
                          <a:srgbClr val="000000"/>
                        </a:solidFill>
                        <a:effectLst/>
                        <a:latin typeface="Calibri" panose="020F0502020204030204" pitchFamily="34" charset="0"/>
                      </a:endParaRPr>
                    </a:p>
                  </a:txBody>
                  <a:tcPr marL="0" marR="0" marT="0" marB="0" anchor="b">
                    <a:solidFill>
                      <a:schemeClr val="accent1">
                        <a:lumMod val="40000"/>
                        <a:lumOff val="60000"/>
                      </a:schemeClr>
                    </a:solidFill>
                  </a:tcPr>
                </a:tc>
                <a:tc>
                  <a:txBody>
                    <a:bodyPr/>
                    <a:lstStyle/>
                    <a:p>
                      <a:pPr algn="r" fontAlgn="b"/>
                      <a:r>
                        <a:rPr lang="ru-RU" sz="1400" b="1" u="none" strike="noStrike" dirty="0">
                          <a:effectLst/>
                        </a:rPr>
                        <a:t>-</a:t>
                      </a:r>
                      <a:r>
                        <a:rPr lang="en-GB" sz="1400" b="1" u="none" strike="noStrike" dirty="0">
                          <a:effectLst/>
                        </a:rPr>
                        <a:t>134</a:t>
                      </a:r>
                      <a:r>
                        <a:rPr lang="ru-RU" sz="1400" b="1" u="none" strike="noStrike" dirty="0">
                          <a:effectLst/>
                        </a:rPr>
                        <a:t> </a:t>
                      </a:r>
                      <a:r>
                        <a:rPr lang="en-GB" sz="1400" b="1" u="none" strike="noStrike" dirty="0">
                          <a:effectLst/>
                        </a:rPr>
                        <a:t>674</a:t>
                      </a:r>
                      <a:endParaRPr lang="ru-RU" sz="1400" b="1" i="0" u="none" strike="noStrike" dirty="0">
                        <a:solidFill>
                          <a:srgbClr val="000000"/>
                        </a:solidFill>
                        <a:effectLst/>
                        <a:latin typeface="Calibri" panose="020F0502020204030204" pitchFamily="34" charset="0"/>
                      </a:endParaRPr>
                    </a:p>
                  </a:txBody>
                  <a:tcPr marL="0" marR="0" marT="0" marB="0" anchor="b">
                    <a:solidFill>
                      <a:schemeClr val="accent1">
                        <a:lumMod val="40000"/>
                        <a:lumOff val="60000"/>
                      </a:schemeClr>
                    </a:solidFill>
                  </a:tcPr>
                </a:tc>
                <a:extLst>
                  <a:ext uri="{0D108BD9-81ED-4DB2-BD59-A6C34878D82A}">
                    <a16:rowId xmlns:a16="http://schemas.microsoft.com/office/drawing/2014/main" val="10007"/>
                  </a:ext>
                </a:extLst>
              </a:tr>
            </a:tbl>
          </a:graphicData>
        </a:graphic>
      </p:graphicFrame>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24328" y="12612"/>
            <a:ext cx="1622975" cy="60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7423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Текст 5"/>
          <p:cNvSpPr>
            <a:spLocks noGrp="1"/>
          </p:cNvSpPr>
          <p:nvPr>
            <p:ph type="body" idx="1"/>
          </p:nvPr>
        </p:nvSpPr>
        <p:spPr/>
        <p:txBody>
          <a:bodyPr/>
          <a:lstStyle/>
          <a:p>
            <a:r>
              <a:rPr lang="en-US"/>
              <a:t>8. HR &amp; Admin Information</a:t>
            </a:r>
          </a:p>
        </p:txBody>
      </p:sp>
      <p:sp>
        <p:nvSpPr>
          <p:cNvPr id="4" name="Номер слайда 3"/>
          <p:cNvSpPr>
            <a:spLocks noGrp="1"/>
          </p:cNvSpPr>
          <p:nvPr>
            <p:ph type="sldNum" sz="quarter" idx="12"/>
          </p:nvPr>
        </p:nvSpPr>
        <p:spPr/>
        <p:txBody>
          <a:bodyPr/>
          <a:lstStyle/>
          <a:p>
            <a:fld id="{D7F305DA-160D-498F-B102-A1D8643B4A2C}" type="slidenum">
              <a:rPr lang="ru-RU" smtClean="0"/>
              <a:pPr/>
              <a:t>39</a:t>
            </a:fld>
            <a:endParaRPr lang="ru-RU"/>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4328" y="12612"/>
            <a:ext cx="1622975" cy="60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1423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Investment Summary</a:t>
            </a:r>
          </a:p>
        </p:txBody>
      </p:sp>
      <p:sp>
        <p:nvSpPr>
          <p:cNvPr id="3" name="Slide Number Placeholder 2"/>
          <p:cNvSpPr>
            <a:spLocks noGrp="1"/>
          </p:cNvSpPr>
          <p:nvPr>
            <p:ph type="sldNum" sz="quarter" idx="12"/>
          </p:nvPr>
        </p:nvSpPr>
        <p:spPr/>
        <p:txBody>
          <a:bodyPr/>
          <a:lstStyle/>
          <a:p>
            <a:fld id="{D7F305DA-160D-498F-B102-A1D8643B4A2C}" type="slidenum">
              <a:rPr lang="ru-RU" smtClean="0"/>
              <a:pPr/>
              <a:t>4</a:t>
            </a:fld>
            <a:endParaRPr lang="ru-RU"/>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24328" y="12612"/>
            <a:ext cx="1622975" cy="60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Объект 2"/>
          <p:cNvSpPr txBox="1">
            <a:spLocks/>
          </p:cNvSpPr>
          <p:nvPr/>
        </p:nvSpPr>
        <p:spPr>
          <a:xfrm>
            <a:off x="143528" y="620688"/>
            <a:ext cx="8964976" cy="5616624"/>
          </a:xfrm>
          <a:prstGeom prst="rect">
            <a:avLst/>
          </a:prstGeom>
        </p:spPr>
        <p:txBody>
          <a:bodyPr anchor="t">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b="1"/>
              <a:t>Sri Lankan consumer lending market creates excellent opportunities for digitally advanced new comers because:</a:t>
            </a:r>
          </a:p>
          <a:p>
            <a:pPr>
              <a:spcBef>
                <a:spcPts val="400"/>
              </a:spcBef>
            </a:pPr>
            <a:r>
              <a:rPr lang="EN-US" sz="1200"/>
              <a:t>GDP per capita </a:t>
            </a:r>
            <a:r>
              <a:rPr lang="EN-US" sz="1200" i="1" u="sng"/>
              <a:t>twice an average GDP</a:t>
            </a:r>
            <a:r>
              <a:rPr lang="EN-US" sz="1200" u="sng"/>
              <a:t> </a:t>
            </a:r>
            <a:r>
              <a:rPr lang="EN-US" sz="1200"/>
              <a:t>in South Asia and keep growing. </a:t>
            </a:r>
          </a:p>
          <a:p>
            <a:pPr>
              <a:spcBef>
                <a:spcPts val="400"/>
              </a:spcBef>
            </a:pPr>
            <a:r>
              <a:rPr lang="EN-GB" sz="1200"/>
              <a:t>After 26-year civil war (1983-2009), that caused significant hard-ship for the population, environment and the economy of the country,  Sri Lanka entered an era of healing and peace building, continued by </a:t>
            </a:r>
            <a:r>
              <a:rPr lang="EN-GB" sz="1200" i="1" u="sng"/>
              <a:t>drastic development of the nation well-being</a:t>
            </a:r>
            <a:r>
              <a:rPr lang="EN-GB" sz="1200"/>
              <a:t>. </a:t>
            </a:r>
          </a:p>
          <a:p>
            <a:pPr>
              <a:spcBef>
                <a:spcPts val="400"/>
              </a:spcBef>
            </a:pPr>
            <a:r>
              <a:rPr lang="EN-US" sz="1200"/>
              <a:t>Few lenders offer loans without collateral. Predominantly </a:t>
            </a:r>
            <a:r>
              <a:rPr lang="EN-US" sz="1200" i="1" u="sng"/>
              <a:t>upper segment might be able to get personal loans</a:t>
            </a:r>
            <a:r>
              <a:rPr lang="EN-US" sz="1200" i="1"/>
              <a:t> </a:t>
            </a:r>
            <a:r>
              <a:rPr lang="EN-US" sz="1200"/>
              <a:t>since these people possess a required collateral.</a:t>
            </a:r>
          </a:p>
          <a:p>
            <a:pPr>
              <a:spcBef>
                <a:spcPts val="400"/>
              </a:spcBef>
            </a:pPr>
            <a:r>
              <a:rPr lang="EN-GB" sz="1200" i="1" u="sng"/>
              <a:t>Smartphone </a:t>
            </a:r>
            <a:r>
              <a:rPr lang="EN-US" sz="1200" i="1" u="sng"/>
              <a:t>penetration demonstrates aggressive growth </a:t>
            </a:r>
            <a:r>
              <a:rPr lang="EN-US" sz="1200"/>
              <a:t>due to affordable prices for electronic devices.</a:t>
            </a:r>
          </a:p>
          <a:p>
            <a:pPr>
              <a:spcBef>
                <a:spcPts val="400"/>
              </a:spcBef>
            </a:pPr>
            <a:r>
              <a:rPr lang="EN-US" sz="1200"/>
              <a:t>The Government actively promotes the </a:t>
            </a:r>
            <a:r>
              <a:rPr lang="EN-US" sz="1200" i="1" u="sng"/>
              <a:t>increased adoption of Information and communication technology (ICT)</a:t>
            </a:r>
            <a:r>
              <a:rPr lang="EN-US" sz="1200"/>
              <a:t> services:</a:t>
            </a:r>
          </a:p>
          <a:p>
            <a:pPr lvl="1">
              <a:spcBef>
                <a:spcPts val="400"/>
              </a:spcBef>
            </a:pPr>
            <a:r>
              <a:rPr lang="EN-US" sz="1050"/>
              <a:t>a free internet access was provided at public places. </a:t>
            </a:r>
          </a:p>
          <a:p>
            <a:pPr lvl="1">
              <a:spcBef>
                <a:spcPts val="400"/>
              </a:spcBef>
            </a:pPr>
            <a:r>
              <a:rPr lang="EN-US" sz="1050"/>
              <a:t>e-Government* project was initiated to facilitate governmental services</a:t>
            </a:r>
          </a:p>
          <a:p>
            <a:pPr lvl="1">
              <a:spcBef>
                <a:spcPts val="400"/>
              </a:spcBef>
            </a:pPr>
            <a:r>
              <a:rPr lang="EN-US" sz="1050"/>
              <a:t>an </a:t>
            </a:r>
            <a:r>
              <a:rPr lang="EN-US" sz="1050" i="1" u="sng"/>
              <a:t>agreement with Google Inc. </a:t>
            </a:r>
            <a:r>
              <a:rPr lang="EN-US" sz="1050"/>
              <a:t>was signed to initiate the ‘Google Loon project’ (Google’s balloon-powered high-speed internet service)**</a:t>
            </a:r>
          </a:p>
          <a:p>
            <a:pPr>
              <a:spcBef>
                <a:spcPts val="400"/>
              </a:spcBef>
            </a:pPr>
            <a:r>
              <a:rPr lang="EN-GB" sz="1200"/>
              <a:t>Business-oriented government creates a </a:t>
            </a:r>
            <a:r>
              <a:rPr lang="EN-GB" sz="1200" i="1" u="sng"/>
              <a:t>favourable</a:t>
            </a:r>
            <a:r>
              <a:rPr lang="RU-RU" sz="1200" i="1" u="sng"/>
              <a:t> </a:t>
            </a:r>
            <a:r>
              <a:rPr lang="EN-GB" sz="1200" i="1" u="sng"/>
              <a:t>environment for foreign investments</a:t>
            </a:r>
            <a:r>
              <a:rPr lang="EN-GB" sz="1200"/>
              <a:t> – in June 2016 </a:t>
            </a:r>
            <a:r>
              <a:rPr lang="EN-US" sz="1200"/>
              <a:t>prohibition relating to non-residents acquiring shares in a company carrying the business of money lending has been removed .</a:t>
            </a:r>
          </a:p>
          <a:p>
            <a:pPr marL="0" indent="0">
              <a:buNone/>
            </a:pPr>
            <a:endParaRPr lang="en-US" sz="1000"/>
          </a:p>
          <a:p>
            <a:pPr marL="0" indent="0">
              <a:buNone/>
            </a:pPr>
            <a:r>
              <a:rPr lang="EN-US" sz="1400" b="1"/>
              <a:t>Key success factors:</a:t>
            </a:r>
          </a:p>
          <a:p>
            <a:pPr>
              <a:spcBef>
                <a:spcPts val="400"/>
              </a:spcBef>
            </a:pPr>
            <a:r>
              <a:rPr lang="EN-US" sz="1200" i="1" u="sng"/>
              <a:t>Simple legal setup</a:t>
            </a:r>
            <a:r>
              <a:rPr lang="EN-US" sz="1200"/>
              <a:t> since license is not required for money lending </a:t>
            </a:r>
            <a:r>
              <a:rPr lang="EN-GB" sz="1200"/>
              <a:t>as long as deposits are not taken. </a:t>
            </a:r>
            <a:r>
              <a:rPr lang="EN-US" sz="1200"/>
              <a:t>After entering the market we will consider and possibly select other types licensing</a:t>
            </a:r>
            <a:endParaRPr lang="EN-US" sz="1200">
              <a:solidFill>
                <a:srgbClr val="FF0000"/>
              </a:solidFill>
            </a:endParaRPr>
          </a:p>
          <a:p>
            <a:pPr>
              <a:spcBef>
                <a:spcPts val="400"/>
              </a:spcBef>
            </a:pPr>
            <a:r>
              <a:rPr lang="EN-US" sz="1200" i="1" u="sng"/>
              <a:t>Pure online is </a:t>
            </a:r>
            <a:r>
              <a:rPr lang="EN-GB" sz="1200" i="1" u="sng"/>
              <a:t>possible:</a:t>
            </a:r>
            <a:r>
              <a:rPr lang="EN-US" sz="1200"/>
              <a:t> </a:t>
            </a:r>
          </a:p>
          <a:p>
            <a:pPr lvl="1">
              <a:spcBef>
                <a:spcPts val="400"/>
              </a:spcBef>
            </a:pPr>
            <a:r>
              <a:rPr lang="EN-US" sz="1050"/>
              <a:t>E-signing is recognized and e-contracts are fully enforceable in Sri Lanka (physical signing is not required, no face-to-face communications) </a:t>
            </a:r>
          </a:p>
          <a:p>
            <a:pPr lvl="1">
              <a:spcBef>
                <a:spcPts val="400"/>
              </a:spcBef>
            </a:pPr>
            <a:r>
              <a:rPr lang="EN-US" sz="1050"/>
              <a:t>High banks account penetration and strict KYC regulation provided</a:t>
            </a:r>
          </a:p>
          <a:p>
            <a:pPr lvl="1">
              <a:spcBef>
                <a:spcPts val="400"/>
              </a:spcBef>
            </a:pPr>
            <a:r>
              <a:rPr lang="EN-GB" sz="1050"/>
              <a:t>Smartphone </a:t>
            </a:r>
            <a:r>
              <a:rPr lang="EN-US" sz="1050"/>
              <a:t>penetration is growing, PCs and laptops are widespread among population, the entire island is covered with 4G internet</a:t>
            </a:r>
          </a:p>
          <a:p>
            <a:pPr>
              <a:spcBef>
                <a:spcPts val="400"/>
              </a:spcBef>
            </a:pPr>
            <a:r>
              <a:rPr lang="EN-US" sz="1200" i="1" u="sng"/>
              <a:t>Market is ready</a:t>
            </a:r>
            <a:r>
              <a:rPr lang="EN-US" sz="1200"/>
              <a:t>: having modern electronic items, Sri Lankans demand qualitative digital services, while competitors offer off-line services.  </a:t>
            </a:r>
          </a:p>
          <a:p>
            <a:pPr>
              <a:spcBef>
                <a:spcPts val="400"/>
              </a:spcBef>
            </a:pPr>
            <a:r>
              <a:rPr lang="EN-US" sz="1200" i="1" u="sng"/>
              <a:t>Easy </a:t>
            </a:r>
            <a:r>
              <a:rPr lang="EN-GB" sz="1200" i="1" u="sng"/>
              <a:t>way</a:t>
            </a:r>
            <a:r>
              <a:rPr lang="RU-RU" sz="1200" i="1" u="sng"/>
              <a:t> </a:t>
            </a:r>
            <a:r>
              <a:rPr lang="EN-US" sz="1200" i="1" u="sng"/>
              <a:t>to deliver and collect money</a:t>
            </a:r>
            <a:r>
              <a:rPr lang="EN-US" sz="1200" i="1"/>
              <a:t> </a:t>
            </a:r>
            <a:r>
              <a:rPr lang="EN-US" sz="1200"/>
              <a:t>due to well developed and affordable money remittance between bank accounts. Payment systems are available for repayment.</a:t>
            </a:r>
          </a:p>
          <a:p>
            <a:pPr>
              <a:spcBef>
                <a:spcPts val="400"/>
              </a:spcBef>
            </a:pPr>
            <a:r>
              <a:rPr lang="EN-US" sz="1200"/>
              <a:t>There are </a:t>
            </a:r>
            <a:r>
              <a:rPr lang="EN-US" sz="1200" i="1" u="sng"/>
              <a:t>no restrictions upon </a:t>
            </a:r>
            <a:r>
              <a:rPr lang="EN-GB" sz="1200" i="1" u="sng"/>
              <a:t>digital </a:t>
            </a:r>
            <a:r>
              <a:rPr lang="EN-US" sz="1200" i="1" u="sng"/>
              <a:t>advertisement </a:t>
            </a:r>
            <a:r>
              <a:rPr lang="EN-US" sz="1200"/>
              <a:t>of money lending </a:t>
            </a:r>
            <a:r>
              <a:rPr lang="EN-GB" sz="1200"/>
              <a:t>business</a:t>
            </a:r>
          </a:p>
        </p:txBody>
      </p:sp>
      <p:sp>
        <p:nvSpPr>
          <p:cNvPr id="9" name="Rectangle 8"/>
          <p:cNvSpPr/>
          <p:nvPr/>
        </p:nvSpPr>
        <p:spPr>
          <a:xfrm>
            <a:off x="1960" y="6459225"/>
            <a:ext cx="8746504" cy="387798"/>
          </a:xfrm>
          <a:prstGeom prst="rect">
            <a:avLst/>
          </a:prstGeom>
        </p:spPr>
        <p:txBody>
          <a:bodyPr wrap="square">
            <a:spAutoFit/>
          </a:bodyPr>
          <a:lstStyle/>
          <a:p>
            <a:pPr>
              <a:lnSpc>
                <a:spcPct val="110000"/>
              </a:lnSpc>
              <a:spcBef>
                <a:spcPct val="20000"/>
              </a:spcBef>
              <a:buFont typeface="Arial" pitchFamily="34" charset="0"/>
              <a:buNone/>
            </a:pPr>
            <a:r>
              <a:rPr lang="en-US" altLang="en-US" sz="800">
                <a:solidFill>
                  <a:schemeClr val="tx2">
                    <a:lumMod val="75000"/>
                  </a:schemeClr>
                </a:solidFill>
              </a:rPr>
              <a:t>Source: * </a:t>
            </a:r>
            <a:r>
              <a:rPr lang="en-US" altLang="en-US" sz="800">
                <a:solidFill>
                  <a:schemeClr val="tx2">
                    <a:lumMod val="75000"/>
                  </a:schemeClr>
                </a:solidFill>
                <a:hlinkClick r:id="rId3"/>
              </a:rPr>
              <a:t>http://www.cbsl.gov.lk//pics_n_docs/10_pub/_docs/efr/annual_report/ar2015/english/7_Chapter_03.pdf</a:t>
            </a:r>
            <a:r>
              <a:rPr lang="en-US" altLang="en-US" sz="800">
                <a:solidFill>
                  <a:schemeClr val="tx2">
                    <a:lumMod val="75000"/>
                  </a:schemeClr>
                </a:solidFill>
              </a:rPr>
              <a:t> </a:t>
            </a:r>
          </a:p>
          <a:p>
            <a:pPr>
              <a:lnSpc>
                <a:spcPct val="110000"/>
              </a:lnSpc>
              <a:spcBef>
                <a:spcPct val="20000"/>
              </a:spcBef>
              <a:buFont typeface="Arial" pitchFamily="34" charset="0"/>
              <a:buNone/>
            </a:pPr>
            <a:r>
              <a:rPr lang="en-US" altLang="en-US" sz="800">
                <a:solidFill>
                  <a:schemeClr val="tx2">
                    <a:lumMod val="75000"/>
                  </a:schemeClr>
                </a:solidFill>
              </a:rPr>
              <a:t>               ** </a:t>
            </a:r>
            <a:r>
              <a:rPr lang="en-US" altLang="en-US" sz="800">
                <a:solidFill>
                  <a:schemeClr val="tx2">
                    <a:lumMod val="75000"/>
                  </a:schemeClr>
                </a:solidFill>
                <a:hlinkClick r:id="rId4"/>
              </a:rPr>
              <a:t>https://www.theguardian.com/technology/2016/feb/16/project-loon-google-balloon-that-beams-down-internet-reaches-sri-lanka</a:t>
            </a:r>
            <a:r>
              <a:rPr lang="en-US" altLang="en-US" sz="800">
                <a:solidFill>
                  <a:schemeClr val="tx2">
                    <a:lumMod val="75000"/>
                  </a:schemeClr>
                </a:solidFill>
              </a:rPr>
              <a:t> </a:t>
            </a:r>
            <a:endParaRPr lang="en-US" altLang="en-US" sz="700">
              <a:solidFill>
                <a:schemeClr val="tx2">
                  <a:lumMod val="75000"/>
                </a:schemeClr>
              </a:solidFill>
            </a:endParaRPr>
          </a:p>
        </p:txBody>
      </p:sp>
    </p:spTree>
    <p:extLst>
      <p:ext uri="{BB962C8B-B14F-4D97-AF65-F5344CB8AC3E}">
        <p14:creationId xmlns:p14="http://schemas.microsoft.com/office/powerpoint/2010/main" val="20946897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Organization chart – Initial (up to 3 months)</a:t>
            </a:r>
          </a:p>
        </p:txBody>
      </p:sp>
      <p:sp>
        <p:nvSpPr>
          <p:cNvPr id="4" name="Slide Number Placeholder 3"/>
          <p:cNvSpPr>
            <a:spLocks noGrp="1"/>
          </p:cNvSpPr>
          <p:nvPr>
            <p:ph type="sldNum" sz="quarter" idx="12"/>
          </p:nvPr>
        </p:nvSpPr>
        <p:spPr/>
        <p:txBody>
          <a:bodyPr/>
          <a:lstStyle/>
          <a:p>
            <a:fld id="{D7F305DA-160D-498F-B102-A1D8643B4A2C}" type="slidenum">
              <a:rPr lang="ru-RU" smtClean="0"/>
              <a:pPr/>
              <a:t>40</a:t>
            </a:fld>
            <a:endParaRPr lang="ru-RU"/>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24328" y="12612"/>
            <a:ext cx="1622975" cy="60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3"/>
          <a:stretch>
            <a:fillRect/>
          </a:stretch>
        </p:blipFill>
        <p:spPr>
          <a:xfrm>
            <a:off x="162375" y="1700808"/>
            <a:ext cx="8839445" cy="2953500"/>
          </a:xfrm>
          <a:prstGeom prst="rect">
            <a:avLst/>
          </a:prstGeom>
        </p:spPr>
      </p:pic>
      <p:sp>
        <p:nvSpPr>
          <p:cNvPr id="8" name="Прямоугольник 9"/>
          <p:cNvSpPr/>
          <p:nvPr/>
        </p:nvSpPr>
        <p:spPr>
          <a:xfrm>
            <a:off x="427916" y="6439770"/>
            <a:ext cx="1913665" cy="369332"/>
          </a:xfrm>
          <a:prstGeom prst="rect">
            <a:avLst/>
          </a:prstGeom>
        </p:spPr>
        <p:txBody>
          <a:bodyPr wrap="none">
            <a:spAutoFit/>
          </a:bodyPr>
          <a:lstStyle/>
          <a:p>
            <a:pPr marL="285750" indent="-285750">
              <a:buFont typeface="Arial" panose="020B0604020202020204" pitchFamily="34" charset="0"/>
              <a:buChar char="•"/>
            </a:pPr>
            <a:r>
              <a:rPr lang="en-US"/>
              <a:t>Total 11 people</a:t>
            </a:r>
          </a:p>
        </p:txBody>
      </p:sp>
    </p:spTree>
    <p:extLst>
      <p:ext uri="{BB962C8B-B14F-4D97-AF65-F5344CB8AC3E}">
        <p14:creationId xmlns:p14="http://schemas.microsoft.com/office/powerpoint/2010/main" val="5502235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Organization chart – end of year 1</a:t>
            </a:r>
          </a:p>
        </p:txBody>
      </p:sp>
      <p:sp>
        <p:nvSpPr>
          <p:cNvPr id="4" name="Slide Number Placeholder 3"/>
          <p:cNvSpPr>
            <a:spLocks noGrp="1"/>
          </p:cNvSpPr>
          <p:nvPr>
            <p:ph type="sldNum" sz="quarter" idx="12"/>
          </p:nvPr>
        </p:nvSpPr>
        <p:spPr/>
        <p:txBody>
          <a:bodyPr/>
          <a:lstStyle/>
          <a:p>
            <a:fld id="{D7F305DA-160D-498F-B102-A1D8643B4A2C}" type="slidenum">
              <a:rPr lang="ru-RU" smtClean="0"/>
              <a:pPr/>
              <a:t>41</a:t>
            </a:fld>
            <a:endParaRPr lang="ru-RU"/>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24328" y="12612"/>
            <a:ext cx="1622975" cy="60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p:nvPicPr>
        <p:blipFill>
          <a:blip r:embed="rId3"/>
          <a:stretch>
            <a:fillRect/>
          </a:stretch>
        </p:blipFill>
        <p:spPr>
          <a:xfrm>
            <a:off x="107504" y="871174"/>
            <a:ext cx="8919201" cy="4934090"/>
          </a:xfrm>
          <a:prstGeom prst="rect">
            <a:avLst/>
          </a:prstGeom>
        </p:spPr>
      </p:pic>
      <p:sp>
        <p:nvSpPr>
          <p:cNvPr id="8" name="Прямоугольник 9"/>
          <p:cNvSpPr/>
          <p:nvPr/>
        </p:nvSpPr>
        <p:spPr>
          <a:xfrm>
            <a:off x="427916" y="6439770"/>
            <a:ext cx="1913665" cy="369332"/>
          </a:xfrm>
          <a:prstGeom prst="rect">
            <a:avLst/>
          </a:prstGeom>
        </p:spPr>
        <p:txBody>
          <a:bodyPr wrap="none">
            <a:spAutoFit/>
          </a:bodyPr>
          <a:lstStyle/>
          <a:p>
            <a:pPr marL="285750" indent="-285750">
              <a:buFont typeface="Arial" panose="020B0604020202020204" pitchFamily="34" charset="0"/>
              <a:buChar char="•"/>
            </a:pPr>
            <a:r>
              <a:rPr lang="en-US"/>
              <a:t>Total 67 people</a:t>
            </a:r>
          </a:p>
        </p:txBody>
      </p:sp>
    </p:spTree>
    <p:extLst>
      <p:ext uri="{BB962C8B-B14F-4D97-AF65-F5344CB8AC3E}">
        <p14:creationId xmlns:p14="http://schemas.microsoft.com/office/powerpoint/2010/main" val="18745779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Organization chart – end of year 5</a:t>
            </a:r>
          </a:p>
        </p:txBody>
      </p:sp>
      <p:sp>
        <p:nvSpPr>
          <p:cNvPr id="4" name="Slide Number Placeholder 3"/>
          <p:cNvSpPr>
            <a:spLocks noGrp="1"/>
          </p:cNvSpPr>
          <p:nvPr>
            <p:ph type="sldNum" sz="quarter" idx="12"/>
          </p:nvPr>
        </p:nvSpPr>
        <p:spPr/>
        <p:txBody>
          <a:bodyPr/>
          <a:lstStyle/>
          <a:p>
            <a:fld id="{D7F305DA-160D-498F-B102-A1D8643B4A2C}" type="slidenum">
              <a:rPr lang="ru-RU" smtClean="0"/>
              <a:pPr/>
              <a:t>42</a:t>
            </a:fld>
            <a:endParaRPr lang="ru-RU"/>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24328" y="12612"/>
            <a:ext cx="1622975" cy="60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p:cNvPicPr>
          <p:nvPr/>
        </p:nvPicPr>
        <p:blipFill>
          <a:blip r:embed="rId3"/>
          <a:stretch>
            <a:fillRect/>
          </a:stretch>
        </p:blipFill>
        <p:spPr>
          <a:xfrm>
            <a:off x="148736" y="692696"/>
            <a:ext cx="8887760" cy="5561169"/>
          </a:xfrm>
          <a:prstGeom prst="rect">
            <a:avLst/>
          </a:prstGeom>
        </p:spPr>
      </p:pic>
      <p:sp>
        <p:nvSpPr>
          <p:cNvPr id="8" name="Прямоугольник 9"/>
          <p:cNvSpPr/>
          <p:nvPr/>
        </p:nvSpPr>
        <p:spPr>
          <a:xfrm>
            <a:off x="427916" y="6439770"/>
            <a:ext cx="2030684" cy="369332"/>
          </a:xfrm>
          <a:prstGeom prst="rect">
            <a:avLst/>
          </a:prstGeom>
        </p:spPr>
        <p:txBody>
          <a:bodyPr wrap="none">
            <a:spAutoFit/>
          </a:bodyPr>
          <a:lstStyle/>
          <a:p>
            <a:pPr marL="285750" indent="-285750">
              <a:buFont typeface="Arial" panose="020B0604020202020204" pitchFamily="34" charset="0"/>
              <a:buChar char="•"/>
            </a:pPr>
            <a:r>
              <a:rPr lang="en-US"/>
              <a:t>Total 180 people</a:t>
            </a:r>
          </a:p>
        </p:txBody>
      </p:sp>
    </p:spTree>
    <p:extLst>
      <p:ext uri="{BB962C8B-B14F-4D97-AF65-F5344CB8AC3E}">
        <p14:creationId xmlns:p14="http://schemas.microsoft.com/office/powerpoint/2010/main" val="9946727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a:t>Headcount and Personnel budget</a:t>
            </a:r>
          </a:p>
        </p:txBody>
      </p:sp>
      <p:sp>
        <p:nvSpPr>
          <p:cNvPr id="4" name="Slide Number Placeholder 3"/>
          <p:cNvSpPr>
            <a:spLocks noGrp="1"/>
          </p:cNvSpPr>
          <p:nvPr>
            <p:ph type="sldNum" sz="quarter" idx="12"/>
          </p:nvPr>
        </p:nvSpPr>
        <p:spPr/>
        <p:txBody>
          <a:bodyPr/>
          <a:lstStyle/>
          <a:p>
            <a:fld id="{D7F305DA-160D-498F-B102-A1D8643B4A2C}" type="slidenum">
              <a:rPr lang="ru-RU" smtClean="0"/>
              <a:t>43</a:t>
            </a:fld>
            <a:endParaRPr lang="ru-RU"/>
          </a:p>
        </p:txBody>
      </p:sp>
      <p:graphicFrame>
        <p:nvGraphicFramePr>
          <p:cNvPr id="5" name="Table 4"/>
          <p:cNvGraphicFramePr>
            <a:graphicFrameLocks noGrp="1"/>
          </p:cNvGraphicFramePr>
          <p:nvPr>
            <p:extLst/>
          </p:nvPr>
        </p:nvGraphicFramePr>
        <p:xfrm>
          <a:off x="457199" y="1196752"/>
          <a:ext cx="8229603" cy="3948000"/>
        </p:xfrm>
        <a:graphic>
          <a:graphicData uri="http://schemas.openxmlformats.org/drawingml/2006/table">
            <a:tbl>
              <a:tblPr/>
              <a:tblGrid>
                <a:gridCol w="3071105">
                  <a:extLst>
                    <a:ext uri="{9D8B030D-6E8A-4147-A177-3AD203B41FA5}">
                      <a16:colId xmlns:a16="http://schemas.microsoft.com/office/drawing/2014/main" val="4022650658"/>
                    </a:ext>
                  </a:extLst>
                </a:gridCol>
                <a:gridCol w="1139668">
                  <a:extLst>
                    <a:ext uri="{9D8B030D-6E8A-4147-A177-3AD203B41FA5}">
                      <a16:colId xmlns:a16="http://schemas.microsoft.com/office/drawing/2014/main" val="2785612695"/>
                    </a:ext>
                  </a:extLst>
                </a:gridCol>
                <a:gridCol w="401883">
                  <a:extLst>
                    <a:ext uri="{9D8B030D-6E8A-4147-A177-3AD203B41FA5}">
                      <a16:colId xmlns:a16="http://schemas.microsoft.com/office/drawing/2014/main" val="1785466659"/>
                    </a:ext>
                  </a:extLst>
                </a:gridCol>
                <a:gridCol w="401883">
                  <a:extLst>
                    <a:ext uri="{9D8B030D-6E8A-4147-A177-3AD203B41FA5}">
                      <a16:colId xmlns:a16="http://schemas.microsoft.com/office/drawing/2014/main" val="3996171209"/>
                    </a:ext>
                  </a:extLst>
                </a:gridCol>
                <a:gridCol w="401883">
                  <a:extLst>
                    <a:ext uri="{9D8B030D-6E8A-4147-A177-3AD203B41FA5}">
                      <a16:colId xmlns:a16="http://schemas.microsoft.com/office/drawing/2014/main" val="908739620"/>
                    </a:ext>
                  </a:extLst>
                </a:gridCol>
                <a:gridCol w="401883">
                  <a:extLst>
                    <a:ext uri="{9D8B030D-6E8A-4147-A177-3AD203B41FA5}">
                      <a16:colId xmlns:a16="http://schemas.microsoft.com/office/drawing/2014/main" val="3179018476"/>
                    </a:ext>
                  </a:extLst>
                </a:gridCol>
                <a:gridCol w="401883">
                  <a:extLst>
                    <a:ext uri="{9D8B030D-6E8A-4147-A177-3AD203B41FA5}">
                      <a16:colId xmlns:a16="http://schemas.microsoft.com/office/drawing/2014/main" val="402897117"/>
                    </a:ext>
                  </a:extLst>
                </a:gridCol>
                <a:gridCol w="401883">
                  <a:extLst>
                    <a:ext uri="{9D8B030D-6E8A-4147-A177-3AD203B41FA5}">
                      <a16:colId xmlns:a16="http://schemas.microsoft.com/office/drawing/2014/main" val="3356093317"/>
                    </a:ext>
                  </a:extLst>
                </a:gridCol>
                <a:gridCol w="401883">
                  <a:extLst>
                    <a:ext uri="{9D8B030D-6E8A-4147-A177-3AD203B41FA5}">
                      <a16:colId xmlns:a16="http://schemas.microsoft.com/office/drawing/2014/main" val="150475465"/>
                    </a:ext>
                  </a:extLst>
                </a:gridCol>
                <a:gridCol w="401883">
                  <a:extLst>
                    <a:ext uri="{9D8B030D-6E8A-4147-A177-3AD203B41FA5}">
                      <a16:colId xmlns:a16="http://schemas.microsoft.com/office/drawing/2014/main" val="3195291815"/>
                    </a:ext>
                  </a:extLst>
                </a:gridCol>
                <a:gridCol w="401883">
                  <a:extLst>
                    <a:ext uri="{9D8B030D-6E8A-4147-A177-3AD203B41FA5}">
                      <a16:colId xmlns:a16="http://schemas.microsoft.com/office/drawing/2014/main" val="1702724765"/>
                    </a:ext>
                  </a:extLst>
                </a:gridCol>
                <a:gridCol w="401883">
                  <a:extLst>
                    <a:ext uri="{9D8B030D-6E8A-4147-A177-3AD203B41FA5}">
                      <a16:colId xmlns:a16="http://schemas.microsoft.com/office/drawing/2014/main" val="953215093"/>
                    </a:ext>
                  </a:extLst>
                </a:gridCol>
              </a:tblGrid>
              <a:tr h="138594">
                <a:tc rowSpan="2">
                  <a:txBody>
                    <a:bodyPr/>
                    <a:lstStyle/>
                    <a:p>
                      <a:pPr algn="ctr" fontAlgn="b"/>
                      <a:r>
                        <a:rPr lang="en-US" sz="800" b="1" i="0" u="none" strike="noStrike">
                          <a:solidFill>
                            <a:srgbClr val="FFFFFF"/>
                          </a:solidFill>
                          <a:effectLst/>
                          <a:latin typeface="Calibri" panose="020F0502020204030204" pitchFamily="34" charset="0"/>
                        </a:rPr>
                        <a:t>Group/Position</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rowSpan="2">
                  <a:txBody>
                    <a:bodyPr/>
                    <a:lstStyle/>
                    <a:p>
                      <a:pPr algn="ctr" fontAlgn="b"/>
                      <a:r>
                        <a:rPr lang="en-US" sz="800" b="1" i="0" u="none" strike="noStrike">
                          <a:solidFill>
                            <a:srgbClr val="FFFFFF"/>
                          </a:solidFill>
                          <a:effectLst/>
                          <a:latin typeface="Calibri" panose="020F0502020204030204" pitchFamily="34" charset="0"/>
                        </a:rPr>
                        <a:t>Gross costs of employment, USD</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gridSpan="5">
                  <a:txBody>
                    <a:bodyPr/>
                    <a:lstStyle/>
                    <a:p>
                      <a:pPr algn="ctr" fontAlgn="b"/>
                      <a:r>
                        <a:rPr lang="en-US" sz="800" b="1" i="0" u="none" strike="noStrike">
                          <a:solidFill>
                            <a:srgbClr val="FFFFFF"/>
                          </a:solidFill>
                          <a:effectLst/>
                          <a:latin typeface="Calibri" panose="020F0502020204030204" pitchFamily="34" charset="0"/>
                        </a:rPr>
                        <a:t>Headcount</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fontAlgn="b"/>
                      <a:r>
                        <a:rPr lang="en-US" sz="800" b="1" i="0" u="none" strike="noStrike">
                          <a:solidFill>
                            <a:srgbClr val="FFFFFF"/>
                          </a:solidFill>
                          <a:effectLst/>
                          <a:latin typeface="Calibri" panose="020F0502020204030204" pitchFamily="34" charset="0"/>
                        </a:rPr>
                        <a:t>Monthly cost of employment, USD</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50154612"/>
                  </a:ext>
                </a:extLst>
              </a:tr>
              <a:tr h="143373">
                <a:tc vMerge="1">
                  <a:txBody>
                    <a:bodyPr/>
                    <a:lstStyle/>
                    <a:p>
                      <a:endParaRPr lang="en-US"/>
                    </a:p>
                  </a:txBody>
                  <a:tcPr/>
                </a:tc>
                <a:tc vMerge="1">
                  <a:txBody>
                    <a:bodyPr/>
                    <a:lstStyle/>
                    <a:p>
                      <a:endParaRPr lang="en-US"/>
                    </a:p>
                  </a:txBody>
                  <a:tcPr/>
                </a:tc>
                <a:tc>
                  <a:txBody>
                    <a:bodyPr/>
                    <a:lstStyle/>
                    <a:p>
                      <a:pPr algn="ctr" fontAlgn="b"/>
                      <a:r>
                        <a:rPr lang="en-US" sz="800" b="1" i="0" u="none" strike="noStrike">
                          <a:solidFill>
                            <a:srgbClr val="FFFFFF"/>
                          </a:solidFill>
                          <a:effectLst/>
                          <a:latin typeface="Calibri" panose="020F0502020204030204" pitchFamily="34" charset="0"/>
                        </a:rPr>
                        <a:t>EOY 1</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800" b="1" i="0" u="none" strike="noStrike">
                          <a:solidFill>
                            <a:srgbClr val="FFFFFF"/>
                          </a:solidFill>
                          <a:effectLst/>
                          <a:latin typeface="Calibri" panose="020F0502020204030204" pitchFamily="34" charset="0"/>
                        </a:rPr>
                        <a:t>EOY 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800" b="1" i="0" u="none" strike="noStrike">
                          <a:solidFill>
                            <a:srgbClr val="FFFFFF"/>
                          </a:solidFill>
                          <a:effectLst/>
                          <a:latin typeface="Calibri" panose="020F0502020204030204" pitchFamily="34" charset="0"/>
                        </a:rPr>
                        <a:t>EOY 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800" b="1" i="0" u="none" strike="noStrike">
                          <a:solidFill>
                            <a:srgbClr val="FFFFFF"/>
                          </a:solidFill>
                          <a:effectLst/>
                          <a:latin typeface="Calibri" panose="020F0502020204030204" pitchFamily="34" charset="0"/>
                        </a:rPr>
                        <a:t>EOY 4</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800" b="1" i="0" u="none" strike="noStrike">
                          <a:solidFill>
                            <a:srgbClr val="FFFFFF"/>
                          </a:solidFill>
                          <a:effectLst/>
                          <a:latin typeface="Calibri" panose="020F0502020204030204" pitchFamily="34" charset="0"/>
                        </a:rPr>
                        <a:t>EOY 5</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800" b="1" i="0" u="none" strike="noStrike">
                          <a:solidFill>
                            <a:srgbClr val="FFFFFF"/>
                          </a:solidFill>
                          <a:effectLst/>
                          <a:latin typeface="Calibri" panose="020F0502020204030204" pitchFamily="34" charset="0"/>
                        </a:rPr>
                        <a:t>EOY 1</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800" b="1" i="0" u="none" strike="noStrike">
                          <a:solidFill>
                            <a:srgbClr val="FFFFFF"/>
                          </a:solidFill>
                          <a:effectLst/>
                          <a:latin typeface="Calibri" panose="020F0502020204030204" pitchFamily="34" charset="0"/>
                        </a:rPr>
                        <a:t>EOY 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800" b="1" i="0" u="none" strike="noStrike">
                          <a:solidFill>
                            <a:srgbClr val="FFFFFF"/>
                          </a:solidFill>
                          <a:effectLst/>
                          <a:latin typeface="Calibri" panose="020F0502020204030204" pitchFamily="34" charset="0"/>
                        </a:rPr>
                        <a:t>EOY 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800" b="1" i="0" u="none" strike="noStrike">
                          <a:solidFill>
                            <a:srgbClr val="FFFFFF"/>
                          </a:solidFill>
                          <a:effectLst/>
                          <a:latin typeface="Calibri" panose="020F0502020204030204" pitchFamily="34" charset="0"/>
                        </a:rPr>
                        <a:t>EOY 4</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800" b="1" i="0" u="none" strike="noStrike">
                          <a:solidFill>
                            <a:srgbClr val="FFFFFF"/>
                          </a:solidFill>
                          <a:effectLst/>
                          <a:latin typeface="Calibri" panose="020F0502020204030204" pitchFamily="34" charset="0"/>
                        </a:rPr>
                        <a:t>EOY 5</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extLst>
                  <a:ext uri="{0D108BD9-81ED-4DB2-BD59-A6C34878D82A}">
                    <a16:rowId xmlns:a16="http://schemas.microsoft.com/office/drawing/2014/main" val="1588364336"/>
                  </a:ext>
                </a:extLst>
              </a:tr>
              <a:tr h="143373">
                <a:tc>
                  <a:txBody>
                    <a:bodyPr/>
                    <a:lstStyle/>
                    <a:p>
                      <a:pPr algn="l" fontAlgn="b"/>
                      <a:r>
                        <a:rPr lang="en-US" sz="800" b="1" i="0" u="none" strike="noStrike">
                          <a:solidFill>
                            <a:srgbClr val="FFFFFF"/>
                          </a:solidFill>
                          <a:effectLst/>
                          <a:latin typeface="Calibri" panose="020F0502020204030204" pitchFamily="34" charset="0"/>
                        </a:rPr>
                        <a:t>Total staff (fixed+variable)</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l" fontAlgn="b"/>
                      <a:r>
                        <a:rPr lang="en-US" sz="800" b="1" i="0" u="none" strike="noStrike">
                          <a:solidFill>
                            <a:srgbClr val="FFFFFF"/>
                          </a:solidFill>
                          <a:effectLst/>
                          <a:latin typeface="Calibri" panose="020F0502020204030204" pitchFamily="34" charset="0"/>
                        </a:rPr>
                        <a:t> </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en-US" sz="800" b="1" i="0" u="none" strike="noStrike">
                          <a:solidFill>
                            <a:srgbClr val="FFFFFF"/>
                          </a:solidFill>
                          <a:effectLst/>
                          <a:latin typeface="Calibri" panose="020F0502020204030204" pitchFamily="34" charset="0"/>
                        </a:rPr>
                        <a:t>67</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en-US" sz="800" b="1" i="0" u="none" strike="noStrike">
                          <a:solidFill>
                            <a:srgbClr val="FFFFFF"/>
                          </a:solidFill>
                          <a:effectLst/>
                          <a:latin typeface="Calibri" panose="020F0502020204030204" pitchFamily="34" charset="0"/>
                        </a:rPr>
                        <a:t>119</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en-US" sz="800" b="1" i="0" u="none" strike="noStrike">
                          <a:solidFill>
                            <a:srgbClr val="FFFFFF"/>
                          </a:solidFill>
                          <a:effectLst/>
                          <a:latin typeface="Calibri" panose="020F0502020204030204" pitchFamily="34" charset="0"/>
                        </a:rPr>
                        <a:t>137</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en-US" sz="800" b="1" i="0" u="none" strike="noStrike">
                          <a:solidFill>
                            <a:srgbClr val="FFFFFF"/>
                          </a:solidFill>
                          <a:effectLst/>
                          <a:latin typeface="Calibri" panose="020F0502020204030204" pitchFamily="34" charset="0"/>
                        </a:rPr>
                        <a:t>171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en-US" sz="800" b="1" i="0" u="none" strike="noStrike">
                          <a:solidFill>
                            <a:srgbClr val="FFFFFF"/>
                          </a:solidFill>
                          <a:effectLst/>
                          <a:latin typeface="Calibri" panose="020F0502020204030204" pitchFamily="34" charset="0"/>
                        </a:rPr>
                        <a:t>180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en-US" sz="800" b="1" i="0" u="none" strike="noStrike">
                          <a:solidFill>
                            <a:srgbClr val="FFFFFF"/>
                          </a:solidFill>
                          <a:effectLst/>
                          <a:latin typeface="Calibri" panose="020F0502020204030204" pitchFamily="34" charset="0"/>
                        </a:rPr>
                        <a:t>65 050</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en-US" sz="800" b="1" i="0" u="none" strike="noStrike">
                          <a:solidFill>
                            <a:srgbClr val="FFFFFF"/>
                          </a:solidFill>
                          <a:effectLst/>
                          <a:latin typeface="Calibri" panose="020F0502020204030204" pitchFamily="34" charset="0"/>
                        </a:rPr>
                        <a:t>91 350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en-US" sz="800" b="1" i="0" u="none" strike="noStrike">
                          <a:solidFill>
                            <a:srgbClr val="FFFFFF"/>
                          </a:solidFill>
                          <a:effectLst/>
                          <a:latin typeface="Calibri" panose="020F0502020204030204" pitchFamily="34" charset="0"/>
                        </a:rPr>
                        <a:t>98 350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en-US" sz="800" b="1" i="0" u="none" strike="noStrike">
                          <a:solidFill>
                            <a:srgbClr val="FFFFFF"/>
                          </a:solidFill>
                          <a:effectLst/>
                          <a:latin typeface="Calibri" panose="020F0502020204030204" pitchFamily="34" charset="0"/>
                        </a:rPr>
                        <a:t>113 050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tc>
                  <a:txBody>
                    <a:bodyPr/>
                    <a:lstStyle/>
                    <a:p>
                      <a:pPr algn="r" fontAlgn="b"/>
                      <a:r>
                        <a:rPr lang="en-US" sz="800" b="1" i="0" u="none" strike="noStrike">
                          <a:solidFill>
                            <a:srgbClr val="FFFFFF"/>
                          </a:solidFill>
                          <a:effectLst/>
                          <a:latin typeface="Calibri" panose="020F0502020204030204" pitchFamily="34" charset="0"/>
                        </a:rPr>
                        <a:t>117 000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F81BD"/>
                    </a:solidFill>
                  </a:tcPr>
                </a:tc>
                <a:extLst>
                  <a:ext uri="{0D108BD9-81ED-4DB2-BD59-A6C34878D82A}">
                    <a16:rowId xmlns:a16="http://schemas.microsoft.com/office/drawing/2014/main" val="3732768971"/>
                  </a:ext>
                </a:extLst>
              </a:tr>
              <a:tr h="138594">
                <a:tc>
                  <a:txBody>
                    <a:bodyPr/>
                    <a:lstStyle/>
                    <a:p>
                      <a:pPr algn="l" fontAlgn="b"/>
                      <a:r>
                        <a:rPr lang="en-US" sz="800" b="1" i="0" u="none" strike="noStrike">
                          <a:solidFill>
                            <a:srgbClr val="000000"/>
                          </a:solidFill>
                          <a:effectLst/>
                          <a:latin typeface="Calibri" panose="020F0502020204030204" pitchFamily="34" charset="0"/>
                        </a:rPr>
                        <a:t>Total fixed staff</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l" fontAlgn="b"/>
                      <a:r>
                        <a:rPr lang="en-US" sz="800" b="1" i="0" u="none" strike="noStrike">
                          <a:solidFill>
                            <a:srgbClr val="000000"/>
                          </a:solidFill>
                          <a:effectLst/>
                          <a:latin typeface="Calibri" panose="020F0502020204030204" pitchFamily="34" charset="0"/>
                        </a:rPr>
                        <a:t> </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800" b="1" i="0" u="none" strike="noStrike">
                          <a:solidFill>
                            <a:srgbClr val="000000"/>
                          </a:solidFill>
                          <a:effectLst/>
                          <a:latin typeface="Calibri" panose="020F0502020204030204" pitchFamily="34" charset="0"/>
                        </a:rPr>
                        <a:t>22</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800" b="1" i="0" u="none" strike="noStrike">
                          <a:solidFill>
                            <a:srgbClr val="000000"/>
                          </a:solidFill>
                          <a:effectLst/>
                          <a:latin typeface="Calibri" panose="020F0502020204030204" pitchFamily="34" charset="0"/>
                        </a:rPr>
                        <a:t>23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800" b="1" i="0" u="none" strike="noStrike">
                          <a:solidFill>
                            <a:srgbClr val="000000"/>
                          </a:solidFill>
                          <a:effectLst/>
                          <a:latin typeface="Calibri" panose="020F0502020204030204" pitchFamily="34" charset="0"/>
                        </a:rPr>
                        <a:t>23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800" b="1" i="0" u="none" strike="noStrike">
                          <a:solidFill>
                            <a:srgbClr val="000000"/>
                          </a:solidFill>
                          <a:effectLst/>
                          <a:latin typeface="Calibri" panose="020F0502020204030204" pitchFamily="34" charset="0"/>
                        </a:rPr>
                        <a:t>23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800" b="1" i="0" u="none" strike="noStrike">
                          <a:solidFill>
                            <a:srgbClr val="000000"/>
                          </a:solidFill>
                          <a:effectLst/>
                          <a:latin typeface="Calibri" panose="020F0502020204030204" pitchFamily="34" charset="0"/>
                        </a:rPr>
                        <a:t>23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800" b="1" i="0" u="none" strike="noStrike">
                          <a:solidFill>
                            <a:srgbClr val="000000"/>
                          </a:solidFill>
                          <a:effectLst/>
                          <a:latin typeface="Calibri" panose="020F0502020204030204" pitchFamily="34" charset="0"/>
                        </a:rPr>
                        <a:t>45 000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800" b="1" i="0" u="none" strike="noStrike">
                          <a:solidFill>
                            <a:srgbClr val="000000"/>
                          </a:solidFill>
                          <a:effectLst/>
                          <a:latin typeface="Calibri" panose="020F0502020204030204" pitchFamily="34" charset="0"/>
                        </a:rPr>
                        <a:t>50 000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800" b="1" i="0" u="none" strike="noStrike">
                          <a:solidFill>
                            <a:srgbClr val="000000"/>
                          </a:solidFill>
                          <a:effectLst/>
                          <a:latin typeface="Calibri" panose="020F0502020204030204" pitchFamily="34" charset="0"/>
                        </a:rPr>
                        <a:t>50 000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800" b="1" i="0" u="none" strike="noStrike">
                          <a:solidFill>
                            <a:srgbClr val="000000"/>
                          </a:solidFill>
                          <a:effectLst/>
                          <a:latin typeface="Calibri" panose="020F0502020204030204" pitchFamily="34" charset="0"/>
                        </a:rPr>
                        <a:t>50 000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800" b="1" i="0" u="none" strike="noStrike">
                          <a:solidFill>
                            <a:srgbClr val="000000"/>
                          </a:solidFill>
                          <a:effectLst/>
                          <a:latin typeface="Calibri" panose="020F0502020204030204" pitchFamily="34" charset="0"/>
                        </a:rPr>
                        <a:t>50 000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4268303454"/>
                  </a:ext>
                </a:extLst>
              </a:tr>
              <a:tr h="138594">
                <a:tc>
                  <a:txBody>
                    <a:bodyPr/>
                    <a:lstStyle/>
                    <a:p>
                      <a:pPr algn="l" fontAlgn="b"/>
                      <a:r>
                        <a:rPr lang="en-US" sz="800" b="0" i="0" u="none" strike="noStrike">
                          <a:solidFill>
                            <a:srgbClr val="000000"/>
                          </a:solidFill>
                          <a:effectLst/>
                          <a:latin typeface="Calibri" panose="020F0502020204030204" pitchFamily="34" charset="0"/>
                        </a:rPr>
                        <a:t>Mangement and direct reports</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3</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4</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4</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4</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4</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11 000</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16 000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16 000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16 000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16 000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922741195"/>
                  </a:ext>
                </a:extLst>
              </a:tr>
              <a:tr h="138594">
                <a:tc>
                  <a:txBody>
                    <a:bodyPr/>
                    <a:lstStyle/>
                    <a:p>
                      <a:pPr algn="l" fontAlgn="b"/>
                      <a:r>
                        <a:rPr lang="en-US" sz="800" b="0" i="0" u="none" strike="noStrike">
                          <a:solidFill>
                            <a:srgbClr val="000000"/>
                          </a:solidFill>
                          <a:effectLst/>
                          <a:latin typeface="Calibri" panose="020F0502020204030204" pitchFamily="34" charset="0"/>
                        </a:rPr>
                        <a:t>Operations department</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3</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6 500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6 500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6 500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6 500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6 500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981358797"/>
                  </a:ext>
                </a:extLst>
              </a:tr>
              <a:tr h="138594">
                <a:tc>
                  <a:txBody>
                    <a:bodyPr/>
                    <a:lstStyle/>
                    <a:p>
                      <a:pPr algn="l" fontAlgn="b"/>
                      <a:r>
                        <a:rPr lang="en-US" sz="800" b="0" i="0" u="none" strike="noStrike">
                          <a:solidFill>
                            <a:srgbClr val="000000"/>
                          </a:solidFill>
                          <a:effectLst/>
                          <a:latin typeface="Calibri" panose="020F0502020204030204" pitchFamily="34" charset="0"/>
                        </a:rPr>
                        <a:t>Risk department</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5</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5</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5</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5</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5</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7 600</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7 600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7 600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7 600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7 600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039852398"/>
                  </a:ext>
                </a:extLst>
              </a:tr>
              <a:tr h="138594">
                <a:tc>
                  <a:txBody>
                    <a:bodyPr/>
                    <a:lstStyle/>
                    <a:p>
                      <a:pPr algn="l" fontAlgn="b"/>
                      <a:r>
                        <a:rPr lang="en-US" sz="800" b="0" i="0" u="none" strike="noStrike">
                          <a:solidFill>
                            <a:srgbClr val="000000"/>
                          </a:solidFill>
                          <a:effectLst/>
                          <a:latin typeface="Calibri" panose="020F0502020204030204" pitchFamily="34" charset="0"/>
                        </a:rPr>
                        <a:t>Financial department</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3</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3</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5 400</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5 400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5 400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5 400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5 400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850957514"/>
                  </a:ext>
                </a:extLst>
              </a:tr>
              <a:tr h="138594">
                <a:tc>
                  <a:txBody>
                    <a:bodyPr/>
                    <a:lstStyle/>
                    <a:p>
                      <a:pPr algn="l" fontAlgn="b"/>
                      <a:r>
                        <a:rPr lang="en-US" sz="800" b="0" i="0" u="none" strike="noStrike">
                          <a:solidFill>
                            <a:srgbClr val="000000"/>
                          </a:solidFill>
                          <a:effectLst/>
                          <a:latin typeface="Calibri" panose="020F0502020204030204" pitchFamily="34" charset="0"/>
                        </a:rPr>
                        <a:t>Legal department</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1</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3 000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3 000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3 000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3 000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3 000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428603323"/>
                  </a:ext>
                </a:extLst>
              </a:tr>
              <a:tr h="138594">
                <a:tc>
                  <a:txBody>
                    <a:bodyPr/>
                    <a:lstStyle/>
                    <a:p>
                      <a:pPr algn="l" fontAlgn="b"/>
                      <a:r>
                        <a:rPr lang="en-US" sz="800" b="0" i="0" u="none" strike="noStrike">
                          <a:solidFill>
                            <a:srgbClr val="000000"/>
                          </a:solidFill>
                          <a:effectLst/>
                          <a:latin typeface="Calibri" panose="020F0502020204030204" pitchFamily="34" charset="0"/>
                        </a:rPr>
                        <a:t>Digital marketing department</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2</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4 000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4 000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4 000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4 000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4 000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326984842"/>
                  </a:ext>
                </a:extLst>
              </a:tr>
              <a:tr h="138594">
                <a:tc>
                  <a:txBody>
                    <a:bodyPr/>
                    <a:lstStyle/>
                    <a:p>
                      <a:pPr algn="l" fontAlgn="b"/>
                      <a:r>
                        <a:rPr lang="en-US" sz="800" b="0" i="0" u="none" strike="noStrike">
                          <a:solidFill>
                            <a:srgbClr val="000000"/>
                          </a:solidFill>
                          <a:effectLst/>
                          <a:latin typeface="Calibri" panose="020F0502020204030204" pitchFamily="34" charset="0"/>
                        </a:rPr>
                        <a:t>IT department</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1</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1</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2 500</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2 500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2 500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2 500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2 500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151595416"/>
                  </a:ext>
                </a:extLst>
              </a:tr>
              <a:tr h="143373">
                <a:tc>
                  <a:txBody>
                    <a:bodyPr/>
                    <a:lstStyle/>
                    <a:p>
                      <a:pPr algn="l" fontAlgn="b"/>
                      <a:r>
                        <a:rPr lang="en-US" sz="800" b="0" i="0" u="none" strike="noStrike">
                          <a:solidFill>
                            <a:srgbClr val="000000"/>
                          </a:solidFill>
                          <a:effectLst/>
                          <a:latin typeface="Calibri" panose="020F0502020204030204" pitchFamily="34" charset="0"/>
                        </a:rPr>
                        <a:t>HR department</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4</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4</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4</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4</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4</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5 000</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5 000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5 000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5 000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5 000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2369525949"/>
                  </a:ext>
                </a:extLst>
              </a:tr>
              <a:tr h="138594">
                <a:tc>
                  <a:txBody>
                    <a:bodyPr/>
                    <a:lstStyle/>
                    <a:p>
                      <a:pPr algn="l" fontAlgn="b"/>
                      <a:r>
                        <a:rPr lang="en-US" sz="800" b="1" i="0" u="none" strike="noStrike">
                          <a:solidFill>
                            <a:srgbClr val="000000"/>
                          </a:solidFill>
                          <a:effectLst/>
                          <a:latin typeface="Calibri" panose="020F0502020204030204" pitchFamily="34" charset="0"/>
                        </a:rPr>
                        <a:t>Total variable staff</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l" fontAlgn="b"/>
                      <a:r>
                        <a:rPr lang="en-US" sz="800" b="1" i="0" u="none" strike="noStrike">
                          <a:solidFill>
                            <a:srgbClr val="000000"/>
                          </a:solidFill>
                          <a:effectLst/>
                          <a:latin typeface="Calibri" panose="020F0502020204030204" pitchFamily="34" charset="0"/>
                        </a:rPr>
                        <a:t> </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800" b="1" i="0" u="none" strike="noStrike">
                          <a:solidFill>
                            <a:srgbClr val="000000"/>
                          </a:solidFill>
                          <a:effectLst/>
                          <a:latin typeface="Calibri" panose="020F0502020204030204" pitchFamily="34" charset="0"/>
                        </a:rPr>
                        <a:t>45</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800" b="1" i="0" u="none" strike="noStrike">
                          <a:solidFill>
                            <a:srgbClr val="000000"/>
                          </a:solidFill>
                          <a:effectLst/>
                          <a:latin typeface="Calibri" panose="020F0502020204030204" pitchFamily="34" charset="0"/>
                        </a:rPr>
                        <a:t>96</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800" b="1" i="0" u="none" strike="noStrike">
                          <a:solidFill>
                            <a:srgbClr val="000000"/>
                          </a:solidFill>
                          <a:effectLst/>
                          <a:latin typeface="Calibri" panose="020F0502020204030204" pitchFamily="34" charset="0"/>
                        </a:rPr>
                        <a:t>114</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800" b="1" i="0" u="none" strike="noStrike">
                          <a:solidFill>
                            <a:srgbClr val="000000"/>
                          </a:solidFill>
                          <a:effectLst/>
                          <a:latin typeface="Calibri" panose="020F0502020204030204" pitchFamily="34" charset="0"/>
                        </a:rPr>
                        <a:t>148</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800" b="1" i="0" u="none" strike="noStrike">
                          <a:solidFill>
                            <a:srgbClr val="000000"/>
                          </a:solidFill>
                          <a:effectLst/>
                          <a:latin typeface="Calibri" panose="020F0502020204030204" pitchFamily="34" charset="0"/>
                        </a:rPr>
                        <a:t>157</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800" b="1" i="0" u="none" strike="noStrike">
                          <a:solidFill>
                            <a:srgbClr val="000000"/>
                          </a:solidFill>
                          <a:effectLst/>
                          <a:latin typeface="Calibri" panose="020F0502020204030204" pitchFamily="34" charset="0"/>
                        </a:rPr>
                        <a:t>20 050</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800" b="1" i="0" u="none" strike="noStrike">
                          <a:solidFill>
                            <a:srgbClr val="000000"/>
                          </a:solidFill>
                          <a:effectLst/>
                          <a:latin typeface="Calibri" panose="020F0502020204030204" pitchFamily="34" charset="0"/>
                        </a:rPr>
                        <a:t>41 350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800" b="1" i="0" u="none" strike="noStrike">
                          <a:solidFill>
                            <a:srgbClr val="000000"/>
                          </a:solidFill>
                          <a:effectLst/>
                          <a:latin typeface="Calibri" panose="020F0502020204030204" pitchFamily="34" charset="0"/>
                        </a:rPr>
                        <a:t>48 350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800" b="1" i="0" u="none" strike="noStrike">
                          <a:solidFill>
                            <a:srgbClr val="000000"/>
                          </a:solidFill>
                          <a:effectLst/>
                          <a:latin typeface="Calibri" panose="020F0502020204030204" pitchFamily="34" charset="0"/>
                        </a:rPr>
                        <a:t>63 050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800" b="1" i="0" u="none" strike="noStrike">
                          <a:solidFill>
                            <a:srgbClr val="000000"/>
                          </a:solidFill>
                          <a:effectLst/>
                          <a:latin typeface="Calibri" panose="020F0502020204030204" pitchFamily="34" charset="0"/>
                        </a:rPr>
                        <a:t>67 000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872733436"/>
                  </a:ext>
                </a:extLst>
              </a:tr>
              <a:tr h="138594">
                <a:tc>
                  <a:txBody>
                    <a:bodyPr/>
                    <a:lstStyle/>
                    <a:p>
                      <a:pPr algn="l" fontAlgn="b"/>
                      <a:r>
                        <a:rPr lang="en-US" sz="800" b="0" i="0" u="none" strike="noStrike">
                          <a:solidFill>
                            <a:srgbClr val="000000"/>
                          </a:solidFill>
                          <a:effectLst/>
                          <a:latin typeface="Calibri" panose="020F0502020204030204" pitchFamily="34" charset="0"/>
                        </a:rPr>
                        <a:t>Operations department</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22</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43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55</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73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77</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9 550</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17 850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22 050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29 450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31 200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4140778656"/>
                  </a:ext>
                </a:extLst>
              </a:tr>
              <a:tr h="138594">
                <a:tc>
                  <a:txBody>
                    <a:bodyPr/>
                    <a:lstStyle/>
                    <a:p>
                      <a:pPr algn="l" fontAlgn="b"/>
                      <a:r>
                        <a:rPr lang="en-US" sz="800" b="0" i="0" u="none" strike="noStrike">
                          <a:solidFill>
                            <a:srgbClr val="000000"/>
                          </a:solidFill>
                          <a:effectLst/>
                          <a:latin typeface="Calibri" panose="020F0502020204030204" pitchFamily="34" charset="0"/>
                        </a:rPr>
                        <a:t>Verificator Teamleader</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700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700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700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700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1 400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1 400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2311882"/>
                  </a:ext>
                </a:extLst>
              </a:tr>
              <a:tr h="138594">
                <a:tc>
                  <a:txBody>
                    <a:bodyPr/>
                    <a:lstStyle/>
                    <a:p>
                      <a:pPr algn="l" fontAlgn="b"/>
                      <a:r>
                        <a:rPr lang="en-US" sz="800" b="0" i="0" u="none" strike="noStrike">
                          <a:solidFill>
                            <a:srgbClr val="000000"/>
                          </a:solidFill>
                          <a:effectLst/>
                          <a:latin typeface="Calibri" panose="020F0502020204030204" pitchFamily="34" charset="0"/>
                        </a:rPr>
                        <a:t>Verificator</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450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8</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14</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14</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18</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18</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3 600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6 300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6 300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8 100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8 100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4412736"/>
                  </a:ext>
                </a:extLst>
              </a:tr>
              <a:tr h="138594">
                <a:tc>
                  <a:txBody>
                    <a:bodyPr/>
                    <a:lstStyle/>
                    <a:p>
                      <a:pPr algn="l" fontAlgn="b"/>
                      <a:r>
                        <a:rPr lang="en-US" sz="800" b="0" i="0" u="none" strike="noStrike">
                          <a:solidFill>
                            <a:srgbClr val="000000"/>
                          </a:solidFill>
                          <a:effectLst/>
                          <a:latin typeface="Calibri" panose="020F0502020204030204" pitchFamily="34" charset="0"/>
                        </a:rPr>
                        <a:t>Telesale operators Teamleader</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700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700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1 400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1 400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2 100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2 100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3648635"/>
                  </a:ext>
                </a:extLst>
              </a:tr>
              <a:tr h="138594">
                <a:tc>
                  <a:txBody>
                    <a:bodyPr/>
                    <a:lstStyle/>
                    <a:p>
                      <a:pPr algn="l" fontAlgn="b"/>
                      <a:r>
                        <a:rPr lang="en-US" sz="800" b="0" i="0" u="none" strike="noStrike">
                          <a:solidFill>
                            <a:srgbClr val="000000"/>
                          </a:solidFill>
                          <a:effectLst/>
                          <a:latin typeface="Calibri" panose="020F0502020204030204" pitchFamily="34" charset="0"/>
                        </a:rPr>
                        <a:t>Telesale operators</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350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7</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17</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26</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34</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36</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2 450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5 950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9 100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11 900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12 600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7949370"/>
                  </a:ext>
                </a:extLst>
              </a:tr>
              <a:tr h="138594">
                <a:tc>
                  <a:txBody>
                    <a:bodyPr/>
                    <a:lstStyle/>
                    <a:p>
                      <a:pPr algn="l" fontAlgn="b"/>
                      <a:r>
                        <a:rPr lang="en-US" sz="800" b="0" i="0" u="none" strike="noStrike">
                          <a:solidFill>
                            <a:srgbClr val="000000"/>
                          </a:solidFill>
                          <a:effectLst/>
                          <a:latin typeface="Calibri" panose="020F0502020204030204" pitchFamily="34" charset="0"/>
                        </a:rPr>
                        <a:t>Customer support Teamleader</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700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700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700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700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700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1 400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4840469"/>
                  </a:ext>
                </a:extLst>
              </a:tr>
              <a:tr h="138594">
                <a:tc>
                  <a:txBody>
                    <a:bodyPr/>
                    <a:lstStyle/>
                    <a:p>
                      <a:pPr algn="l" fontAlgn="b"/>
                      <a:r>
                        <a:rPr lang="en-US" sz="800" b="0" i="0" u="none" strike="noStrike">
                          <a:solidFill>
                            <a:srgbClr val="000000"/>
                          </a:solidFill>
                          <a:effectLst/>
                          <a:latin typeface="Calibri" panose="020F0502020204030204" pitchFamily="34" charset="0"/>
                        </a:rPr>
                        <a:t>Customer support</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350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4</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8</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15</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16</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1 400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2 800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3 850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5 250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5 600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9750625"/>
                  </a:ext>
                </a:extLst>
              </a:tr>
              <a:tr h="138594">
                <a:tc>
                  <a:txBody>
                    <a:bodyPr/>
                    <a:lstStyle/>
                    <a:p>
                      <a:pPr algn="l" fontAlgn="b"/>
                      <a:r>
                        <a:rPr lang="en-US" sz="800" b="0" i="0" u="none" strike="noStrike">
                          <a:solidFill>
                            <a:srgbClr val="000000"/>
                          </a:solidFill>
                          <a:effectLst/>
                          <a:latin typeface="Calibri" panose="020F0502020204030204" pitchFamily="34" charset="0"/>
                        </a:rPr>
                        <a:t>Risk department</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800" b="0" i="0" u="none" strike="noStrike">
                          <a:solidFill>
                            <a:srgbClr val="000000"/>
                          </a:solidFill>
                          <a:effectLst/>
                          <a:latin typeface="Calibri" panose="020F0502020204030204" pitchFamily="34" charset="0"/>
                        </a:rPr>
                        <a:t> </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23</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53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59</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75</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80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10 500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23 500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26 300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33 600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800" b="0" i="0" u="none" strike="noStrike">
                          <a:solidFill>
                            <a:srgbClr val="000000"/>
                          </a:solidFill>
                          <a:effectLst/>
                          <a:latin typeface="Calibri" panose="020F0502020204030204" pitchFamily="34" charset="0"/>
                        </a:rPr>
                        <a:t>35 800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430983298"/>
                  </a:ext>
                </a:extLst>
              </a:tr>
              <a:tr h="138594">
                <a:tc>
                  <a:txBody>
                    <a:bodyPr/>
                    <a:lstStyle/>
                    <a:p>
                      <a:pPr algn="l" fontAlgn="b"/>
                      <a:r>
                        <a:rPr lang="en-US" sz="800" b="0" i="0" u="none" strike="noStrike">
                          <a:solidFill>
                            <a:srgbClr val="000000"/>
                          </a:solidFill>
                          <a:effectLst/>
                          <a:latin typeface="Calibri" panose="020F0502020204030204" pitchFamily="34" charset="0"/>
                        </a:rPr>
                        <a:t>Telecollector Teamleader</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700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2</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4</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4</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1 400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2 100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2 100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2 800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2 800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7228696"/>
                  </a:ext>
                </a:extLst>
              </a:tr>
              <a:tr h="138594">
                <a:tc>
                  <a:txBody>
                    <a:bodyPr/>
                    <a:lstStyle/>
                    <a:p>
                      <a:pPr algn="l" fontAlgn="b"/>
                      <a:r>
                        <a:rPr lang="en-US" sz="800" b="0" i="0" u="none" strike="noStrike">
                          <a:solidFill>
                            <a:srgbClr val="000000"/>
                          </a:solidFill>
                          <a:effectLst/>
                          <a:latin typeface="Calibri" panose="020F0502020204030204" pitchFamily="34" charset="0"/>
                        </a:rPr>
                        <a:t>Telecollector</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400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16</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38</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40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51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54</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6 400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15 200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16 000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20 400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21 600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6018705"/>
                  </a:ext>
                </a:extLst>
              </a:tr>
              <a:tr h="138594">
                <a:tc>
                  <a:txBody>
                    <a:bodyPr/>
                    <a:lstStyle/>
                    <a:p>
                      <a:pPr algn="l" fontAlgn="b"/>
                      <a:r>
                        <a:rPr lang="en-US" sz="800" b="0" i="0" u="none" strike="noStrike">
                          <a:solidFill>
                            <a:srgbClr val="000000"/>
                          </a:solidFill>
                          <a:effectLst/>
                          <a:latin typeface="Calibri" panose="020F0502020204030204" pitchFamily="34" charset="0"/>
                        </a:rPr>
                        <a:t>Field collector Teamleader</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700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2</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700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700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700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1 400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1 400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41782329"/>
                  </a:ext>
                </a:extLst>
              </a:tr>
              <a:tr h="143373">
                <a:tc>
                  <a:txBody>
                    <a:bodyPr/>
                    <a:lstStyle/>
                    <a:p>
                      <a:pPr algn="l" fontAlgn="b"/>
                      <a:r>
                        <a:rPr lang="en-US" sz="800" b="0" i="0" u="none" strike="noStrike">
                          <a:solidFill>
                            <a:srgbClr val="000000"/>
                          </a:solidFill>
                          <a:effectLst/>
                          <a:latin typeface="Calibri" panose="020F0502020204030204" pitchFamily="34" charset="0"/>
                        </a:rPr>
                        <a:t>Field collector</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500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4</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11</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15</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18</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20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2 000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5 500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7 500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9 000</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10 000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43404184"/>
                  </a:ext>
                </a:extLst>
              </a:tr>
            </a:tbl>
          </a:graphicData>
        </a:graphic>
      </p:graphicFrame>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4328" y="12612"/>
            <a:ext cx="1622975" cy="60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71361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Текст 5"/>
          <p:cNvSpPr>
            <a:spLocks noGrp="1"/>
          </p:cNvSpPr>
          <p:nvPr>
            <p:ph type="body" idx="1"/>
          </p:nvPr>
        </p:nvSpPr>
        <p:spPr/>
        <p:txBody>
          <a:bodyPr/>
          <a:lstStyle/>
          <a:p>
            <a:r>
              <a:rPr lang="en-US"/>
              <a:t>8. Finance</a:t>
            </a:r>
          </a:p>
        </p:txBody>
      </p:sp>
      <p:sp>
        <p:nvSpPr>
          <p:cNvPr id="4" name="Номер слайда 3"/>
          <p:cNvSpPr>
            <a:spLocks noGrp="1"/>
          </p:cNvSpPr>
          <p:nvPr>
            <p:ph type="sldNum" sz="quarter" idx="12"/>
          </p:nvPr>
        </p:nvSpPr>
        <p:spPr/>
        <p:txBody>
          <a:bodyPr/>
          <a:lstStyle/>
          <a:p>
            <a:fld id="{D7F305DA-160D-498F-B102-A1D8643B4A2C}" type="slidenum">
              <a:rPr lang="ru-RU" smtClean="0"/>
              <a:pPr/>
              <a:t>44</a:t>
            </a:fld>
            <a:endParaRPr lang="ru-RU"/>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4328" y="12612"/>
            <a:ext cx="1622975" cy="60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430212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5393" y="3507358"/>
            <a:ext cx="45720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7" y="3501008"/>
            <a:ext cx="4572000" cy="274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Заголовок 1"/>
          <p:cNvSpPr>
            <a:spLocks noGrp="1"/>
          </p:cNvSpPr>
          <p:nvPr>
            <p:ph type="title"/>
          </p:nvPr>
        </p:nvSpPr>
        <p:spPr/>
        <p:txBody>
          <a:bodyPr/>
          <a:lstStyle/>
          <a:p>
            <a:r>
              <a:rPr lang="en-US"/>
              <a:t>Financial model assumptions</a:t>
            </a:r>
            <a:endParaRPr lang="ru-RU"/>
          </a:p>
        </p:txBody>
      </p:sp>
      <p:sp>
        <p:nvSpPr>
          <p:cNvPr id="3" name="Номер слайда 2"/>
          <p:cNvSpPr>
            <a:spLocks noGrp="1"/>
          </p:cNvSpPr>
          <p:nvPr>
            <p:ph type="sldNum" sz="quarter" idx="12"/>
          </p:nvPr>
        </p:nvSpPr>
        <p:spPr/>
        <p:txBody>
          <a:bodyPr/>
          <a:lstStyle/>
          <a:p>
            <a:fld id="{D7F305DA-160D-498F-B102-A1D8643B4A2C}" type="slidenum">
              <a:rPr lang="ru-RU" smtClean="0"/>
              <a:pPr/>
              <a:t>45</a:t>
            </a:fld>
            <a:endParaRPr lang="ru-RU"/>
          </a:p>
        </p:txBody>
      </p:sp>
      <p:graphicFrame>
        <p:nvGraphicFramePr>
          <p:cNvPr id="4" name="Table 8"/>
          <p:cNvGraphicFramePr>
            <a:graphicFrameLocks noGrp="1"/>
          </p:cNvGraphicFramePr>
          <p:nvPr>
            <p:extLst/>
          </p:nvPr>
        </p:nvGraphicFramePr>
        <p:xfrm>
          <a:off x="4572000" y="766781"/>
          <a:ext cx="4176000" cy="1180800"/>
        </p:xfrm>
        <a:graphic>
          <a:graphicData uri="http://schemas.openxmlformats.org/drawingml/2006/table">
            <a:tbl>
              <a:tblPr/>
              <a:tblGrid>
                <a:gridCol w="3467703">
                  <a:extLst>
                    <a:ext uri="{9D8B030D-6E8A-4147-A177-3AD203B41FA5}">
                      <a16:colId xmlns:a16="http://schemas.microsoft.com/office/drawing/2014/main" val="3166992397"/>
                    </a:ext>
                  </a:extLst>
                </a:gridCol>
                <a:gridCol w="708297">
                  <a:extLst>
                    <a:ext uri="{9D8B030D-6E8A-4147-A177-3AD203B41FA5}">
                      <a16:colId xmlns:a16="http://schemas.microsoft.com/office/drawing/2014/main" val="2901532990"/>
                    </a:ext>
                  </a:extLst>
                </a:gridCol>
              </a:tblGrid>
              <a:tr h="370800">
                <a:tc>
                  <a:txBody>
                    <a:bodyPr/>
                    <a:lstStyle/>
                    <a:p>
                      <a:pPr algn="ctr" fontAlgn="b"/>
                      <a:r>
                        <a:rPr lang="en-US" sz="1100" b="1" i="0" u="none" strike="noStrike" dirty="0">
                          <a:solidFill>
                            <a:srgbClr val="000000"/>
                          </a:solidFill>
                          <a:effectLst/>
                          <a:latin typeface="Calibri" panose="020F0502020204030204" pitchFamily="34" charset="0"/>
                        </a:rPr>
                        <a:t>Product parameters</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100" b="1" i="0" u="none" strike="noStrike" dirty="0">
                          <a:solidFill>
                            <a:srgbClr val="000000"/>
                          </a:solidFill>
                          <a:effectLst/>
                          <a:latin typeface="Calibri" panose="020F0502020204030204" pitchFamily="34" charset="0"/>
                        </a:rPr>
                        <a:t>Value</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48385042"/>
                  </a:ext>
                </a:extLst>
              </a:tr>
              <a:tr h="270000">
                <a:tc>
                  <a:txBody>
                    <a:bodyPr/>
                    <a:lstStyle/>
                    <a:p>
                      <a:pPr algn="l" fontAlgn="b"/>
                      <a:r>
                        <a:rPr lang="en-US" sz="1100" b="0" i="0" u="none" strike="noStrike" dirty="0">
                          <a:solidFill>
                            <a:srgbClr val="000000"/>
                          </a:solidFill>
                          <a:effectLst/>
                          <a:latin typeface="Calibri" panose="020F0502020204030204" pitchFamily="34" charset="0"/>
                        </a:rPr>
                        <a:t>Normal interest rate, per day</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1.11%</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5052736"/>
                  </a:ext>
                </a:extLst>
              </a:tr>
              <a:tr h="270000">
                <a:tc>
                  <a:txBody>
                    <a:bodyPr/>
                    <a:lstStyle/>
                    <a:p>
                      <a:pPr algn="l" fontAlgn="b"/>
                      <a:r>
                        <a:rPr lang="en-US" sz="1100" b="0" i="0" u="none" strike="noStrike" dirty="0">
                          <a:solidFill>
                            <a:srgbClr val="000000"/>
                          </a:solidFill>
                          <a:effectLst/>
                          <a:latin typeface="Calibri" panose="020F0502020204030204" pitchFamily="34" charset="0"/>
                        </a:rPr>
                        <a:t>Late penalty interest rate, per day</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1.50%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075979"/>
                  </a:ext>
                </a:extLst>
              </a:tr>
              <a:tr h="270000">
                <a:tc>
                  <a:txBody>
                    <a:bodyPr/>
                    <a:lstStyle/>
                    <a:p>
                      <a:pPr algn="l" fontAlgn="b"/>
                      <a:r>
                        <a:rPr lang="en-US" sz="1100" b="0" i="0" u="none" strike="noStrike" dirty="0">
                          <a:solidFill>
                            <a:srgbClr val="000000"/>
                          </a:solidFill>
                          <a:effectLst/>
                          <a:latin typeface="Calibri" panose="020F0502020204030204" pitchFamily="34" charset="0"/>
                        </a:rPr>
                        <a:t>Late payment fee, USD</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10</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9104545"/>
                  </a:ext>
                </a:extLst>
              </a:tr>
            </a:tbl>
          </a:graphicData>
        </a:graphic>
      </p:graphicFrame>
      <p:graphicFrame>
        <p:nvGraphicFramePr>
          <p:cNvPr id="5" name="Table 4"/>
          <p:cNvGraphicFramePr>
            <a:graphicFrameLocks noGrp="1"/>
          </p:cNvGraphicFramePr>
          <p:nvPr>
            <p:extLst/>
          </p:nvPr>
        </p:nvGraphicFramePr>
        <p:xfrm>
          <a:off x="137743" y="2125602"/>
          <a:ext cx="4176000" cy="422520"/>
        </p:xfrm>
        <a:graphic>
          <a:graphicData uri="http://schemas.openxmlformats.org/drawingml/2006/table">
            <a:tbl>
              <a:tblPr/>
              <a:tblGrid>
                <a:gridCol w="1115725">
                  <a:extLst>
                    <a:ext uri="{9D8B030D-6E8A-4147-A177-3AD203B41FA5}">
                      <a16:colId xmlns:a16="http://schemas.microsoft.com/office/drawing/2014/main" val="2677595058"/>
                    </a:ext>
                  </a:extLst>
                </a:gridCol>
                <a:gridCol w="612055">
                  <a:extLst>
                    <a:ext uri="{9D8B030D-6E8A-4147-A177-3AD203B41FA5}">
                      <a16:colId xmlns:a16="http://schemas.microsoft.com/office/drawing/2014/main" val="2857368859"/>
                    </a:ext>
                  </a:extLst>
                </a:gridCol>
                <a:gridCol w="612055">
                  <a:extLst>
                    <a:ext uri="{9D8B030D-6E8A-4147-A177-3AD203B41FA5}">
                      <a16:colId xmlns:a16="http://schemas.microsoft.com/office/drawing/2014/main" val="1839830640"/>
                    </a:ext>
                  </a:extLst>
                </a:gridCol>
                <a:gridCol w="612055">
                  <a:extLst>
                    <a:ext uri="{9D8B030D-6E8A-4147-A177-3AD203B41FA5}">
                      <a16:colId xmlns:a16="http://schemas.microsoft.com/office/drawing/2014/main" val="2964729291"/>
                    </a:ext>
                  </a:extLst>
                </a:gridCol>
                <a:gridCol w="612055">
                  <a:extLst>
                    <a:ext uri="{9D8B030D-6E8A-4147-A177-3AD203B41FA5}">
                      <a16:colId xmlns:a16="http://schemas.microsoft.com/office/drawing/2014/main" val="2298094237"/>
                    </a:ext>
                  </a:extLst>
                </a:gridCol>
                <a:gridCol w="612055">
                  <a:extLst>
                    <a:ext uri="{9D8B030D-6E8A-4147-A177-3AD203B41FA5}">
                      <a16:colId xmlns:a16="http://schemas.microsoft.com/office/drawing/2014/main" val="69746267"/>
                    </a:ext>
                  </a:extLst>
                </a:gridCol>
              </a:tblGrid>
              <a:tr h="190500">
                <a:tc>
                  <a:txBody>
                    <a:bodyPr/>
                    <a:lstStyle/>
                    <a:p>
                      <a:pPr algn="l" fontAlgn="b"/>
                      <a:r>
                        <a:rPr lang="en-US" sz="1100" b="1" i="0" u="none" strike="noStrike" dirty="0">
                          <a:solidFill>
                            <a:srgbClr val="000000"/>
                          </a:solidFill>
                          <a:effectLst/>
                          <a:latin typeface="Calibri" panose="020F0502020204030204" pitchFamily="34" charset="0"/>
                        </a:rPr>
                        <a:t>Year of project</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1</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3</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4</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580357553"/>
                  </a:ext>
                </a:extLst>
              </a:tr>
              <a:tr h="203200">
                <a:tc>
                  <a:txBody>
                    <a:bodyPr/>
                    <a:lstStyle/>
                    <a:p>
                      <a:pPr algn="l" fontAlgn="b"/>
                      <a:r>
                        <a:rPr lang="en-US" sz="1100" b="0" i="0" u="none" strike="noStrike" dirty="0">
                          <a:solidFill>
                            <a:srgbClr val="000000"/>
                          </a:solidFill>
                          <a:effectLst/>
                          <a:latin typeface="Calibri" panose="020F0502020204030204" pitchFamily="34" charset="0"/>
                        </a:rPr>
                        <a:t>MAC, USD per loan</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48</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10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10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10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panose="020F0502020204030204" pitchFamily="34" charset="0"/>
                        </a:rPr>
                        <a:t>10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8706897"/>
                  </a:ext>
                </a:extLst>
              </a:tr>
            </a:tbl>
          </a:graphicData>
        </a:graphic>
      </p:graphicFrame>
      <p:graphicFrame>
        <p:nvGraphicFramePr>
          <p:cNvPr id="6" name="Table 6"/>
          <p:cNvGraphicFramePr>
            <a:graphicFrameLocks noGrp="1"/>
          </p:cNvGraphicFramePr>
          <p:nvPr>
            <p:extLst/>
          </p:nvPr>
        </p:nvGraphicFramePr>
        <p:xfrm>
          <a:off x="135366" y="766782"/>
          <a:ext cx="4176001" cy="1185840"/>
        </p:xfrm>
        <a:graphic>
          <a:graphicData uri="http://schemas.openxmlformats.org/drawingml/2006/table">
            <a:tbl>
              <a:tblPr/>
              <a:tblGrid>
                <a:gridCol w="1625230">
                  <a:extLst>
                    <a:ext uri="{9D8B030D-6E8A-4147-A177-3AD203B41FA5}">
                      <a16:colId xmlns:a16="http://schemas.microsoft.com/office/drawing/2014/main" val="4139805946"/>
                    </a:ext>
                  </a:extLst>
                </a:gridCol>
                <a:gridCol w="850257">
                  <a:extLst>
                    <a:ext uri="{9D8B030D-6E8A-4147-A177-3AD203B41FA5}">
                      <a16:colId xmlns:a16="http://schemas.microsoft.com/office/drawing/2014/main" val="3658677688"/>
                    </a:ext>
                  </a:extLst>
                </a:gridCol>
                <a:gridCol w="850257">
                  <a:extLst>
                    <a:ext uri="{9D8B030D-6E8A-4147-A177-3AD203B41FA5}">
                      <a16:colId xmlns:a16="http://schemas.microsoft.com/office/drawing/2014/main" val="3150603150"/>
                    </a:ext>
                  </a:extLst>
                </a:gridCol>
                <a:gridCol w="850257">
                  <a:extLst>
                    <a:ext uri="{9D8B030D-6E8A-4147-A177-3AD203B41FA5}">
                      <a16:colId xmlns:a16="http://schemas.microsoft.com/office/drawing/2014/main" val="2340764695"/>
                    </a:ext>
                  </a:extLst>
                </a:gridCol>
              </a:tblGrid>
              <a:tr h="216000">
                <a:tc>
                  <a:txBody>
                    <a:bodyPr/>
                    <a:lstStyle/>
                    <a:p>
                      <a:pPr algn="ctr" fontAlgn="b"/>
                      <a:r>
                        <a:rPr lang="en-US" sz="1100" b="1" i="0" u="none" strike="noStrike" dirty="0">
                          <a:solidFill>
                            <a:srgbClr val="000000"/>
                          </a:solidFill>
                          <a:effectLst/>
                          <a:latin typeface="Calibri" panose="020F0502020204030204" pitchFamily="34" charset="0"/>
                        </a:rPr>
                        <a:t>Loan type</a:t>
                      </a:r>
                    </a:p>
                  </a:txBody>
                  <a:tcPr marL="18000" marR="18000" marT="18000" marB="1800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100" b="1" i="0" u="none" strike="noStrike" dirty="0" err="1">
                          <a:solidFill>
                            <a:srgbClr val="000000"/>
                          </a:solidFill>
                          <a:effectLst/>
                          <a:latin typeface="Calibri" panose="020F0502020204030204" pitchFamily="34" charset="0"/>
                        </a:rPr>
                        <a:t>Avg</a:t>
                      </a:r>
                      <a:r>
                        <a:rPr lang="en-US" sz="1100" b="1" i="0" u="none" strike="noStrike" dirty="0">
                          <a:solidFill>
                            <a:srgbClr val="000000"/>
                          </a:solidFill>
                          <a:effectLst/>
                          <a:latin typeface="Calibri" panose="020F0502020204030204" pitchFamily="34" charset="0"/>
                        </a:rPr>
                        <a:t> term, days</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100" b="1" i="0" u="none" strike="noStrike" dirty="0" err="1">
                          <a:solidFill>
                            <a:srgbClr val="000000"/>
                          </a:solidFill>
                          <a:effectLst/>
                          <a:latin typeface="Calibri" panose="020F0502020204030204" pitchFamily="34" charset="0"/>
                        </a:rPr>
                        <a:t>Avg</a:t>
                      </a:r>
                      <a:r>
                        <a:rPr lang="en-US" sz="1100" b="1" i="0" u="none" strike="noStrike" dirty="0">
                          <a:solidFill>
                            <a:srgbClr val="000000"/>
                          </a:solidFill>
                          <a:effectLst/>
                          <a:latin typeface="Calibri" panose="020F0502020204030204" pitchFamily="34" charset="0"/>
                        </a:rPr>
                        <a:t> ticket, USD</a:t>
                      </a:r>
                    </a:p>
                  </a:txBody>
                  <a:tcPr marL="18000" marR="18000" marT="18000" marB="1800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100" b="1" i="0" u="none" strike="noStrike" dirty="0">
                          <a:solidFill>
                            <a:srgbClr val="000000"/>
                          </a:solidFill>
                          <a:effectLst/>
                          <a:latin typeface="Calibri" panose="020F0502020204030204" pitchFamily="34" charset="0"/>
                        </a:rPr>
                        <a:t>Losses, %</a:t>
                      </a:r>
                    </a:p>
                  </a:txBody>
                  <a:tcPr marL="18000" marR="18000" marT="18000" marB="1800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3908483348"/>
                  </a:ext>
                </a:extLst>
              </a:tr>
              <a:tr h="190500">
                <a:tc>
                  <a:txBody>
                    <a:bodyPr/>
                    <a:lstStyle/>
                    <a:p>
                      <a:pPr algn="l" fontAlgn="b"/>
                      <a:r>
                        <a:rPr lang="en-US" sz="1100" b="0" i="0" u="none" strike="noStrike" dirty="0">
                          <a:solidFill>
                            <a:srgbClr val="000000"/>
                          </a:solidFill>
                          <a:effectLst/>
                          <a:latin typeface="Calibri" panose="020F0502020204030204" pitchFamily="34" charset="0"/>
                        </a:rPr>
                        <a:t>New</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26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90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14.8%</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9830375"/>
                  </a:ext>
                </a:extLst>
              </a:tr>
              <a:tr h="190500">
                <a:tc>
                  <a:txBody>
                    <a:bodyPr/>
                    <a:lstStyle/>
                    <a:p>
                      <a:pPr algn="l" fontAlgn="b"/>
                      <a:r>
                        <a:rPr lang="en-US" sz="1100" b="0" i="0" u="none" strike="noStrike">
                          <a:solidFill>
                            <a:srgbClr val="000000"/>
                          </a:solidFill>
                          <a:effectLst/>
                          <a:latin typeface="Calibri" panose="020F0502020204030204" pitchFamily="34" charset="0"/>
                        </a:rPr>
                        <a:t>Repeat</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26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160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11.3%</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32950556"/>
                  </a:ext>
                </a:extLst>
              </a:tr>
              <a:tr h="190500">
                <a:tc>
                  <a:txBody>
                    <a:bodyPr/>
                    <a:lstStyle/>
                    <a:p>
                      <a:pPr algn="l" fontAlgn="b"/>
                      <a:r>
                        <a:rPr lang="en-US" sz="1100" b="0" i="0" u="none" strike="noStrike">
                          <a:solidFill>
                            <a:srgbClr val="000000"/>
                          </a:solidFill>
                          <a:effectLst/>
                          <a:latin typeface="Calibri" panose="020F0502020204030204" pitchFamily="34" charset="0"/>
                        </a:rPr>
                        <a:t>Prolongation new</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90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25.0%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6399750"/>
                  </a:ext>
                </a:extLst>
              </a:tr>
              <a:tr h="190500">
                <a:tc>
                  <a:txBody>
                    <a:bodyPr/>
                    <a:lstStyle/>
                    <a:p>
                      <a:pPr algn="l" fontAlgn="b"/>
                      <a:r>
                        <a:rPr lang="en-US" sz="1100" b="0" i="0" u="none" strike="noStrike">
                          <a:solidFill>
                            <a:srgbClr val="000000"/>
                          </a:solidFill>
                          <a:effectLst/>
                          <a:latin typeface="Calibri" panose="020F0502020204030204" pitchFamily="34" charset="0"/>
                        </a:rPr>
                        <a:t>Prolongation repeat</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30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160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25.0%</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0512037"/>
                  </a:ext>
                </a:extLst>
              </a:tr>
            </a:tbl>
          </a:graphicData>
        </a:graphic>
      </p:graphicFrame>
      <p:graphicFrame>
        <p:nvGraphicFramePr>
          <p:cNvPr id="7" name="Table 9"/>
          <p:cNvGraphicFramePr>
            <a:graphicFrameLocks noGrp="1"/>
          </p:cNvGraphicFramePr>
          <p:nvPr>
            <p:extLst/>
          </p:nvPr>
        </p:nvGraphicFramePr>
        <p:xfrm>
          <a:off x="135366" y="2805696"/>
          <a:ext cx="4176000" cy="407280"/>
        </p:xfrm>
        <a:graphic>
          <a:graphicData uri="http://schemas.openxmlformats.org/drawingml/2006/table">
            <a:tbl>
              <a:tblPr/>
              <a:tblGrid>
                <a:gridCol w="3354492">
                  <a:extLst>
                    <a:ext uri="{9D8B030D-6E8A-4147-A177-3AD203B41FA5}">
                      <a16:colId xmlns:a16="http://schemas.microsoft.com/office/drawing/2014/main" val="1543083347"/>
                    </a:ext>
                  </a:extLst>
                </a:gridCol>
                <a:gridCol w="821508">
                  <a:extLst>
                    <a:ext uri="{9D8B030D-6E8A-4147-A177-3AD203B41FA5}">
                      <a16:colId xmlns:a16="http://schemas.microsoft.com/office/drawing/2014/main" val="951673020"/>
                    </a:ext>
                  </a:extLst>
                </a:gridCol>
              </a:tblGrid>
              <a:tr h="190500">
                <a:tc>
                  <a:txBody>
                    <a:bodyPr/>
                    <a:lstStyle/>
                    <a:p>
                      <a:pPr algn="l" fontAlgn="b"/>
                      <a:r>
                        <a:rPr lang="en-US" sz="1100" b="0" i="0" u="none" strike="noStrike" dirty="0">
                          <a:solidFill>
                            <a:srgbClr val="000000"/>
                          </a:solidFill>
                          <a:effectLst/>
                          <a:latin typeface="Calibri" panose="020F0502020204030204" pitchFamily="34" charset="0"/>
                        </a:rPr>
                        <a:t>Repeat sales per new loans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156%</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02383072"/>
                  </a:ext>
                </a:extLst>
              </a:tr>
              <a:tr h="190500">
                <a:tc>
                  <a:txBody>
                    <a:bodyPr/>
                    <a:lstStyle/>
                    <a:p>
                      <a:pPr algn="l" fontAlgn="b"/>
                      <a:r>
                        <a:rPr lang="en-US" sz="1100" b="0" i="0" u="none" strike="noStrike" dirty="0">
                          <a:solidFill>
                            <a:srgbClr val="000000"/>
                          </a:solidFill>
                          <a:effectLst/>
                          <a:latin typeface="Calibri" panose="020F0502020204030204" pitchFamily="34" charset="0"/>
                        </a:rPr>
                        <a:t>Prolongations per all loans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panose="020F0502020204030204" pitchFamily="34" charset="0"/>
                        </a:rPr>
                        <a:t>38%</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04759478"/>
                  </a:ext>
                </a:extLst>
              </a:tr>
            </a:tbl>
          </a:graphicData>
        </a:graphic>
      </p:graphicFrame>
      <p:pic>
        <p:nvPicPr>
          <p:cNvPr id="1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24328" y="12612"/>
            <a:ext cx="1622975" cy="60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14152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Investment summary</a:t>
            </a:r>
            <a:endParaRPr lang="en-US" b="1"/>
          </a:p>
        </p:txBody>
      </p:sp>
      <p:sp>
        <p:nvSpPr>
          <p:cNvPr id="3" name="Slide Number Placeholder 2"/>
          <p:cNvSpPr>
            <a:spLocks noGrp="1"/>
          </p:cNvSpPr>
          <p:nvPr>
            <p:ph type="sldNum" sz="quarter" idx="12"/>
          </p:nvPr>
        </p:nvSpPr>
        <p:spPr/>
        <p:txBody>
          <a:bodyPr/>
          <a:lstStyle/>
          <a:p>
            <a:fld id="{D7F305DA-160D-498F-B102-A1D8643B4A2C}" type="slidenum">
              <a:rPr lang="ru-RU" smtClean="0"/>
              <a:pPr/>
              <a:t>46</a:t>
            </a:fld>
            <a:endParaRPr lang="ru-RU"/>
          </a:p>
        </p:txBody>
      </p:sp>
      <p:graphicFrame>
        <p:nvGraphicFramePr>
          <p:cNvPr id="6" name="Таблица 9"/>
          <p:cNvGraphicFramePr>
            <a:graphicFrameLocks noGrp="1"/>
          </p:cNvGraphicFramePr>
          <p:nvPr>
            <p:extLst>
              <p:ext uri="{D42A27DB-BD31-4B8C-83A1-F6EECF244321}">
                <p14:modId xmlns:p14="http://schemas.microsoft.com/office/powerpoint/2010/main" val="978189863"/>
              </p:ext>
            </p:extLst>
          </p:nvPr>
        </p:nvGraphicFramePr>
        <p:xfrm>
          <a:off x="457199" y="774928"/>
          <a:ext cx="8229603" cy="4545840"/>
        </p:xfrm>
        <a:graphic>
          <a:graphicData uri="http://schemas.openxmlformats.org/drawingml/2006/table">
            <a:tbl>
              <a:tblPr/>
              <a:tblGrid>
                <a:gridCol w="3767769">
                  <a:extLst>
                    <a:ext uri="{9D8B030D-6E8A-4147-A177-3AD203B41FA5}">
                      <a16:colId xmlns:a16="http://schemas.microsoft.com/office/drawing/2014/main" val="20000"/>
                    </a:ext>
                  </a:extLst>
                </a:gridCol>
                <a:gridCol w="743639">
                  <a:extLst>
                    <a:ext uri="{9D8B030D-6E8A-4147-A177-3AD203B41FA5}">
                      <a16:colId xmlns:a16="http://schemas.microsoft.com/office/drawing/2014/main" val="20001"/>
                    </a:ext>
                  </a:extLst>
                </a:gridCol>
                <a:gridCol w="743639">
                  <a:extLst>
                    <a:ext uri="{9D8B030D-6E8A-4147-A177-3AD203B41FA5}">
                      <a16:colId xmlns:a16="http://schemas.microsoft.com/office/drawing/2014/main" val="20002"/>
                    </a:ext>
                  </a:extLst>
                </a:gridCol>
                <a:gridCol w="743639">
                  <a:extLst>
                    <a:ext uri="{9D8B030D-6E8A-4147-A177-3AD203B41FA5}">
                      <a16:colId xmlns:a16="http://schemas.microsoft.com/office/drawing/2014/main" val="20003"/>
                    </a:ext>
                  </a:extLst>
                </a:gridCol>
                <a:gridCol w="743639">
                  <a:extLst>
                    <a:ext uri="{9D8B030D-6E8A-4147-A177-3AD203B41FA5}">
                      <a16:colId xmlns:a16="http://schemas.microsoft.com/office/drawing/2014/main" val="20004"/>
                    </a:ext>
                  </a:extLst>
                </a:gridCol>
                <a:gridCol w="743639">
                  <a:extLst>
                    <a:ext uri="{9D8B030D-6E8A-4147-A177-3AD203B41FA5}">
                      <a16:colId xmlns:a16="http://schemas.microsoft.com/office/drawing/2014/main" val="20005"/>
                    </a:ext>
                  </a:extLst>
                </a:gridCol>
                <a:gridCol w="743639">
                  <a:extLst>
                    <a:ext uri="{9D8B030D-6E8A-4147-A177-3AD203B41FA5}">
                      <a16:colId xmlns:a16="http://schemas.microsoft.com/office/drawing/2014/main" val="20006"/>
                    </a:ext>
                  </a:extLst>
                </a:gridCol>
              </a:tblGrid>
              <a:tr h="144000">
                <a:tc>
                  <a:txBody>
                    <a:bodyPr/>
                    <a:lstStyle/>
                    <a:p>
                      <a:pPr algn="l" fontAlgn="b"/>
                      <a:r>
                        <a:rPr lang="en-US" sz="1100" b="1" i="0" u="none" strike="noStrike" dirty="0">
                          <a:solidFill>
                            <a:srgbClr val="000000"/>
                          </a:solidFill>
                          <a:effectLst/>
                          <a:latin typeface="Calibri"/>
                        </a:rPr>
                        <a:t>Investments, </a:t>
                      </a:r>
                      <a:r>
                        <a:rPr lang="en-US" sz="1100" b="1" i="0" u="none" strike="noStrike" dirty="0" err="1">
                          <a:solidFill>
                            <a:srgbClr val="000000"/>
                          </a:solidFill>
                          <a:effectLst/>
                          <a:latin typeface="Calibri"/>
                        </a:rPr>
                        <a:t>thsd</a:t>
                      </a:r>
                      <a:r>
                        <a:rPr lang="en-US" sz="1100" b="1" i="0" u="none" strike="noStrike" dirty="0">
                          <a:solidFill>
                            <a:srgbClr val="000000"/>
                          </a:solidFill>
                          <a:effectLst/>
                          <a:latin typeface="Calibri"/>
                        </a:rPr>
                        <a:t> USD</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1</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2</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3</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4</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5</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Total</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10000"/>
                  </a:ext>
                </a:extLst>
              </a:tr>
              <a:tr h="144000">
                <a:tc>
                  <a:txBody>
                    <a:bodyPr/>
                    <a:lstStyle/>
                    <a:p>
                      <a:pPr algn="l" fontAlgn="b"/>
                      <a:r>
                        <a:rPr lang="en-US" sz="1100" b="1" i="0" u="none" strike="noStrike">
                          <a:solidFill>
                            <a:srgbClr val="000000"/>
                          </a:solidFill>
                          <a:effectLst/>
                          <a:latin typeface="Calibri"/>
                        </a:rPr>
                        <a:t>Portfolio investments</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1 295</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1 430</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126</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0</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0</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2 851</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1"/>
                  </a:ext>
                </a:extLst>
              </a:tr>
              <a:tr h="144000">
                <a:tc>
                  <a:txBody>
                    <a:bodyPr/>
                    <a:lstStyle/>
                    <a:p>
                      <a:pPr algn="l" fontAlgn="b"/>
                      <a:r>
                        <a:rPr lang="en-US" sz="1100" b="1" i="0" u="none" strike="noStrike">
                          <a:solidFill>
                            <a:srgbClr val="000000"/>
                          </a:solidFill>
                          <a:effectLst/>
                          <a:latin typeface="Calibri"/>
                        </a:rPr>
                        <a:t>OPEX and CAPEX investments</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1 148</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161</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0</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0</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0</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1 309</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2"/>
                  </a:ext>
                </a:extLst>
              </a:tr>
              <a:tr h="144000">
                <a:tc>
                  <a:txBody>
                    <a:bodyPr/>
                    <a:lstStyle/>
                    <a:p>
                      <a:pPr algn="l" fontAlgn="b"/>
                      <a:r>
                        <a:rPr lang="en-US" sz="1100" b="1" i="0" u="none" strike="noStrike" dirty="0">
                          <a:solidFill>
                            <a:srgbClr val="000000"/>
                          </a:solidFill>
                          <a:effectLst/>
                          <a:latin typeface="Calibri"/>
                        </a:rPr>
                        <a:t>Total </a:t>
                      </a:r>
                      <a:r>
                        <a:rPr lang="en-US" sz="1100" b="1" i="0" u="none" strike="noStrike" dirty="0" smtClean="0">
                          <a:solidFill>
                            <a:srgbClr val="000000"/>
                          </a:solidFill>
                          <a:effectLst/>
                          <a:latin typeface="Calibri"/>
                        </a:rPr>
                        <a:t>investments</a:t>
                      </a:r>
                      <a:endParaRPr lang="en-US" sz="1100" b="1" i="0" u="none" strike="noStrike" dirty="0">
                        <a:solidFill>
                          <a:srgbClr val="000000"/>
                        </a:solidFill>
                        <a:effectLst/>
                        <a:latin typeface="Calibri"/>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100" b="1" i="0" u="none" strike="noStrike">
                          <a:solidFill>
                            <a:srgbClr val="000000"/>
                          </a:solidFill>
                          <a:effectLst/>
                          <a:latin typeface="Calibri" panose="020F0502020204030204" pitchFamily="34" charset="0"/>
                        </a:rPr>
                        <a:t>2 444</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100" b="1" i="0" u="none" strike="noStrike">
                          <a:solidFill>
                            <a:srgbClr val="000000"/>
                          </a:solidFill>
                          <a:effectLst/>
                          <a:latin typeface="Calibri" panose="020F0502020204030204" pitchFamily="34" charset="0"/>
                        </a:rPr>
                        <a:t>1 591</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100" b="1" i="0" u="none" strike="noStrike">
                          <a:solidFill>
                            <a:srgbClr val="000000"/>
                          </a:solidFill>
                          <a:effectLst/>
                          <a:latin typeface="Calibri" panose="020F0502020204030204" pitchFamily="34" charset="0"/>
                        </a:rPr>
                        <a:t>126</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100" b="1" i="0" u="none" strike="noStrike">
                          <a:solidFill>
                            <a:srgbClr val="000000"/>
                          </a:solidFill>
                          <a:effectLst/>
                          <a:latin typeface="Calibri" panose="020F0502020204030204" pitchFamily="34" charset="0"/>
                        </a:rPr>
                        <a:t>0</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100" b="1" i="0" u="none" strike="noStrike">
                          <a:solidFill>
                            <a:srgbClr val="000000"/>
                          </a:solidFill>
                          <a:effectLst/>
                          <a:latin typeface="Calibri" panose="020F0502020204030204" pitchFamily="34" charset="0"/>
                        </a:rPr>
                        <a:t>0</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100" b="1" i="0" u="none" strike="noStrike">
                          <a:solidFill>
                            <a:srgbClr val="000000"/>
                          </a:solidFill>
                          <a:effectLst/>
                          <a:latin typeface="Calibri" panose="020F0502020204030204" pitchFamily="34" charset="0"/>
                        </a:rPr>
                        <a:t>4 161</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10003"/>
                  </a:ext>
                </a:extLst>
              </a:tr>
              <a:tr h="144000">
                <a:tc>
                  <a:txBody>
                    <a:bodyPr/>
                    <a:lstStyle/>
                    <a:p>
                      <a:pPr algn="l" fontAlgn="b"/>
                      <a:endParaRPr lang="ru-RU" sz="1100" b="0" i="0" u="none" strike="noStrike" dirty="0">
                        <a:solidFill>
                          <a:srgbClr val="000000"/>
                        </a:solidFill>
                        <a:effectLst/>
                        <a:latin typeface="Calibri"/>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18000" marR="1800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18000" marR="1800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18000" marR="1800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18000" marR="1800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18000" marR="1800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18000" marR="18000" marT="0" marB="0" anchor="b">
                    <a:lnL>
                      <a:noFill/>
                    </a:lnL>
                    <a:lnR>
                      <a:noFill/>
                    </a:lnR>
                    <a:lnT w="6350" cap="flat" cmpd="sng" algn="ctr">
                      <a:solidFill>
                        <a:srgbClr val="95B3D7"/>
                      </a:solidFill>
                      <a:prstDash val="solid"/>
                      <a:round/>
                      <a:headEnd type="none" w="med" len="med"/>
                      <a:tailEnd type="none" w="med" len="med"/>
                    </a:lnT>
                    <a:lnB>
                      <a:noFill/>
                    </a:lnB>
                  </a:tcPr>
                </a:tc>
                <a:extLst>
                  <a:ext uri="{0D108BD9-81ED-4DB2-BD59-A6C34878D82A}">
                    <a16:rowId xmlns:a16="http://schemas.microsoft.com/office/drawing/2014/main" val="10004"/>
                  </a:ext>
                </a:extLst>
              </a:tr>
              <a:tr h="144000">
                <a:tc>
                  <a:txBody>
                    <a:bodyPr/>
                    <a:lstStyle/>
                    <a:p>
                      <a:pPr algn="l" fontAlgn="b"/>
                      <a:r>
                        <a:rPr lang="en-US" sz="1100" b="1" i="0" u="none" strike="noStrike">
                          <a:solidFill>
                            <a:srgbClr val="000000"/>
                          </a:solidFill>
                          <a:effectLst/>
                          <a:latin typeface="Calibri"/>
                        </a:rPr>
                        <a:t>Volume indicators</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Year 1</a:t>
                      </a:r>
                    </a:p>
                  </a:txBody>
                  <a:tcPr marL="18000" marR="1800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Year 2</a:t>
                      </a:r>
                    </a:p>
                  </a:txBody>
                  <a:tcPr marL="18000" marR="1800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Year 3</a:t>
                      </a:r>
                    </a:p>
                  </a:txBody>
                  <a:tcPr marL="18000" marR="1800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Year 4</a:t>
                      </a:r>
                    </a:p>
                  </a:txBody>
                  <a:tcPr marL="18000" marR="1800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Year 5</a:t>
                      </a:r>
                    </a:p>
                  </a:txBody>
                  <a:tcPr marL="18000" marR="1800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Total</a:t>
                      </a:r>
                    </a:p>
                  </a:txBody>
                  <a:tcPr marL="18000" marR="1800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10005"/>
                  </a:ext>
                </a:extLst>
              </a:tr>
              <a:tr h="144000">
                <a:tc>
                  <a:txBody>
                    <a:bodyPr/>
                    <a:lstStyle/>
                    <a:p>
                      <a:pPr algn="l" fontAlgn="b"/>
                      <a:r>
                        <a:rPr lang="en-US" sz="1100" b="1" i="0" u="none" strike="noStrike">
                          <a:solidFill>
                            <a:srgbClr val="000000"/>
                          </a:solidFill>
                          <a:effectLst/>
                          <a:latin typeface="Calibri"/>
                        </a:rPr>
                        <a:t>Number of loans issued, thsd</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32</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158</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264</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362</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422</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1 238</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6"/>
                  </a:ext>
                </a:extLst>
              </a:tr>
              <a:tr h="144000">
                <a:tc>
                  <a:txBody>
                    <a:bodyPr/>
                    <a:lstStyle/>
                    <a:p>
                      <a:pPr algn="l" fontAlgn="b"/>
                      <a:r>
                        <a:rPr lang="en-US" sz="1100" b="1" i="0" u="none" strike="noStrike">
                          <a:solidFill>
                            <a:srgbClr val="000000"/>
                          </a:solidFill>
                          <a:effectLst/>
                          <a:latin typeface="Calibri"/>
                        </a:rPr>
                        <a:t>Amount disbursed, thsd USD</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3 088</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15 408</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25 527</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34 957</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40 642</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119 622</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7"/>
                  </a:ext>
                </a:extLst>
              </a:tr>
              <a:tr h="144000">
                <a:tc>
                  <a:txBody>
                    <a:bodyPr/>
                    <a:lstStyle/>
                    <a:p>
                      <a:pPr algn="l" fontAlgn="b"/>
                      <a:r>
                        <a:rPr lang="en-US" sz="1100" b="1" i="0" u="none" strike="noStrike">
                          <a:solidFill>
                            <a:srgbClr val="000000"/>
                          </a:solidFill>
                          <a:effectLst/>
                          <a:latin typeface="Calibri"/>
                        </a:rPr>
                        <a:t>Net portfolio (EoY), thsd USD</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789</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2 054</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3 163</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4 146</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4 410</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14 561</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8"/>
                  </a:ext>
                </a:extLst>
              </a:tr>
              <a:tr h="144000">
                <a:tc>
                  <a:txBody>
                    <a:bodyPr/>
                    <a:lstStyle/>
                    <a:p>
                      <a:pPr algn="l" fontAlgn="b"/>
                      <a:endParaRPr lang="ru-RU" sz="1100" b="0" i="0" u="none" strike="noStrike">
                        <a:solidFill>
                          <a:srgbClr val="000000"/>
                        </a:solidFill>
                        <a:effectLst/>
                        <a:latin typeface="Calibri"/>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r>
                        <a:rPr lang="en-US" sz="1100" b="1" i="0" u="none" strike="noStrike">
                          <a:solidFill>
                            <a:srgbClr val="000000"/>
                          </a:solidFill>
                          <a:effectLst/>
                          <a:latin typeface="Calibri" panose="020F0502020204030204" pitchFamily="34" charset="0"/>
                        </a:rPr>
                        <a:t> </a:t>
                      </a:r>
                    </a:p>
                  </a:txBody>
                  <a:tcPr marL="18000" marR="1800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r>
                        <a:rPr lang="en-US" sz="1100" b="1" i="0" u="none" strike="noStrike">
                          <a:solidFill>
                            <a:srgbClr val="000000"/>
                          </a:solidFill>
                          <a:effectLst/>
                          <a:latin typeface="Calibri" panose="020F0502020204030204" pitchFamily="34" charset="0"/>
                        </a:rPr>
                        <a:t> </a:t>
                      </a:r>
                    </a:p>
                  </a:txBody>
                  <a:tcPr marL="18000" marR="1800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r>
                        <a:rPr lang="en-US" sz="1100" b="1" i="0" u="none" strike="noStrike">
                          <a:solidFill>
                            <a:srgbClr val="000000"/>
                          </a:solidFill>
                          <a:effectLst/>
                          <a:latin typeface="Calibri" panose="020F0502020204030204" pitchFamily="34" charset="0"/>
                        </a:rPr>
                        <a:t> </a:t>
                      </a:r>
                    </a:p>
                  </a:txBody>
                  <a:tcPr marL="18000" marR="1800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r>
                        <a:rPr lang="en-US" sz="1100" b="1" i="0" u="none" strike="noStrike">
                          <a:solidFill>
                            <a:srgbClr val="000000"/>
                          </a:solidFill>
                          <a:effectLst/>
                          <a:latin typeface="Calibri" panose="020F0502020204030204" pitchFamily="34" charset="0"/>
                        </a:rPr>
                        <a:t> </a:t>
                      </a:r>
                    </a:p>
                  </a:txBody>
                  <a:tcPr marL="18000" marR="1800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r>
                        <a:rPr lang="en-US" sz="1100" b="1" i="0" u="none" strike="noStrike">
                          <a:solidFill>
                            <a:srgbClr val="000000"/>
                          </a:solidFill>
                          <a:effectLst/>
                          <a:latin typeface="Calibri" panose="020F0502020204030204" pitchFamily="34" charset="0"/>
                        </a:rPr>
                        <a:t> </a:t>
                      </a:r>
                    </a:p>
                  </a:txBody>
                  <a:tcPr marL="18000" marR="1800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r>
                        <a:rPr lang="en-US" sz="1100" b="1" i="0" u="none" strike="noStrike">
                          <a:solidFill>
                            <a:srgbClr val="000000"/>
                          </a:solidFill>
                          <a:effectLst/>
                          <a:latin typeface="Calibri" panose="020F0502020204030204" pitchFamily="34" charset="0"/>
                        </a:rPr>
                        <a:t> </a:t>
                      </a:r>
                    </a:p>
                  </a:txBody>
                  <a:tcPr marL="18000" marR="18000" marT="0" marB="0" anchor="b">
                    <a:lnL>
                      <a:noFill/>
                    </a:lnL>
                    <a:lnR>
                      <a:noFill/>
                    </a:lnR>
                    <a:lnT w="6350" cap="flat" cmpd="sng" algn="ctr">
                      <a:solidFill>
                        <a:srgbClr val="95B3D7"/>
                      </a:solidFill>
                      <a:prstDash val="solid"/>
                      <a:round/>
                      <a:headEnd type="none" w="med" len="med"/>
                      <a:tailEnd type="none" w="med" len="med"/>
                    </a:lnT>
                    <a:lnB>
                      <a:noFill/>
                    </a:lnB>
                  </a:tcPr>
                </a:tc>
                <a:extLst>
                  <a:ext uri="{0D108BD9-81ED-4DB2-BD59-A6C34878D82A}">
                    <a16:rowId xmlns:a16="http://schemas.microsoft.com/office/drawing/2014/main" val="10009"/>
                  </a:ext>
                </a:extLst>
              </a:tr>
              <a:tr h="144000">
                <a:tc>
                  <a:txBody>
                    <a:bodyPr/>
                    <a:lstStyle/>
                    <a:p>
                      <a:pPr algn="l" fontAlgn="b"/>
                      <a:r>
                        <a:rPr lang="en-US" sz="1100" b="1" i="0" u="none" strike="noStrike">
                          <a:solidFill>
                            <a:srgbClr val="000000"/>
                          </a:solidFill>
                          <a:effectLst/>
                          <a:latin typeface="Calibri"/>
                        </a:rPr>
                        <a:t>P&amp;L, thsd USD</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Year 1</a:t>
                      </a:r>
                    </a:p>
                  </a:txBody>
                  <a:tcPr marL="18000" marR="1800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Year 2</a:t>
                      </a:r>
                    </a:p>
                  </a:txBody>
                  <a:tcPr marL="18000" marR="1800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Year 3</a:t>
                      </a:r>
                    </a:p>
                  </a:txBody>
                  <a:tcPr marL="18000" marR="1800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Year 4</a:t>
                      </a:r>
                    </a:p>
                  </a:txBody>
                  <a:tcPr marL="18000" marR="1800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Year 5</a:t>
                      </a:r>
                    </a:p>
                  </a:txBody>
                  <a:tcPr marL="18000" marR="1800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Total</a:t>
                      </a:r>
                    </a:p>
                  </a:txBody>
                  <a:tcPr marL="18000" marR="1800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10010"/>
                  </a:ext>
                </a:extLst>
              </a:tr>
              <a:tr h="144000">
                <a:tc>
                  <a:txBody>
                    <a:bodyPr/>
                    <a:lstStyle/>
                    <a:p>
                      <a:pPr algn="l" fontAlgn="b"/>
                      <a:r>
                        <a:rPr lang="en-US" sz="1100" b="1" i="0" u="none" strike="noStrike">
                          <a:solidFill>
                            <a:srgbClr val="000000"/>
                          </a:solidFill>
                          <a:effectLst/>
                          <a:latin typeface="Calibri"/>
                        </a:rPr>
                        <a:t>Revenue</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810</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5 328</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9 502</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13 431</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16 034</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45 105</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1"/>
                  </a:ext>
                </a:extLst>
              </a:tr>
              <a:tr h="144000">
                <a:tc>
                  <a:txBody>
                    <a:bodyPr/>
                    <a:lstStyle/>
                    <a:p>
                      <a:pPr algn="l" fontAlgn="b"/>
                      <a:r>
                        <a:rPr lang="en-US" sz="1100" b="1" i="0" u="none" strike="noStrike" dirty="0">
                          <a:solidFill>
                            <a:srgbClr val="000000"/>
                          </a:solidFill>
                          <a:effectLst/>
                          <a:latin typeface="Calibri"/>
                        </a:rPr>
                        <a:t>Provisions</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-659</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-2 931</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-4 479</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-5 540</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-6 472</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-20 081</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2"/>
                  </a:ext>
                </a:extLst>
              </a:tr>
              <a:tr h="144000">
                <a:tc>
                  <a:txBody>
                    <a:bodyPr/>
                    <a:lstStyle/>
                    <a:p>
                      <a:pPr algn="l" fontAlgn="b"/>
                      <a:r>
                        <a:rPr lang="en-US" sz="1100" b="1" i="0" u="none" strike="noStrike">
                          <a:solidFill>
                            <a:srgbClr val="000000"/>
                          </a:solidFill>
                          <a:effectLst/>
                          <a:latin typeface="Calibri"/>
                        </a:rPr>
                        <a:t>Variable costs</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-563</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-1 407</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-2 256</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-3 096</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-3 606</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-10 929</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3"/>
                  </a:ext>
                </a:extLst>
              </a:tr>
              <a:tr h="144000">
                <a:tc>
                  <a:txBody>
                    <a:bodyPr/>
                    <a:lstStyle/>
                    <a:p>
                      <a:pPr algn="l" fontAlgn="b"/>
                      <a:r>
                        <a:rPr lang="en-US" sz="1100" b="0" i="0" u="none" strike="noStrike" dirty="0">
                          <a:solidFill>
                            <a:srgbClr val="000000"/>
                          </a:solidFill>
                          <a:effectLst/>
                          <a:latin typeface="Calibri"/>
                        </a:rPr>
                        <a:t>    Marketing acquisition costs</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-385</a:t>
                      </a:r>
                    </a:p>
                  </a:txBody>
                  <a:tcPr marL="18000" marR="1800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-527</a:t>
                      </a:r>
                    </a:p>
                  </a:txBody>
                  <a:tcPr marL="18000" marR="1800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-815</a:t>
                      </a:r>
                    </a:p>
                  </a:txBody>
                  <a:tcPr marL="18000" marR="1800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-1 087</a:t>
                      </a:r>
                    </a:p>
                  </a:txBody>
                  <a:tcPr marL="18000" marR="1800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-1 206</a:t>
                      </a:r>
                    </a:p>
                  </a:txBody>
                  <a:tcPr marL="18000" marR="1800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-4 020</a:t>
                      </a:r>
                    </a:p>
                  </a:txBody>
                  <a:tcPr marL="18000" marR="18000" marT="0" marB="0" anchor="b">
                    <a:lnL>
                      <a:noFill/>
                    </a:lnL>
                    <a:lnR>
                      <a:noFill/>
                    </a:lnR>
                    <a:lnT w="6350" cap="flat" cmpd="sng" algn="ctr">
                      <a:solidFill>
                        <a:srgbClr val="95B3D7"/>
                      </a:solidFill>
                      <a:prstDash val="solid"/>
                      <a:round/>
                      <a:headEnd type="none" w="med" len="med"/>
                      <a:tailEnd type="none" w="med" len="med"/>
                    </a:lnT>
                    <a:lnB>
                      <a:noFill/>
                    </a:lnB>
                  </a:tcPr>
                </a:tc>
                <a:extLst>
                  <a:ext uri="{0D108BD9-81ED-4DB2-BD59-A6C34878D82A}">
                    <a16:rowId xmlns:a16="http://schemas.microsoft.com/office/drawing/2014/main" val="10014"/>
                  </a:ext>
                </a:extLst>
              </a:tr>
              <a:tr h="144000">
                <a:tc>
                  <a:txBody>
                    <a:bodyPr/>
                    <a:lstStyle/>
                    <a:p>
                      <a:pPr algn="l" fontAlgn="b"/>
                      <a:r>
                        <a:rPr lang="en-US" sz="1100" b="0" i="0" u="none" strike="noStrike" dirty="0">
                          <a:solidFill>
                            <a:srgbClr val="000000"/>
                          </a:solidFill>
                          <a:effectLst/>
                          <a:latin typeface="Calibri"/>
                        </a:rPr>
                        <a:t>    Salary (variable part)</a:t>
                      </a:r>
                    </a:p>
                  </a:txBody>
                  <a:tcPr marL="18000" marR="18000" marT="3600" marB="360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-127</a:t>
                      </a:r>
                    </a:p>
                  </a:txBody>
                  <a:tcPr marL="18000" marR="1800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-388</a:t>
                      </a:r>
                    </a:p>
                  </a:txBody>
                  <a:tcPr marL="18000" marR="1800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-516</a:t>
                      </a:r>
                    </a:p>
                  </a:txBody>
                  <a:tcPr marL="18000" marR="1800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-680</a:t>
                      </a:r>
                    </a:p>
                  </a:txBody>
                  <a:tcPr marL="18000" marR="1800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-796</a:t>
                      </a:r>
                    </a:p>
                  </a:txBody>
                  <a:tcPr marL="18000" marR="1800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-2 506</a:t>
                      </a:r>
                    </a:p>
                  </a:txBody>
                  <a:tcPr marL="18000" marR="18000" marT="0" marB="0" anchor="b">
                    <a:lnL>
                      <a:noFill/>
                    </a:lnL>
                    <a:lnR>
                      <a:noFill/>
                    </a:lnR>
                    <a:lnT>
                      <a:noFill/>
                    </a:lnT>
                    <a:lnB>
                      <a:noFill/>
                    </a:lnB>
                  </a:tcPr>
                </a:tc>
                <a:extLst>
                  <a:ext uri="{0D108BD9-81ED-4DB2-BD59-A6C34878D82A}">
                    <a16:rowId xmlns:a16="http://schemas.microsoft.com/office/drawing/2014/main" val="10015"/>
                  </a:ext>
                </a:extLst>
              </a:tr>
              <a:tr h="144000">
                <a:tc>
                  <a:txBody>
                    <a:bodyPr/>
                    <a:lstStyle/>
                    <a:p>
                      <a:pPr algn="l" fontAlgn="b"/>
                      <a:r>
                        <a:rPr lang="en-US" sz="1100" b="0" i="0" u="none" strike="noStrike" dirty="0">
                          <a:solidFill>
                            <a:srgbClr val="000000"/>
                          </a:solidFill>
                          <a:effectLst/>
                          <a:latin typeface="Calibri"/>
                        </a:rPr>
                        <a:t>    Other variable costs</a:t>
                      </a:r>
                    </a:p>
                  </a:txBody>
                  <a:tcPr marL="18000" marR="18000" marT="3600" marB="360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-20</a:t>
                      </a:r>
                    </a:p>
                  </a:txBody>
                  <a:tcPr marL="18000" marR="1800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-69</a:t>
                      </a:r>
                    </a:p>
                  </a:txBody>
                  <a:tcPr marL="18000" marR="1800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-96</a:t>
                      </a:r>
                    </a:p>
                  </a:txBody>
                  <a:tcPr marL="18000" marR="1800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-128</a:t>
                      </a:r>
                    </a:p>
                  </a:txBody>
                  <a:tcPr marL="18000" marR="1800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-148</a:t>
                      </a:r>
                    </a:p>
                  </a:txBody>
                  <a:tcPr marL="18000" marR="1800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-462</a:t>
                      </a:r>
                    </a:p>
                  </a:txBody>
                  <a:tcPr marL="18000" marR="18000" marT="0" marB="0" anchor="b">
                    <a:lnL>
                      <a:noFill/>
                    </a:lnL>
                    <a:lnR>
                      <a:noFill/>
                    </a:lnR>
                    <a:lnT>
                      <a:noFill/>
                    </a:lnT>
                    <a:lnB>
                      <a:noFill/>
                    </a:lnB>
                  </a:tcPr>
                </a:tc>
                <a:extLst>
                  <a:ext uri="{0D108BD9-81ED-4DB2-BD59-A6C34878D82A}">
                    <a16:rowId xmlns:a16="http://schemas.microsoft.com/office/drawing/2014/main" val="10016"/>
                  </a:ext>
                </a:extLst>
              </a:tr>
              <a:tr h="144000">
                <a:tc>
                  <a:txBody>
                    <a:bodyPr/>
                    <a:lstStyle/>
                    <a:p>
                      <a:pPr algn="l" fontAlgn="b"/>
                      <a:r>
                        <a:rPr lang="en-US" sz="1100" b="0" i="0" u="none" strike="noStrike" dirty="0">
                          <a:solidFill>
                            <a:srgbClr val="000000"/>
                          </a:solidFill>
                          <a:effectLst/>
                          <a:latin typeface="Calibri"/>
                        </a:rPr>
                        <a:t>    VAT</a:t>
                      </a:r>
                    </a:p>
                  </a:txBody>
                  <a:tcPr marL="18000" marR="18000" marT="3600" marB="360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-32</a:t>
                      </a:r>
                    </a:p>
                  </a:txBody>
                  <a:tcPr marL="18000" marR="1800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-424</a:t>
                      </a:r>
                    </a:p>
                  </a:txBody>
                  <a:tcPr marL="18000" marR="1800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-829</a:t>
                      </a:r>
                    </a:p>
                  </a:txBody>
                  <a:tcPr marL="18000" marR="1800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-1 200</a:t>
                      </a:r>
                    </a:p>
                  </a:txBody>
                  <a:tcPr marL="18000" marR="1800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-1 456</a:t>
                      </a:r>
                    </a:p>
                  </a:txBody>
                  <a:tcPr marL="18000" marR="1800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-3 941</a:t>
                      </a:r>
                    </a:p>
                  </a:txBody>
                  <a:tcPr marL="18000" marR="18000" marT="0" marB="0" anchor="b">
                    <a:lnL>
                      <a:noFill/>
                    </a:lnL>
                    <a:lnR>
                      <a:noFill/>
                    </a:lnR>
                    <a:lnT>
                      <a:noFill/>
                    </a:lnT>
                    <a:lnB>
                      <a:noFill/>
                    </a:lnB>
                  </a:tcPr>
                </a:tc>
                <a:extLst>
                  <a:ext uri="{0D108BD9-81ED-4DB2-BD59-A6C34878D82A}">
                    <a16:rowId xmlns:a16="http://schemas.microsoft.com/office/drawing/2014/main" val="10017"/>
                  </a:ext>
                </a:extLst>
              </a:tr>
              <a:tr h="144000">
                <a:tc>
                  <a:txBody>
                    <a:bodyPr/>
                    <a:lstStyle/>
                    <a:p>
                      <a:pPr algn="l" fontAlgn="b"/>
                      <a:r>
                        <a:rPr lang="en-US" sz="1100" b="1" i="0" u="none" strike="noStrike" dirty="0">
                          <a:solidFill>
                            <a:srgbClr val="000000"/>
                          </a:solidFill>
                          <a:effectLst/>
                          <a:latin typeface="Calibri"/>
                        </a:rPr>
                        <a:t>Fixed costs</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-1 016</a:t>
                      </a:r>
                    </a:p>
                  </a:txBody>
                  <a:tcPr marL="18000" marR="1800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-1 125</a:t>
                      </a:r>
                    </a:p>
                  </a:txBody>
                  <a:tcPr marL="18000" marR="1800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-1 036</a:t>
                      </a:r>
                    </a:p>
                  </a:txBody>
                  <a:tcPr marL="18000" marR="1800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-1 141</a:t>
                      </a:r>
                    </a:p>
                  </a:txBody>
                  <a:tcPr marL="18000" marR="1800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-1 171</a:t>
                      </a:r>
                    </a:p>
                  </a:txBody>
                  <a:tcPr marL="18000" marR="1800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-5 490</a:t>
                      </a:r>
                    </a:p>
                  </a:txBody>
                  <a:tcPr marL="18000" marR="18000" marT="0" marB="0" anchor="b">
                    <a:lnL>
                      <a:noFill/>
                    </a:lnL>
                    <a:lnR>
                      <a:noFill/>
                    </a:lnR>
                    <a:lnT>
                      <a:noFill/>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8"/>
                  </a:ext>
                </a:extLst>
              </a:tr>
              <a:tr h="144000">
                <a:tc>
                  <a:txBody>
                    <a:bodyPr/>
                    <a:lstStyle/>
                    <a:p>
                      <a:pPr algn="l" fontAlgn="b"/>
                      <a:r>
                        <a:rPr lang="en-US" sz="1100" b="0" i="0" u="none" strike="noStrike" dirty="0">
                          <a:solidFill>
                            <a:srgbClr val="000000"/>
                          </a:solidFill>
                          <a:effectLst/>
                          <a:latin typeface="Calibri"/>
                        </a:rPr>
                        <a:t>    Salary (fixed part)</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-709</a:t>
                      </a:r>
                    </a:p>
                  </a:txBody>
                  <a:tcPr marL="18000" marR="1800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-807</a:t>
                      </a:r>
                    </a:p>
                  </a:txBody>
                  <a:tcPr marL="18000" marR="1800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-726</a:t>
                      </a:r>
                    </a:p>
                  </a:txBody>
                  <a:tcPr marL="18000" marR="1800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-826</a:t>
                      </a:r>
                    </a:p>
                  </a:txBody>
                  <a:tcPr marL="18000" marR="1800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-886</a:t>
                      </a:r>
                    </a:p>
                  </a:txBody>
                  <a:tcPr marL="18000" marR="1800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-3 954</a:t>
                      </a:r>
                    </a:p>
                  </a:txBody>
                  <a:tcPr marL="18000" marR="18000" marT="0" marB="0" anchor="b">
                    <a:lnL>
                      <a:noFill/>
                    </a:lnL>
                    <a:lnR>
                      <a:noFill/>
                    </a:lnR>
                    <a:lnT w="6350" cap="flat" cmpd="sng" algn="ctr">
                      <a:solidFill>
                        <a:srgbClr val="95B3D7"/>
                      </a:solidFill>
                      <a:prstDash val="solid"/>
                      <a:round/>
                      <a:headEnd type="none" w="med" len="med"/>
                      <a:tailEnd type="none" w="med" len="med"/>
                    </a:lnT>
                    <a:lnB>
                      <a:noFill/>
                    </a:lnB>
                  </a:tcPr>
                </a:tc>
                <a:extLst>
                  <a:ext uri="{0D108BD9-81ED-4DB2-BD59-A6C34878D82A}">
                    <a16:rowId xmlns:a16="http://schemas.microsoft.com/office/drawing/2014/main" val="10019"/>
                  </a:ext>
                </a:extLst>
              </a:tr>
              <a:tr h="144000">
                <a:tc>
                  <a:txBody>
                    <a:bodyPr/>
                    <a:lstStyle/>
                    <a:p>
                      <a:pPr algn="l" fontAlgn="b"/>
                      <a:r>
                        <a:rPr lang="en-US" sz="1100" b="0" i="0" u="none" strike="noStrike" dirty="0">
                          <a:solidFill>
                            <a:srgbClr val="000000"/>
                          </a:solidFill>
                          <a:effectLst/>
                          <a:latin typeface="Calibri"/>
                        </a:rPr>
                        <a:t>    Other G&amp;A expenses</a:t>
                      </a:r>
                    </a:p>
                  </a:txBody>
                  <a:tcPr marL="18000" marR="18000" marT="3600" marB="360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-307</a:t>
                      </a:r>
                    </a:p>
                  </a:txBody>
                  <a:tcPr marL="18000" marR="1800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-318</a:t>
                      </a:r>
                    </a:p>
                  </a:txBody>
                  <a:tcPr marL="18000" marR="1800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-310</a:t>
                      </a:r>
                    </a:p>
                  </a:txBody>
                  <a:tcPr marL="18000" marR="1800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-315</a:t>
                      </a:r>
                    </a:p>
                  </a:txBody>
                  <a:tcPr marL="18000" marR="1800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-286</a:t>
                      </a:r>
                    </a:p>
                  </a:txBody>
                  <a:tcPr marL="18000" marR="1800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-1 536</a:t>
                      </a:r>
                    </a:p>
                  </a:txBody>
                  <a:tcPr marL="18000" marR="18000" marT="0" marB="0" anchor="b">
                    <a:lnL>
                      <a:noFill/>
                    </a:lnL>
                    <a:lnR>
                      <a:noFill/>
                    </a:lnR>
                    <a:lnT>
                      <a:noFill/>
                    </a:lnT>
                    <a:lnB>
                      <a:noFill/>
                    </a:lnB>
                  </a:tcPr>
                </a:tc>
                <a:extLst>
                  <a:ext uri="{0D108BD9-81ED-4DB2-BD59-A6C34878D82A}">
                    <a16:rowId xmlns:a16="http://schemas.microsoft.com/office/drawing/2014/main" val="10020"/>
                  </a:ext>
                </a:extLst>
              </a:tr>
              <a:tr h="144000">
                <a:tc>
                  <a:txBody>
                    <a:bodyPr/>
                    <a:lstStyle/>
                    <a:p>
                      <a:pPr algn="l" fontAlgn="b"/>
                      <a:r>
                        <a:rPr lang="en-US" sz="1100" b="1" i="0" u="none" strike="noStrike">
                          <a:solidFill>
                            <a:srgbClr val="000000"/>
                          </a:solidFill>
                          <a:effectLst/>
                          <a:latin typeface="Calibri"/>
                        </a:rPr>
                        <a:t>One-off expenses</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-49</a:t>
                      </a:r>
                    </a:p>
                  </a:txBody>
                  <a:tcPr marL="18000" marR="1800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-15</a:t>
                      </a:r>
                    </a:p>
                  </a:txBody>
                  <a:tcPr marL="18000" marR="1800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-15</a:t>
                      </a:r>
                    </a:p>
                  </a:txBody>
                  <a:tcPr marL="18000" marR="1800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-15</a:t>
                      </a:r>
                    </a:p>
                  </a:txBody>
                  <a:tcPr marL="18000" marR="1800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-15</a:t>
                      </a:r>
                    </a:p>
                  </a:txBody>
                  <a:tcPr marL="18000" marR="1800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-109</a:t>
                      </a:r>
                    </a:p>
                  </a:txBody>
                  <a:tcPr marL="18000" marR="18000" marT="0" marB="0" anchor="b">
                    <a:lnL>
                      <a:noFill/>
                    </a:lnL>
                    <a:lnR>
                      <a:noFill/>
                    </a:lnR>
                    <a:lnT>
                      <a:noFill/>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21"/>
                  </a:ext>
                </a:extLst>
              </a:tr>
              <a:tr h="144000">
                <a:tc>
                  <a:txBody>
                    <a:bodyPr/>
                    <a:lstStyle/>
                    <a:p>
                      <a:pPr algn="l" fontAlgn="b"/>
                      <a:r>
                        <a:rPr lang="en-US" sz="1100" b="1" i="0" u="none" strike="noStrike">
                          <a:solidFill>
                            <a:srgbClr val="000000"/>
                          </a:solidFill>
                          <a:effectLst/>
                          <a:latin typeface="Calibri"/>
                        </a:rPr>
                        <a:t>Net profit before taxes</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100" b="1" i="0" u="none" strike="noStrike">
                          <a:solidFill>
                            <a:srgbClr val="000000"/>
                          </a:solidFill>
                          <a:effectLst/>
                          <a:latin typeface="Calibri" panose="020F0502020204030204" pitchFamily="34" charset="0"/>
                        </a:rPr>
                        <a:t>-1 476</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100" b="1" i="0" u="none" strike="noStrike">
                          <a:solidFill>
                            <a:srgbClr val="000000"/>
                          </a:solidFill>
                          <a:effectLst/>
                          <a:latin typeface="Calibri" panose="020F0502020204030204" pitchFamily="34" charset="0"/>
                        </a:rPr>
                        <a:t>-151</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100" b="1" i="0" u="none" strike="noStrike">
                          <a:solidFill>
                            <a:srgbClr val="000000"/>
                          </a:solidFill>
                          <a:effectLst/>
                          <a:latin typeface="Calibri" panose="020F0502020204030204" pitchFamily="34" charset="0"/>
                        </a:rPr>
                        <a:t>1 715</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100" b="1" i="0" u="none" strike="noStrike">
                          <a:solidFill>
                            <a:srgbClr val="000000"/>
                          </a:solidFill>
                          <a:effectLst/>
                          <a:latin typeface="Calibri" panose="020F0502020204030204" pitchFamily="34" charset="0"/>
                        </a:rPr>
                        <a:t>3 639</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100" b="1" i="0" u="none" strike="noStrike">
                          <a:solidFill>
                            <a:srgbClr val="000000"/>
                          </a:solidFill>
                          <a:effectLst/>
                          <a:latin typeface="Calibri" panose="020F0502020204030204" pitchFamily="34" charset="0"/>
                        </a:rPr>
                        <a:t>4 769</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100" b="1" i="0" u="none" strike="noStrike">
                          <a:solidFill>
                            <a:srgbClr val="000000"/>
                          </a:solidFill>
                          <a:effectLst/>
                          <a:latin typeface="Calibri" panose="020F0502020204030204" pitchFamily="34" charset="0"/>
                        </a:rPr>
                        <a:t>8 496</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10022"/>
                  </a:ext>
                </a:extLst>
              </a:tr>
              <a:tr h="144000">
                <a:tc>
                  <a:txBody>
                    <a:bodyPr/>
                    <a:lstStyle/>
                    <a:p>
                      <a:pPr algn="l" fontAlgn="b"/>
                      <a:r>
                        <a:rPr lang="en-US" sz="1100" b="1" i="0" u="none" strike="noStrike">
                          <a:solidFill>
                            <a:srgbClr val="000000"/>
                          </a:solidFill>
                          <a:effectLst/>
                          <a:latin typeface="Calibri"/>
                        </a:rPr>
                        <a:t>Terminal value</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l" fontAlgn="b"/>
                      <a:r>
                        <a:rPr lang="en-US" sz="1100" b="1" i="0" u="none" strike="noStrike">
                          <a:solidFill>
                            <a:srgbClr val="000000"/>
                          </a:solidFill>
                          <a:effectLst/>
                          <a:latin typeface="Calibri" panose="020F0502020204030204" pitchFamily="34" charset="0"/>
                        </a:rPr>
                        <a:t> </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l" fontAlgn="b"/>
                      <a:r>
                        <a:rPr lang="en-US" sz="1100" b="1" i="0" u="none" strike="noStrike">
                          <a:solidFill>
                            <a:srgbClr val="000000"/>
                          </a:solidFill>
                          <a:effectLst/>
                          <a:latin typeface="Calibri" panose="020F0502020204030204" pitchFamily="34" charset="0"/>
                        </a:rPr>
                        <a:t> </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l" fontAlgn="b"/>
                      <a:r>
                        <a:rPr lang="en-US" sz="1100" b="1" i="0" u="none" strike="noStrike">
                          <a:solidFill>
                            <a:srgbClr val="000000"/>
                          </a:solidFill>
                          <a:effectLst/>
                          <a:latin typeface="Calibri" panose="020F0502020204030204" pitchFamily="34" charset="0"/>
                        </a:rPr>
                        <a:t> </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l" fontAlgn="b"/>
                      <a:r>
                        <a:rPr lang="en-US" sz="1100" b="1" i="0" u="none" strike="noStrike">
                          <a:solidFill>
                            <a:srgbClr val="000000"/>
                          </a:solidFill>
                          <a:effectLst/>
                          <a:latin typeface="Calibri" panose="020F0502020204030204" pitchFamily="34" charset="0"/>
                        </a:rPr>
                        <a:t> </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l" fontAlgn="b"/>
                      <a:r>
                        <a:rPr lang="en-US" sz="1100" b="1" i="0" u="none" strike="noStrike">
                          <a:solidFill>
                            <a:srgbClr val="000000"/>
                          </a:solidFill>
                          <a:effectLst/>
                          <a:latin typeface="Calibri" panose="020F0502020204030204" pitchFamily="34" charset="0"/>
                        </a:rPr>
                        <a:t> </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100" b="1" i="0" u="none" strike="noStrike">
                          <a:solidFill>
                            <a:srgbClr val="000000"/>
                          </a:solidFill>
                          <a:effectLst/>
                          <a:latin typeface="Calibri" panose="020F0502020204030204" pitchFamily="34" charset="0"/>
                        </a:rPr>
                        <a:t>20 968</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10023"/>
                  </a:ext>
                </a:extLst>
              </a:tr>
              <a:tr h="144000">
                <a:tc>
                  <a:txBody>
                    <a:bodyPr/>
                    <a:lstStyle/>
                    <a:p>
                      <a:pPr algn="l" fontAlgn="b"/>
                      <a:r>
                        <a:rPr lang="en-US" sz="1100" b="1" i="0" u="none" strike="noStrike">
                          <a:solidFill>
                            <a:srgbClr val="000000"/>
                          </a:solidFill>
                          <a:effectLst/>
                          <a:latin typeface="Calibri"/>
                        </a:rPr>
                        <a:t>ROE (annualized)</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100" b="1" i="0" u="none" strike="noStrike">
                          <a:solidFill>
                            <a:srgbClr val="000000"/>
                          </a:solidFill>
                          <a:effectLst/>
                          <a:latin typeface="Calibri" panose="020F0502020204030204" pitchFamily="34" charset="0"/>
                        </a:rPr>
                        <a:t> </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100" b="1" i="0" u="none" strike="noStrike">
                          <a:solidFill>
                            <a:srgbClr val="000000"/>
                          </a:solidFill>
                          <a:effectLst/>
                          <a:latin typeface="Calibri" panose="020F0502020204030204" pitchFamily="34" charset="0"/>
                        </a:rPr>
                        <a:t> </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100" b="1" i="0" u="none" strike="noStrike">
                          <a:solidFill>
                            <a:srgbClr val="000000"/>
                          </a:solidFill>
                          <a:effectLst/>
                          <a:latin typeface="Calibri" panose="020F0502020204030204" pitchFamily="34" charset="0"/>
                        </a:rPr>
                        <a:t> </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100" b="1" i="0" u="none" strike="noStrike">
                          <a:solidFill>
                            <a:srgbClr val="000000"/>
                          </a:solidFill>
                          <a:effectLst/>
                          <a:latin typeface="Calibri" panose="020F0502020204030204" pitchFamily="34" charset="0"/>
                        </a:rPr>
                        <a:t> </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100" b="1" i="0" u="none" strike="noStrike">
                          <a:solidFill>
                            <a:srgbClr val="000000"/>
                          </a:solidFill>
                          <a:effectLst/>
                          <a:latin typeface="Calibri" panose="020F0502020204030204" pitchFamily="34" charset="0"/>
                        </a:rPr>
                        <a:t> </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100" b="1" i="0" u="none" strike="noStrike">
                          <a:solidFill>
                            <a:srgbClr val="000000"/>
                          </a:solidFill>
                          <a:effectLst/>
                          <a:latin typeface="Calibri" panose="020F0502020204030204" pitchFamily="34" charset="0"/>
                        </a:rPr>
                        <a:t>60%</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10024"/>
                  </a:ext>
                </a:extLst>
              </a:tr>
              <a:tr h="144000">
                <a:tc>
                  <a:txBody>
                    <a:bodyPr/>
                    <a:lstStyle/>
                    <a:p>
                      <a:pPr algn="l" fontAlgn="b"/>
                      <a:r>
                        <a:rPr lang="en-US" sz="1100" b="1" i="0" u="none" strike="noStrike">
                          <a:solidFill>
                            <a:srgbClr val="000000"/>
                          </a:solidFill>
                          <a:effectLst/>
                          <a:latin typeface="Calibri"/>
                        </a:rPr>
                        <a:t>ROAA (yearly)</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100" b="1" i="0" u="none" strike="noStrike">
                          <a:solidFill>
                            <a:srgbClr val="000000"/>
                          </a:solidFill>
                          <a:effectLst/>
                          <a:latin typeface="Calibri" panose="020F0502020204030204" pitchFamily="34" charset="0"/>
                        </a:rPr>
                        <a:t>-187%</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100" b="1" i="0" u="none" strike="noStrike">
                          <a:solidFill>
                            <a:srgbClr val="000000"/>
                          </a:solidFill>
                          <a:effectLst/>
                          <a:latin typeface="Calibri" panose="020F0502020204030204" pitchFamily="34" charset="0"/>
                        </a:rPr>
                        <a:t>-11%</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100" b="1" i="0" u="none" strike="noStrike">
                          <a:solidFill>
                            <a:srgbClr val="000000"/>
                          </a:solidFill>
                          <a:effectLst/>
                          <a:latin typeface="Calibri" panose="020F0502020204030204" pitchFamily="34" charset="0"/>
                        </a:rPr>
                        <a:t>64%</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100" b="1" i="0" u="none" strike="noStrike">
                          <a:solidFill>
                            <a:srgbClr val="000000"/>
                          </a:solidFill>
                          <a:effectLst/>
                          <a:latin typeface="Calibri" panose="020F0502020204030204" pitchFamily="34" charset="0"/>
                        </a:rPr>
                        <a:t>72%</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100" b="1" i="0" u="none" strike="noStrike">
                          <a:solidFill>
                            <a:srgbClr val="000000"/>
                          </a:solidFill>
                          <a:effectLst/>
                          <a:latin typeface="Calibri" panose="020F0502020204030204" pitchFamily="34" charset="0"/>
                        </a:rPr>
                        <a:t>80%</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100" b="1" i="0" u="none" strike="noStrike" dirty="0">
                          <a:solidFill>
                            <a:srgbClr val="000000"/>
                          </a:solidFill>
                          <a:effectLst/>
                          <a:latin typeface="Calibri" panose="020F0502020204030204" pitchFamily="34" charset="0"/>
                        </a:rPr>
                        <a:t>51%</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10025"/>
                  </a:ext>
                </a:extLst>
              </a:tr>
            </a:tbl>
          </a:graphicData>
        </a:graphic>
      </p:graphicFrame>
      <p:sp>
        <p:nvSpPr>
          <p:cNvPr id="7" name="TextBox 6"/>
          <p:cNvSpPr txBox="1"/>
          <p:nvPr/>
        </p:nvSpPr>
        <p:spPr>
          <a:xfrm>
            <a:off x="467544" y="5445224"/>
            <a:ext cx="8208912" cy="1015663"/>
          </a:xfrm>
          <a:prstGeom prst="rect">
            <a:avLst/>
          </a:prstGeom>
          <a:solidFill>
            <a:schemeClr val="accent1">
              <a:lumMod val="20000"/>
              <a:lumOff val="80000"/>
            </a:schemeClr>
          </a:solidFill>
          <a:ln>
            <a:solidFill>
              <a:schemeClr val="accent1"/>
            </a:solidFill>
          </a:ln>
        </p:spPr>
        <p:txBody>
          <a:bodyPr wrap="square" rtlCol="0">
            <a:spAutoFit/>
          </a:bodyPr>
          <a:lstStyle/>
          <a:p>
            <a:r>
              <a:rPr lang="en-US" sz="1000" dirty="0"/>
              <a:t>Break-even period – 17 months</a:t>
            </a:r>
          </a:p>
          <a:p>
            <a:r>
              <a:rPr lang="en-US" sz="1000" dirty="0"/>
              <a:t>Self-capitalization period – </a:t>
            </a:r>
            <a:r>
              <a:rPr lang="ru-RU" sz="1000" dirty="0"/>
              <a:t>2</a:t>
            </a:r>
            <a:r>
              <a:rPr lang="en-US" sz="1000" dirty="0"/>
              <a:t>6 months</a:t>
            </a:r>
          </a:p>
          <a:p>
            <a:r>
              <a:rPr lang="en-US" sz="1000" dirty="0"/>
              <a:t>Payback period – </a:t>
            </a:r>
            <a:r>
              <a:rPr lang="ru-RU" sz="1000" dirty="0"/>
              <a:t>5</a:t>
            </a:r>
            <a:r>
              <a:rPr lang="en-US" sz="1000" dirty="0"/>
              <a:t>6 months</a:t>
            </a:r>
            <a:endParaRPr lang="ru-RU" sz="1000" dirty="0"/>
          </a:p>
          <a:p>
            <a:r>
              <a:rPr lang="en-US" sz="1000" dirty="0"/>
              <a:t>Total investments from </a:t>
            </a:r>
            <a:r>
              <a:rPr lang="en-US" sz="1000" dirty="0" smtClean="0"/>
              <a:t>– </a:t>
            </a:r>
            <a:r>
              <a:rPr lang="en-US" sz="1000" dirty="0"/>
              <a:t>$4,2M</a:t>
            </a:r>
          </a:p>
          <a:p>
            <a:r>
              <a:rPr lang="en-US" sz="1000" dirty="0" err="1"/>
              <a:t>Unoptimized</a:t>
            </a:r>
            <a:r>
              <a:rPr lang="en-US" sz="1000" dirty="0"/>
              <a:t> Yr5 corporate tax – $</a:t>
            </a:r>
            <a:r>
              <a:rPr lang="ru-RU" sz="1000" dirty="0"/>
              <a:t>1</a:t>
            </a:r>
            <a:r>
              <a:rPr lang="en-US" sz="1000" dirty="0"/>
              <a:t>,3M</a:t>
            </a:r>
            <a:endParaRPr lang="ru-RU" sz="1000" dirty="0"/>
          </a:p>
          <a:p>
            <a:r>
              <a:rPr lang="en-US" sz="1000" dirty="0"/>
              <a:t>Terminal Value – $21,0M (Gordon growth model with discount factor 15% and growth rate 0%)</a:t>
            </a:r>
            <a:endParaRPr lang="ru-RU" sz="1000" dirty="0"/>
          </a:p>
        </p:txBody>
      </p:sp>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4328" y="12612"/>
            <a:ext cx="1622975" cy="60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99534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7F305DA-160D-498F-B102-A1D8643B4A2C}" type="slidenum">
              <a:rPr lang="ru-RU" smtClean="0"/>
              <a:pPr/>
              <a:t>47</a:t>
            </a:fld>
            <a:endParaRPr lang="ru-RU"/>
          </a:p>
        </p:txBody>
      </p:sp>
      <p:sp>
        <p:nvSpPr>
          <p:cNvPr id="3" name="Title 1"/>
          <p:cNvSpPr>
            <a:spLocks noGrp="1"/>
          </p:cNvSpPr>
          <p:nvPr>
            <p:ph type="title"/>
          </p:nvPr>
        </p:nvSpPr>
        <p:spPr>
          <a:xfrm>
            <a:off x="395536" y="116632"/>
            <a:ext cx="8159540" cy="312281"/>
          </a:xfrm>
        </p:spPr>
        <p:txBody>
          <a:bodyPr/>
          <a:lstStyle/>
          <a:p>
            <a:r>
              <a:rPr lang="en-US"/>
              <a:t>Balance sheet</a:t>
            </a:r>
          </a:p>
        </p:txBody>
      </p:sp>
      <p:graphicFrame>
        <p:nvGraphicFramePr>
          <p:cNvPr id="9" name="Таблица 8"/>
          <p:cNvGraphicFramePr>
            <a:graphicFrameLocks noGrp="1"/>
          </p:cNvGraphicFramePr>
          <p:nvPr>
            <p:extLst/>
          </p:nvPr>
        </p:nvGraphicFramePr>
        <p:xfrm>
          <a:off x="901699" y="1268760"/>
          <a:ext cx="7340601" cy="3516000"/>
        </p:xfrm>
        <a:graphic>
          <a:graphicData uri="http://schemas.openxmlformats.org/drawingml/2006/table">
            <a:tbl>
              <a:tblPr/>
              <a:tblGrid>
                <a:gridCol w="3283701">
                  <a:extLst>
                    <a:ext uri="{9D8B030D-6E8A-4147-A177-3AD203B41FA5}">
                      <a16:colId xmlns:a16="http://schemas.microsoft.com/office/drawing/2014/main" val="20000"/>
                    </a:ext>
                  </a:extLst>
                </a:gridCol>
                <a:gridCol w="811380">
                  <a:extLst>
                    <a:ext uri="{9D8B030D-6E8A-4147-A177-3AD203B41FA5}">
                      <a16:colId xmlns:a16="http://schemas.microsoft.com/office/drawing/2014/main" val="20001"/>
                    </a:ext>
                  </a:extLst>
                </a:gridCol>
                <a:gridCol w="811380">
                  <a:extLst>
                    <a:ext uri="{9D8B030D-6E8A-4147-A177-3AD203B41FA5}">
                      <a16:colId xmlns:a16="http://schemas.microsoft.com/office/drawing/2014/main" val="20002"/>
                    </a:ext>
                  </a:extLst>
                </a:gridCol>
                <a:gridCol w="811380">
                  <a:extLst>
                    <a:ext uri="{9D8B030D-6E8A-4147-A177-3AD203B41FA5}">
                      <a16:colId xmlns:a16="http://schemas.microsoft.com/office/drawing/2014/main" val="20003"/>
                    </a:ext>
                  </a:extLst>
                </a:gridCol>
                <a:gridCol w="811380">
                  <a:extLst>
                    <a:ext uri="{9D8B030D-6E8A-4147-A177-3AD203B41FA5}">
                      <a16:colId xmlns:a16="http://schemas.microsoft.com/office/drawing/2014/main" val="20004"/>
                    </a:ext>
                  </a:extLst>
                </a:gridCol>
                <a:gridCol w="811380">
                  <a:extLst>
                    <a:ext uri="{9D8B030D-6E8A-4147-A177-3AD203B41FA5}">
                      <a16:colId xmlns:a16="http://schemas.microsoft.com/office/drawing/2014/main" val="20005"/>
                    </a:ext>
                  </a:extLst>
                </a:gridCol>
              </a:tblGrid>
              <a:tr h="276225">
                <a:tc>
                  <a:txBody>
                    <a:bodyPr/>
                    <a:lstStyle/>
                    <a:p>
                      <a:pPr algn="l" fontAlgn="b"/>
                      <a:r>
                        <a:rPr lang="en-US" sz="1600" b="1" i="0" u="none" strike="noStrike" dirty="0">
                          <a:solidFill>
                            <a:srgbClr val="000000"/>
                          </a:solidFill>
                          <a:effectLst/>
                          <a:latin typeface="Calibri"/>
                        </a:rPr>
                        <a:t>Balance Sheet (EOY)</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gridSpan="5">
                  <a:txBody>
                    <a:bodyPr/>
                    <a:lstStyle/>
                    <a:p>
                      <a:pPr algn="ctr" fontAlgn="b"/>
                      <a:r>
                        <a:rPr lang="ru-RU" sz="1600" b="1" i="0" u="none" strike="noStrike">
                          <a:solidFill>
                            <a:srgbClr val="000000"/>
                          </a:solidFill>
                          <a:effectLst/>
                          <a:latin typeface="Calibri"/>
                        </a:rPr>
                        <a:t> </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0"/>
                  </a:ext>
                </a:extLst>
              </a:tr>
              <a:tr h="276225">
                <a:tc>
                  <a:txBody>
                    <a:bodyPr/>
                    <a:lstStyle/>
                    <a:p>
                      <a:pPr algn="l" fontAlgn="b"/>
                      <a:r>
                        <a:rPr lang="en-US" sz="1600" b="1" i="0" u="none" strike="noStrike" dirty="0" err="1">
                          <a:solidFill>
                            <a:srgbClr val="000000"/>
                          </a:solidFill>
                          <a:effectLst/>
                          <a:latin typeface="Calibri"/>
                        </a:rPr>
                        <a:t>thsd</a:t>
                      </a:r>
                      <a:r>
                        <a:rPr lang="en-US" sz="1600" b="1" i="0" u="none" strike="noStrike" dirty="0">
                          <a:solidFill>
                            <a:srgbClr val="000000"/>
                          </a:solidFill>
                          <a:effectLst/>
                          <a:latin typeface="Calibri"/>
                        </a:rPr>
                        <a:t> USD</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1" i="0" u="none" strike="noStrike" dirty="0">
                          <a:solidFill>
                            <a:srgbClr val="000000"/>
                          </a:solidFill>
                          <a:effectLst/>
                          <a:latin typeface="Calibri"/>
                        </a:rPr>
                        <a:t>Year 1</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1" i="0" u="none" strike="noStrike" dirty="0">
                          <a:solidFill>
                            <a:srgbClr val="000000"/>
                          </a:solidFill>
                          <a:effectLst/>
                          <a:latin typeface="Calibri"/>
                        </a:rPr>
                        <a:t>Year 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1" i="0" u="none" strike="noStrike" dirty="0">
                          <a:solidFill>
                            <a:srgbClr val="000000"/>
                          </a:solidFill>
                          <a:effectLst/>
                          <a:latin typeface="Calibri"/>
                        </a:rPr>
                        <a:t>Year 3</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1" i="0" u="none" strike="noStrike" dirty="0">
                          <a:solidFill>
                            <a:srgbClr val="000000"/>
                          </a:solidFill>
                          <a:effectLst/>
                          <a:latin typeface="Calibri"/>
                        </a:rPr>
                        <a:t>Year 4</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600" b="1" i="0" u="none" strike="noStrike" dirty="0">
                          <a:solidFill>
                            <a:srgbClr val="000000"/>
                          </a:solidFill>
                          <a:effectLst/>
                          <a:latin typeface="Calibri"/>
                        </a:rPr>
                        <a:t>Year 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01"/>
                  </a:ext>
                </a:extLst>
              </a:tr>
              <a:tr h="276225">
                <a:tc>
                  <a:txBody>
                    <a:bodyPr/>
                    <a:lstStyle/>
                    <a:p>
                      <a:pPr algn="l" fontAlgn="b"/>
                      <a:r>
                        <a:rPr lang="en-US" sz="1600" b="1" i="0" u="none" strike="noStrike">
                          <a:solidFill>
                            <a:srgbClr val="000000"/>
                          </a:solidFill>
                          <a:effectLst/>
                          <a:latin typeface="Calibri"/>
                        </a:rPr>
                        <a:t>Assets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600" b="1" i="0" u="none" strike="noStrike">
                          <a:solidFill>
                            <a:srgbClr val="000000"/>
                          </a:solidFill>
                          <a:effectLst/>
                          <a:latin typeface="Calibri" panose="020F0502020204030204" pitchFamily="34" charset="0"/>
                        </a:rPr>
                        <a:t>967</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600" b="1" i="0" u="none" strike="noStrike">
                          <a:solidFill>
                            <a:srgbClr val="000000"/>
                          </a:solidFill>
                          <a:effectLst/>
                          <a:latin typeface="Calibri" panose="020F0502020204030204" pitchFamily="34" charset="0"/>
                        </a:rPr>
                        <a:t>2 407</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600" b="1" i="0" u="none" strike="noStrike">
                          <a:solidFill>
                            <a:srgbClr val="000000"/>
                          </a:solidFill>
                          <a:effectLst/>
                          <a:latin typeface="Calibri" panose="020F0502020204030204" pitchFamily="34" charset="0"/>
                        </a:rPr>
                        <a:t>3 668</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600" b="1" i="0" u="none" strike="noStrike">
                          <a:solidFill>
                            <a:srgbClr val="000000"/>
                          </a:solidFill>
                          <a:effectLst/>
                          <a:latin typeface="Calibri" panose="020F0502020204030204" pitchFamily="34" charset="0"/>
                        </a:rPr>
                        <a:t>4 783</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600" b="1" i="0" u="none" strike="noStrike">
                          <a:solidFill>
                            <a:srgbClr val="000000"/>
                          </a:solidFill>
                          <a:effectLst/>
                          <a:latin typeface="Calibri" panose="020F0502020204030204" pitchFamily="34" charset="0"/>
                        </a:rPr>
                        <a:t>5 071</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02"/>
                  </a:ext>
                </a:extLst>
              </a:tr>
              <a:tr h="266700">
                <a:tc>
                  <a:txBody>
                    <a:bodyPr/>
                    <a:lstStyle/>
                    <a:p>
                      <a:pPr algn="l" fontAlgn="b"/>
                      <a:r>
                        <a:rPr lang="en-US" sz="1600" b="0" i="0" u="none" strike="noStrike">
                          <a:solidFill>
                            <a:srgbClr val="000000"/>
                          </a:solidFill>
                          <a:effectLst/>
                          <a:latin typeface="Calibri"/>
                        </a:rPr>
                        <a:t>Liquid assets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118</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308</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474</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622</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661</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66700">
                <a:tc>
                  <a:txBody>
                    <a:bodyPr/>
                    <a:lstStyle/>
                    <a:p>
                      <a:pPr algn="l" fontAlgn="b"/>
                      <a:r>
                        <a:rPr lang="en-US" sz="1600" b="0" i="0" u="none" strike="noStrike">
                          <a:solidFill>
                            <a:srgbClr val="000000"/>
                          </a:solidFill>
                          <a:effectLst/>
                          <a:latin typeface="Calibri"/>
                        </a:rPr>
                        <a:t>Loans to individuals (net of provisions)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789</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2 054</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3 163</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4 146</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4 410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00025">
                <a:tc>
                  <a:txBody>
                    <a:bodyPr/>
                    <a:lstStyle/>
                    <a:p>
                      <a:pPr algn="l" fontAlgn="b"/>
                      <a:r>
                        <a:rPr lang="en-US" sz="1200" b="0" i="0" u="none" strike="noStrike" dirty="0">
                          <a:solidFill>
                            <a:srgbClr val="000000"/>
                          </a:solidFill>
                          <a:effectLst/>
                          <a:latin typeface="Calibri"/>
                        </a:rPr>
                        <a:t>    Total loans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1 447</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5 644</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11 232</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17 755</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24 491</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00025">
                <a:tc>
                  <a:txBody>
                    <a:bodyPr/>
                    <a:lstStyle/>
                    <a:p>
                      <a:pPr algn="l" fontAlgn="b"/>
                      <a:r>
                        <a:rPr lang="en-US" sz="1200" b="0" i="0" u="none" strike="noStrike" dirty="0">
                          <a:solidFill>
                            <a:srgbClr val="000000"/>
                          </a:solidFill>
                          <a:effectLst/>
                          <a:latin typeface="Calibri"/>
                        </a:rPr>
                        <a:t>    Risk provisions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-659</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-3 590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-8 069</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-13 609</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200" b="0" i="0" u="none" strike="noStrike">
                          <a:solidFill>
                            <a:srgbClr val="000000"/>
                          </a:solidFill>
                          <a:effectLst/>
                          <a:latin typeface="Calibri" panose="020F0502020204030204" pitchFamily="34" charset="0"/>
                        </a:rPr>
                        <a:t>-20 081</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76225">
                <a:tc>
                  <a:txBody>
                    <a:bodyPr/>
                    <a:lstStyle/>
                    <a:p>
                      <a:pPr algn="l" fontAlgn="b"/>
                      <a:r>
                        <a:rPr lang="en-US" sz="1600" b="0" i="0" u="none" strike="noStrike" dirty="0">
                          <a:solidFill>
                            <a:srgbClr val="000000"/>
                          </a:solidFill>
                          <a:effectLst/>
                          <a:latin typeface="Calibri"/>
                        </a:rPr>
                        <a:t>Other receivables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60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45</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30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15</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76225">
                <a:tc>
                  <a:txBody>
                    <a:bodyPr/>
                    <a:lstStyle/>
                    <a:p>
                      <a:pPr algn="l" fontAlgn="b"/>
                      <a:r>
                        <a:rPr lang="en-US" sz="1600" b="1" i="0" u="none" strike="noStrike">
                          <a:solidFill>
                            <a:srgbClr val="000000"/>
                          </a:solidFill>
                          <a:effectLst/>
                          <a:latin typeface="Calibri"/>
                        </a:rPr>
                        <a:t>Shareholders' equity</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600" b="1" i="0" u="none" strike="noStrike">
                          <a:solidFill>
                            <a:srgbClr val="000000"/>
                          </a:solidFill>
                          <a:effectLst/>
                          <a:latin typeface="Calibri" panose="020F0502020204030204" pitchFamily="34" charset="0"/>
                        </a:rPr>
                        <a:t>967</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600" b="1" i="0" u="none" strike="noStrike">
                          <a:solidFill>
                            <a:srgbClr val="000000"/>
                          </a:solidFill>
                          <a:effectLst/>
                          <a:latin typeface="Calibri" panose="020F0502020204030204" pitchFamily="34" charset="0"/>
                        </a:rPr>
                        <a:t>2 407</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600" b="1" i="0" u="none" strike="noStrike">
                          <a:solidFill>
                            <a:srgbClr val="000000"/>
                          </a:solidFill>
                          <a:effectLst/>
                          <a:latin typeface="Calibri" panose="020F0502020204030204" pitchFamily="34" charset="0"/>
                        </a:rPr>
                        <a:t>3 668</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600" b="1" i="0" u="none" strike="noStrike">
                          <a:solidFill>
                            <a:srgbClr val="000000"/>
                          </a:solidFill>
                          <a:effectLst/>
                          <a:latin typeface="Calibri" panose="020F0502020204030204" pitchFamily="34" charset="0"/>
                        </a:rPr>
                        <a:t>4 783</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600" b="1" i="0" u="none" strike="noStrike">
                          <a:solidFill>
                            <a:srgbClr val="000000"/>
                          </a:solidFill>
                          <a:effectLst/>
                          <a:latin typeface="Calibri" panose="020F0502020204030204" pitchFamily="34" charset="0"/>
                        </a:rPr>
                        <a:t>5 071</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08"/>
                  </a:ext>
                </a:extLst>
              </a:tr>
              <a:tr h="266700">
                <a:tc>
                  <a:txBody>
                    <a:bodyPr/>
                    <a:lstStyle/>
                    <a:p>
                      <a:pPr algn="l" fontAlgn="b"/>
                      <a:r>
                        <a:rPr lang="en-US" sz="1600" b="0" i="0" u="none" strike="noStrike">
                          <a:solidFill>
                            <a:srgbClr val="000000"/>
                          </a:solidFill>
                          <a:effectLst/>
                          <a:latin typeface="Calibri"/>
                        </a:rPr>
                        <a:t>Contributed equity</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2 444</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4 034</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4 161</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4 161</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4 161</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66700">
                <a:tc>
                  <a:txBody>
                    <a:bodyPr/>
                    <a:lstStyle/>
                    <a:p>
                      <a:pPr algn="l" fontAlgn="b"/>
                      <a:r>
                        <a:rPr lang="en-US" sz="1600" b="0" i="0" u="none" strike="noStrike">
                          <a:solidFill>
                            <a:srgbClr val="000000"/>
                          </a:solidFill>
                          <a:effectLst/>
                          <a:latin typeface="Calibri"/>
                        </a:rPr>
                        <a:t>Retained earnings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-1 476</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-1 627</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35</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2 655</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6 089</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76225">
                <a:tc>
                  <a:txBody>
                    <a:bodyPr/>
                    <a:lstStyle/>
                    <a:p>
                      <a:pPr algn="l" fontAlgn="b"/>
                      <a:r>
                        <a:rPr lang="en-US" sz="1600" b="0" i="0" u="none" strike="noStrike">
                          <a:solidFill>
                            <a:srgbClr val="000000"/>
                          </a:solidFill>
                          <a:effectLst/>
                          <a:latin typeface="Calibri"/>
                        </a:rPr>
                        <a:t>Dividends paid</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-528</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-2 033</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-5 179</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76225">
                <a:tc>
                  <a:txBody>
                    <a:bodyPr/>
                    <a:lstStyle/>
                    <a:p>
                      <a:pPr algn="l" fontAlgn="b"/>
                      <a:r>
                        <a:rPr lang="en-US" sz="1600" b="1" i="0" u="none" strike="noStrike">
                          <a:solidFill>
                            <a:srgbClr val="000000"/>
                          </a:solidFill>
                          <a:effectLst/>
                          <a:latin typeface="Calibri"/>
                        </a:rPr>
                        <a:t>Equity+Liabilities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600" b="1" i="0" u="none" strike="noStrike">
                          <a:solidFill>
                            <a:srgbClr val="000000"/>
                          </a:solidFill>
                          <a:effectLst/>
                          <a:latin typeface="Calibri" panose="020F0502020204030204" pitchFamily="34" charset="0"/>
                        </a:rPr>
                        <a:t>967</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600" b="1" i="0" u="none" strike="noStrike">
                          <a:solidFill>
                            <a:srgbClr val="000000"/>
                          </a:solidFill>
                          <a:effectLst/>
                          <a:latin typeface="Calibri" panose="020F0502020204030204" pitchFamily="34" charset="0"/>
                        </a:rPr>
                        <a:t>2 407</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600" b="1" i="0" u="none" strike="noStrike">
                          <a:solidFill>
                            <a:srgbClr val="000000"/>
                          </a:solidFill>
                          <a:effectLst/>
                          <a:latin typeface="Calibri" panose="020F0502020204030204" pitchFamily="34" charset="0"/>
                        </a:rPr>
                        <a:t>3 668</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600" b="1" i="0" u="none" strike="noStrike">
                          <a:solidFill>
                            <a:srgbClr val="000000"/>
                          </a:solidFill>
                          <a:effectLst/>
                          <a:latin typeface="Calibri" panose="020F0502020204030204" pitchFamily="34" charset="0"/>
                        </a:rPr>
                        <a:t>4 783</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600" b="1" i="0" u="none" strike="noStrike" dirty="0">
                          <a:solidFill>
                            <a:srgbClr val="000000"/>
                          </a:solidFill>
                          <a:effectLst/>
                          <a:latin typeface="Calibri" panose="020F0502020204030204" pitchFamily="34" charset="0"/>
                        </a:rPr>
                        <a:t>5 071</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12"/>
                  </a:ext>
                </a:extLst>
              </a:tr>
            </a:tbl>
          </a:graphicData>
        </a:graphic>
      </p:graphicFrame>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4328" y="12612"/>
            <a:ext cx="1622975" cy="60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3049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7F305DA-160D-498F-B102-A1D8643B4A2C}" type="slidenum">
              <a:rPr lang="ru-RU" smtClean="0"/>
              <a:pPr/>
              <a:t>48</a:t>
            </a:fld>
            <a:endParaRPr lang="ru-RU"/>
          </a:p>
        </p:txBody>
      </p:sp>
      <p:sp>
        <p:nvSpPr>
          <p:cNvPr id="5" name="Title 1"/>
          <p:cNvSpPr>
            <a:spLocks noGrp="1"/>
          </p:cNvSpPr>
          <p:nvPr>
            <p:ph type="title"/>
          </p:nvPr>
        </p:nvSpPr>
        <p:spPr>
          <a:xfrm>
            <a:off x="395536" y="116632"/>
            <a:ext cx="8159540" cy="312281"/>
          </a:xfrm>
        </p:spPr>
        <p:txBody>
          <a:bodyPr/>
          <a:lstStyle/>
          <a:p>
            <a:r>
              <a:rPr lang="en-US"/>
              <a:t>P&amp;L Statement</a:t>
            </a:r>
            <a:endParaRPr lang="en-US">
              <a:solidFill>
                <a:srgbClr val="FF0000"/>
              </a:solidFill>
            </a:endParaRPr>
          </a:p>
        </p:txBody>
      </p:sp>
      <p:graphicFrame>
        <p:nvGraphicFramePr>
          <p:cNvPr id="6" name="Таблица 5"/>
          <p:cNvGraphicFramePr>
            <a:graphicFrameLocks noGrp="1"/>
          </p:cNvGraphicFramePr>
          <p:nvPr>
            <p:extLst/>
          </p:nvPr>
        </p:nvGraphicFramePr>
        <p:xfrm>
          <a:off x="457200" y="1052736"/>
          <a:ext cx="8229599" cy="4448280"/>
        </p:xfrm>
        <a:graphic>
          <a:graphicData uri="http://schemas.openxmlformats.org/drawingml/2006/table">
            <a:tbl>
              <a:tblPr/>
              <a:tblGrid>
                <a:gridCol w="2611481">
                  <a:extLst>
                    <a:ext uri="{9D8B030D-6E8A-4147-A177-3AD203B41FA5}">
                      <a16:colId xmlns:a16="http://schemas.microsoft.com/office/drawing/2014/main" val="20000"/>
                    </a:ext>
                  </a:extLst>
                </a:gridCol>
                <a:gridCol w="936353">
                  <a:extLst>
                    <a:ext uri="{9D8B030D-6E8A-4147-A177-3AD203B41FA5}">
                      <a16:colId xmlns:a16="http://schemas.microsoft.com/office/drawing/2014/main" val="20001"/>
                    </a:ext>
                  </a:extLst>
                </a:gridCol>
                <a:gridCol w="936353">
                  <a:extLst>
                    <a:ext uri="{9D8B030D-6E8A-4147-A177-3AD203B41FA5}">
                      <a16:colId xmlns:a16="http://schemas.microsoft.com/office/drawing/2014/main" val="20002"/>
                    </a:ext>
                  </a:extLst>
                </a:gridCol>
                <a:gridCol w="936353">
                  <a:extLst>
                    <a:ext uri="{9D8B030D-6E8A-4147-A177-3AD203B41FA5}">
                      <a16:colId xmlns:a16="http://schemas.microsoft.com/office/drawing/2014/main" val="20003"/>
                    </a:ext>
                  </a:extLst>
                </a:gridCol>
                <a:gridCol w="936353">
                  <a:extLst>
                    <a:ext uri="{9D8B030D-6E8A-4147-A177-3AD203B41FA5}">
                      <a16:colId xmlns:a16="http://schemas.microsoft.com/office/drawing/2014/main" val="20004"/>
                    </a:ext>
                  </a:extLst>
                </a:gridCol>
                <a:gridCol w="936353">
                  <a:extLst>
                    <a:ext uri="{9D8B030D-6E8A-4147-A177-3AD203B41FA5}">
                      <a16:colId xmlns:a16="http://schemas.microsoft.com/office/drawing/2014/main" val="20005"/>
                    </a:ext>
                  </a:extLst>
                </a:gridCol>
                <a:gridCol w="936353">
                  <a:extLst>
                    <a:ext uri="{9D8B030D-6E8A-4147-A177-3AD203B41FA5}">
                      <a16:colId xmlns:a16="http://schemas.microsoft.com/office/drawing/2014/main" val="20006"/>
                    </a:ext>
                  </a:extLst>
                </a:gridCol>
              </a:tblGrid>
              <a:tr h="222885">
                <a:tc>
                  <a:txBody>
                    <a:bodyPr/>
                    <a:lstStyle/>
                    <a:p>
                      <a:pPr algn="l" fontAlgn="b"/>
                      <a:r>
                        <a:rPr lang="en-US" sz="1300" b="1" i="0" u="none" strike="noStrike" dirty="0">
                          <a:solidFill>
                            <a:srgbClr val="000000"/>
                          </a:solidFill>
                          <a:effectLst/>
                          <a:latin typeface="Calibri"/>
                        </a:rPr>
                        <a:t>P&amp;L</a:t>
                      </a:r>
                    </a:p>
                  </a:txBody>
                  <a:tcPr marL="18000" marR="18000" marT="18000" marB="1800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gridSpan="6">
                  <a:txBody>
                    <a:bodyPr/>
                    <a:lstStyle/>
                    <a:p>
                      <a:pPr algn="ctr" fontAlgn="b"/>
                      <a:r>
                        <a:rPr lang="ru-RU" sz="1300" b="1" i="0" u="none" strike="noStrike">
                          <a:solidFill>
                            <a:srgbClr val="000000"/>
                          </a:solidFill>
                          <a:effectLst/>
                          <a:latin typeface="Calibri"/>
                        </a:rPr>
                        <a:t> </a:t>
                      </a:r>
                    </a:p>
                  </a:txBody>
                  <a:tcPr marL="18000" marR="18000" marT="18000" marB="1800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0"/>
                  </a:ext>
                </a:extLst>
              </a:tr>
              <a:tr h="222885">
                <a:tc>
                  <a:txBody>
                    <a:bodyPr/>
                    <a:lstStyle/>
                    <a:p>
                      <a:pPr algn="l" fontAlgn="b"/>
                      <a:r>
                        <a:rPr lang="en-US" sz="1300" b="1" i="0" u="none" strike="noStrike">
                          <a:solidFill>
                            <a:srgbClr val="000000"/>
                          </a:solidFill>
                          <a:effectLst/>
                          <a:latin typeface="Calibri"/>
                        </a:rPr>
                        <a:t>thsd USD</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a:solidFill>
                            <a:srgbClr val="000000"/>
                          </a:solidFill>
                          <a:effectLst/>
                          <a:latin typeface="Calibri"/>
                        </a:rPr>
                        <a:t>Year 1</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dirty="0">
                          <a:solidFill>
                            <a:srgbClr val="000000"/>
                          </a:solidFill>
                          <a:effectLst/>
                          <a:latin typeface="Calibri"/>
                        </a:rPr>
                        <a:t>Year 2</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a:solidFill>
                            <a:srgbClr val="000000"/>
                          </a:solidFill>
                          <a:effectLst/>
                          <a:latin typeface="Calibri"/>
                        </a:rPr>
                        <a:t>Year 3</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a:solidFill>
                            <a:srgbClr val="000000"/>
                          </a:solidFill>
                          <a:effectLst/>
                          <a:latin typeface="Calibri"/>
                        </a:rPr>
                        <a:t>Year 4</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a:solidFill>
                            <a:srgbClr val="000000"/>
                          </a:solidFill>
                          <a:effectLst/>
                          <a:latin typeface="Calibri"/>
                        </a:rPr>
                        <a:t>Year 5</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a:solidFill>
                            <a:srgbClr val="000000"/>
                          </a:solidFill>
                          <a:effectLst/>
                          <a:latin typeface="Calibri"/>
                        </a:rPr>
                        <a:t>Total</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01"/>
                  </a:ext>
                </a:extLst>
              </a:tr>
              <a:tr h="214313">
                <a:tc>
                  <a:txBody>
                    <a:bodyPr/>
                    <a:lstStyle/>
                    <a:p>
                      <a:pPr algn="l" fontAlgn="b"/>
                      <a:r>
                        <a:rPr lang="en-US" sz="1300" b="1" i="0" u="none" strike="noStrike" dirty="0">
                          <a:solidFill>
                            <a:srgbClr val="000000"/>
                          </a:solidFill>
                          <a:effectLst/>
                          <a:latin typeface="Calibri"/>
                        </a:rPr>
                        <a:t>Revenue</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810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5 328</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9 502</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13 431</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16 034</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45 105</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2"/>
                  </a:ext>
                </a:extLst>
              </a:tr>
              <a:tr h="214313">
                <a:tc>
                  <a:txBody>
                    <a:bodyPr/>
                    <a:lstStyle/>
                    <a:p>
                      <a:pPr algn="l" fontAlgn="b"/>
                      <a:r>
                        <a:rPr lang="en-US" sz="1300" b="0" i="0" u="none" strike="noStrike">
                          <a:solidFill>
                            <a:srgbClr val="000000"/>
                          </a:solidFill>
                          <a:effectLst/>
                          <a:latin typeface="Calibri"/>
                        </a:rPr>
                        <a:t>    Primary sales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363</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1 682</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2 748</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3 784</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4 330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12 907</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3"/>
                  </a:ext>
                </a:extLst>
              </a:tr>
              <a:tr h="214313">
                <a:tc>
                  <a:txBody>
                    <a:bodyPr/>
                    <a:lstStyle/>
                    <a:p>
                      <a:pPr algn="l" fontAlgn="b"/>
                      <a:r>
                        <a:rPr lang="en-US" sz="1300" b="0" i="0" u="none" strike="noStrike">
                          <a:solidFill>
                            <a:srgbClr val="000000"/>
                          </a:solidFill>
                          <a:effectLst/>
                          <a:latin typeface="Calibri"/>
                        </a:rPr>
                        <a:t>    Repeat Sales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448</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3 646</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6 754</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9 647</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11 704</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32 198</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4"/>
                  </a:ext>
                </a:extLst>
              </a:tr>
              <a:tr h="214313">
                <a:tc>
                  <a:txBody>
                    <a:bodyPr/>
                    <a:lstStyle/>
                    <a:p>
                      <a:pPr algn="l" fontAlgn="b"/>
                      <a:r>
                        <a:rPr lang="en-US" sz="1300" b="1" i="0" u="none" strike="noStrike">
                          <a:solidFill>
                            <a:srgbClr val="000000"/>
                          </a:solidFill>
                          <a:effectLst/>
                          <a:latin typeface="Calibri"/>
                        </a:rPr>
                        <a:t>Risk provisions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-659</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-2 931</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-4 479</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-5 540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-6 472</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-20 081</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5"/>
                  </a:ext>
                </a:extLst>
              </a:tr>
              <a:tr h="214313">
                <a:tc>
                  <a:txBody>
                    <a:bodyPr/>
                    <a:lstStyle/>
                    <a:p>
                      <a:pPr algn="l" fontAlgn="b"/>
                      <a:r>
                        <a:rPr lang="en-US" sz="1300" b="0" i="0" u="none" strike="noStrike">
                          <a:solidFill>
                            <a:srgbClr val="000000"/>
                          </a:solidFill>
                          <a:effectLst/>
                          <a:latin typeface="Calibri"/>
                        </a:rPr>
                        <a:t>    Primary sales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-356</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-1 084</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-1 503</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-1 801</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-2 013</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-6 756</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6"/>
                  </a:ext>
                </a:extLst>
              </a:tr>
              <a:tr h="214313">
                <a:tc>
                  <a:txBody>
                    <a:bodyPr/>
                    <a:lstStyle/>
                    <a:p>
                      <a:pPr algn="l" fontAlgn="b"/>
                      <a:r>
                        <a:rPr lang="en-US" sz="1300" b="0" i="0" u="none" strike="noStrike">
                          <a:solidFill>
                            <a:srgbClr val="000000"/>
                          </a:solidFill>
                          <a:effectLst/>
                          <a:latin typeface="Calibri"/>
                        </a:rPr>
                        <a:t>    Repeat Sales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-303</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-1 848</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-2 976</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-3 739</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-4 459</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-13 325</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7"/>
                  </a:ext>
                </a:extLst>
              </a:tr>
              <a:tr h="214313">
                <a:tc>
                  <a:txBody>
                    <a:bodyPr/>
                    <a:lstStyle/>
                    <a:p>
                      <a:pPr algn="l" fontAlgn="b"/>
                      <a:r>
                        <a:rPr lang="en-US" sz="1300" b="1" i="0" u="none" strike="noStrike" dirty="0">
                          <a:solidFill>
                            <a:srgbClr val="000000"/>
                          </a:solidFill>
                          <a:effectLst/>
                          <a:latin typeface="Calibri"/>
                        </a:rPr>
                        <a:t>Variable costs*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-563</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-1 407</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-2 256</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-3 096</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-3 606</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-10 929</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8"/>
                  </a:ext>
                </a:extLst>
              </a:tr>
              <a:tr h="214313">
                <a:tc>
                  <a:txBody>
                    <a:bodyPr/>
                    <a:lstStyle/>
                    <a:p>
                      <a:pPr algn="l" fontAlgn="b"/>
                      <a:r>
                        <a:rPr lang="en-US" sz="1300" b="0" i="0" u="none" strike="noStrike">
                          <a:solidFill>
                            <a:srgbClr val="000000"/>
                          </a:solidFill>
                          <a:effectLst/>
                          <a:latin typeface="Calibri"/>
                        </a:rPr>
                        <a:t>    Marketing acquisition costs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-385</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-527</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-815</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-1 087</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-1 206</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-4 020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9"/>
                  </a:ext>
                </a:extLst>
              </a:tr>
              <a:tr h="214313">
                <a:tc>
                  <a:txBody>
                    <a:bodyPr/>
                    <a:lstStyle/>
                    <a:p>
                      <a:pPr algn="l" fontAlgn="b"/>
                      <a:r>
                        <a:rPr lang="en-US" sz="1300" b="0" i="0" u="none" strike="noStrike">
                          <a:solidFill>
                            <a:srgbClr val="000000"/>
                          </a:solidFill>
                          <a:effectLst/>
                          <a:latin typeface="Calibri"/>
                        </a:rPr>
                        <a:t>    Salary (variable part)</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-127</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-388</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-516</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-680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-796</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-2 506</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0"/>
                  </a:ext>
                </a:extLst>
              </a:tr>
              <a:tr h="214313">
                <a:tc>
                  <a:txBody>
                    <a:bodyPr/>
                    <a:lstStyle/>
                    <a:p>
                      <a:pPr algn="l" fontAlgn="b"/>
                      <a:r>
                        <a:rPr lang="en-US" sz="1300" b="0" i="0" u="none" strike="noStrike">
                          <a:solidFill>
                            <a:srgbClr val="000000"/>
                          </a:solidFill>
                          <a:effectLst/>
                          <a:latin typeface="Calibri"/>
                        </a:rPr>
                        <a:t>    Other variable costs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-69</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-96</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-128</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-148</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-462</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1"/>
                  </a:ext>
                </a:extLst>
              </a:tr>
              <a:tr h="222885">
                <a:tc>
                  <a:txBody>
                    <a:bodyPr/>
                    <a:lstStyle/>
                    <a:p>
                      <a:pPr algn="l" fontAlgn="b"/>
                      <a:r>
                        <a:rPr lang="en-US" sz="1300" b="0" i="0" u="none" strike="noStrike">
                          <a:solidFill>
                            <a:srgbClr val="000000"/>
                          </a:solidFill>
                          <a:effectLst/>
                          <a:latin typeface="Calibri"/>
                        </a:rPr>
                        <a:t>    VAT</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-32</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-424</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-829</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-1 200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-1 456</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-3 941</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22885">
                <a:tc>
                  <a:txBody>
                    <a:bodyPr/>
                    <a:lstStyle/>
                    <a:p>
                      <a:pPr algn="l" fontAlgn="b"/>
                      <a:r>
                        <a:rPr lang="en-US" sz="1300" b="1" i="0" u="none" strike="noStrike">
                          <a:solidFill>
                            <a:srgbClr val="000000"/>
                          </a:solidFill>
                          <a:effectLst/>
                          <a:latin typeface="Calibri"/>
                        </a:rPr>
                        <a:t>Operating profit (before fixed costs)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-412</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990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2 766</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4 795</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5 955</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14 095</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13"/>
                  </a:ext>
                </a:extLst>
              </a:tr>
              <a:tr h="214313">
                <a:tc>
                  <a:txBody>
                    <a:bodyPr/>
                    <a:lstStyle/>
                    <a:p>
                      <a:pPr algn="l" fontAlgn="b"/>
                      <a:r>
                        <a:rPr lang="en-US" sz="1300" b="1" i="0" u="none" strike="noStrike" dirty="0">
                          <a:solidFill>
                            <a:srgbClr val="000000"/>
                          </a:solidFill>
                          <a:effectLst/>
                          <a:latin typeface="Calibri"/>
                        </a:rPr>
                        <a:t>Fixed costs*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-1 016</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-1 125</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-1 036</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-1 141</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-1 171</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-5 490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4"/>
                  </a:ext>
                </a:extLst>
              </a:tr>
              <a:tr h="214313">
                <a:tc>
                  <a:txBody>
                    <a:bodyPr/>
                    <a:lstStyle/>
                    <a:p>
                      <a:pPr algn="l" fontAlgn="b"/>
                      <a:r>
                        <a:rPr lang="en-US" sz="1300" b="0" i="0" u="none" strike="noStrike">
                          <a:solidFill>
                            <a:srgbClr val="000000"/>
                          </a:solidFill>
                          <a:effectLst/>
                          <a:latin typeface="Calibri"/>
                        </a:rPr>
                        <a:t>    Salary (fixed part)</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-709</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-807</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-726</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-826</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-886</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-3 954</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5"/>
                  </a:ext>
                </a:extLst>
              </a:tr>
              <a:tr h="214313">
                <a:tc>
                  <a:txBody>
                    <a:bodyPr/>
                    <a:lstStyle/>
                    <a:p>
                      <a:pPr algn="l" fontAlgn="b"/>
                      <a:r>
                        <a:rPr lang="en-US" sz="1300" b="0" i="0" u="none" strike="noStrike">
                          <a:solidFill>
                            <a:srgbClr val="000000"/>
                          </a:solidFill>
                          <a:effectLst/>
                          <a:latin typeface="Calibri"/>
                        </a:rPr>
                        <a:t>    Other G&amp;A expenses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-307</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-318</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-310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-315</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-286</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0" i="0" u="none" strike="noStrike">
                          <a:solidFill>
                            <a:srgbClr val="000000"/>
                          </a:solidFill>
                          <a:effectLst/>
                          <a:latin typeface="Calibri" panose="020F0502020204030204" pitchFamily="34" charset="0"/>
                        </a:rPr>
                        <a:t>-1 536</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6"/>
                  </a:ext>
                </a:extLst>
              </a:tr>
              <a:tr h="222885">
                <a:tc>
                  <a:txBody>
                    <a:bodyPr/>
                    <a:lstStyle/>
                    <a:p>
                      <a:pPr algn="l" fontAlgn="b"/>
                      <a:r>
                        <a:rPr lang="en-US" sz="1300" b="1" i="0" u="none" strike="noStrike">
                          <a:solidFill>
                            <a:srgbClr val="000000"/>
                          </a:solidFill>
                          <a:effectLst/>
                          <a:latin typeface="Calibri"/>
                        </a:rPr>
                        <a:t>One-off expenses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-49</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-15</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-15</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-15</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-15</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-109</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222885">
                <a:tc>
                  <a:txBody>
                    <a:bodyPr/>
                    <a:lstStyle/>
                    <a:p>
                      <a:pPr algn="l" fontAlgn="b"/>
                      <a:r>
                        <a:rPr lang="en-US" sz="1300" b="1" i="0" u="none" strike="noStrike" dirty="0">
                          <a:solidFill>
                            <a:srgbClr val="000000"/>
                          </a:solidFill>
                          <a:effectLst/>
                          <a:latin typeface="Calibri"/>
                        </a:rPr>
                        <a:t>Profit before Taxes**</a:t>
                      </a:r>
                    </a:p>
                  </a:txBody>
                  <a:tcPr marL="18000" marR="18000" marT="18000" marB="180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-1 476</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-151</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1 715</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3 639</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4 769</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400" b="1" i="0" u="none" strike="noStrike" dirty="0">
                          <a:solidFill>
                            <a:srgbClr val="000000"/>
                          </a:solidFill>
                          <a:effectLst/>
                          <a:latin typeface="Calibri" panose="020F0502020204030204" pitchFamily="34" charset="0"/>
                        </a:rPr>
                        <a:t>8 496</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18"/>
                  </a:ext>
                </a:extLst>
              </a:tr>
            </a:tbl>
          </a:graphicData>
        </a:graphic>
      </p:graphicFrame>
      <p:sp>
        <p:nvSpPr>
          <p:cNvPr id="9" name="TextBox 8"/>
          <p:cNvSpPr txBox="1"/>
          <p:nvPr/>
        </p:nvSpPr>
        <p:spPr>
          <a:xfrm>
            <a:off x="467544" y="5733256"/>
            <a:ext cx="8208912" cy="523220"/>
          </a:xfrm>
          <a:prstGeom prst="rect">
            <a:avLst/>
          </a:prstGeom>
          <a:solidFill>
            <a:schemeClr val="accent1">
              <a:lumMod val="20000"/>
              <a:lumOff val="80000"/>
            </a:schemeClr>
          </a:solidFill>
          <a:ln>
            <a:solidFill>
              <a:schemeClr val="accent1"/>
            </a:solidFill>
          </a:ln>
        </p:spPr>
        <p:txBody>
          <a:bodyPr wrap="square" rtlCol="0">
            <a:spAutoFit/>
          </a:bodyPr>
          <a:lstStyle/>
          <a:p>
            <a:r>
              <a:rPr lang="en-US" sz="1400"/>
              <a:t>*    See slides 50-51 for details</a:t>
            </a:r>
          </a:p>
          <a:p>
            <a:r>
              <a:rPr lang="en-US" sz="1400"/>
              <a:t>** Estimated </a:t>
            </a:r>
            <a:r>
              <a:rPr lang="en-US" sz="1400" err="1"/>
              <a:t>unoptimized</a:t>
            </a:r>
            <a:r>
              <a:rPr lang="en-US" sz="1400"/>
              <a:t> amount of profit tax for 5</a:t>
            </a:r>
            <a:r>
              <a:rPr lang="en-US" sz="1400" baseline="30000"/>
              <a:t>th</a:t>
            </a:r>
            <a:r>
              <a:rPr lang="en-US" sz="1400"/>
              <a:t> year  is $1.3M</a:t>
            </a:r>
          </a:p>
        </p:txBody>
      </p:sp>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4328" y="12612"/>
            <a:ext cx="1622975" cy="60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98950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7F305DA-160D-498F-B102-A1D8643B4A2C}" type="slidenum">
              <a:rPr lang="ru-RU" smtClean="0"/>
              <a:pPr/>
              <a:t>49</a:t>
            </a:fld>
            <a:endParaRPr lang="ru-RU"/>
          </a:p>
        </p:txBody>
      </p:sp>
      <p:sp>
        <p:nvSpPr>
          <p:cNvPr id="3" name="Title 1"/>
          <p:cNvSpPr>
            <a:spLocks noGrp="1"/>
          </p:cNvSpPr>
          <p:nvPr>
            <p:ph type="title"/>
          </p:nvPr>
        </p:nvSpPr>
        <p:spPr>
          <a:xfrm>
            <a:off x="395536" y="116632"/>
            <a:ext cx="8159540" cy="312281"/>
          </a:xfrm>
        </p:spPr>
        <p:txBody>
          <a:bodyPr/>
          <a:lstStyle/>
          <a:p>
            <a:r>
              <a:rPr lang="en-US"/>
              <a:t>Cash flow statement</a:t>
            </a:r>
          </a:p>
        </p:txBody>
      </p:sp>
      <p:graphicFrame>
        <p:nvGraphicFramePr>
          <p:cNvPr id="2" name="Таблица 1"/>
          <p:cNvGraphicFramePr>
            <a:graphicFrameLocks noGrp="1"/>
          </p:cNvGraphicFramePr>
          <p:nvPr>
            <p:extLst/>
          </p:nvPr>
        </p:nvGraphicFramePr>
        <p:xfrm>
          <a:off x="1078902" y="836618"/>
          <a:ext cx="6986196" cy="5309332"/>
        </p:xfrm>
        <a:graphic>
          <a:graphicData uri="http://schemas.openxmlformats.org/drawingml/2006/table">
            <a:tbl>
              <a:tblPr/>
              <a:tblGrid>
                <a:gridCol w="2314446">
                  <a:extLst>
                    <a:ext uri="{9D8B030D-6E8A-4147-A177-3AD203B41FA5}">
                      <a16:colId xmlns:a16="http://schemas.microsoft.com/office/drawing/2014/main" val="20000"/>
                    </a:ext>
                  </a:extLst>
                </a:gridCol>
                <a:gridCol w="778625">
                  <a:extLst>
                    <a:ext uri="{9D8B030D-6E8A-4147-A177-3AD203B41FA5}">
                      <a16:colId xmlns:a16="http://schemas.microsoft.com/office/drawing/2014/main" val="20001"/>
                    </a:ext>
                  </a:extLst>
                </a:gridCol>
                <a:gridCol w="778625">
                  <a:extLst>
                    <a:ext uri="{9D8B030D-6E8A-4147-A177-3AD203B41FA5}">
                      <a16:colId xmlns:a16="http://schemas.microsoft.com/office/drawing/2014/main" val="20002"/>
                    </a:ext>
                  </a:extLst>
                </a:gridCol>
                <a:gridCol w="778625">
                  <a:extLst>
                    <a:ext uri="{9D8B030D-6E8A-4147-A177-3AD203B41FA5}">
                      <a16:colId xmlns:a16="http://schemas.microsoft.com/office/drawing/2014/main" val="20003"/>
                    </a:ext>
                  </a:extLst>
                </a:gridCol>
                <a:gridCol w="778625">
                  <a:extLst>
                    <a:ext uri="{9D8B030D-6E8A-4147-A177-3AD203B41FA5}">
                      <a16:colId xmlns:a16="http://schemas.microsoft.com/office/drawing/2014/main" val="20004"/>
                    </a:ext>
                  </a:extLst>
                </a:gridCol>
                <a:gridCol w="778625">
                  <a:extLst>
                    <a:ext uri="{9D8B030D-6E8A-4147-A177-3AD203B41FA5}">
                      <a16:colId xmlns:a16="http://schemas.microsoft.com/office/drawing/2014/main" val="20005"/>
                    </a:ext>
                  </a:extLst>
                </a:gridCol>
                <a:gridCol w="778625">
                  <a:extLst>
                    <a:ext uri="{9D8B030D-6E8A-4147-A177-3AD203B41FA5}">
                      <a16:colId xmlns:a16="http://schemas.microsoft.com/office/drawing/2014/main" val="20006"/>
                    </a:ext>
                  </a:extLst>
                </a:gridCol>
              </a:tblGrid>
              <a:tr h="149704">
                <a:tc>
                  <a:txBody>
                    <a:bodyPr/>
                    <a:lstStyle/>
                    <a:p>
                      <a:pPr algn="l" fontAlgn="b"/>
                      <a:r>
                        <a:rPr lang="en-US" sz="1000" b="1" i="0" u="none" strike="noStrike" dirty="0">
                          <a:solidFill>
                            <a:srgbClr val="000000"/>
                          </a:solidFill>
                          <a:effectLst/>
                          <a:latin typeface="Calibri"/>
                        </a:rPr>
                        <a:t>Cash flow</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tc gridSpan="6">
                  <a:txBody>
                    <a:bodyPr/>
                    <a:lstStyle/>
                    <a:p>
                      <a:pPr algn="ctr" fontAlgn="b"/>
                      <a:r>
                        <a:rPr lang="ru-RU" sz="1000" b="1" i="0" u="none" strike="noStrike">
                          <a:solidFill>
                            <a:srgbClr val="000000"/>
                          </a:solidFill>
                          <a:effectLst/>
                          <a:latin typeface="Calibri"/>
                        </a:rPr>
                        <a:t> </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0"/>
                  </a:ext>
                </a:extLst>
              </a:tr>
              <a:tr h="149704">
                <a:tc>
                  <a:txBody>
                    <a:bodyPr/>
                    <a:lstStyle/>
                    <a:p>
                      <a:pPr algn="l" fontAlgn="b"/>
                      <a:r>
                        <a:rPr lang="en-US" sz="1000" b="1" i="0" u="none" strike="noStrike" dirty="0" err="1">
                          <a:solidFill>
                            <a:srgbClr val="000000"/>
                          </a:solidFill>
                          <a:effectLst/>
                          <a:latin typeface="Calibri"/>
                        </a:rPr>
                        <a:t>thsd</a:t>
                      </a:r>
                      <a:r>
                        <a:rPr lang="en-US" sz="1000" b="1" i="0" u="none" strike="noStrike" dirty="0">
                          <a:solidFill>
                            <a:srgbClr val="000000"/>
                          </a:solidFill>
                          <a:effectLst/>
                          <a:latin typeface="Calibri"/>
                        </a:rPr>
                        <a:t> USD</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en-US" sz="1000" b="1" i="0" u="none" strike="noStrike" dirty="0">
                          <a:solidFill>
                            <a:srgbClr val="000000"/>
                          </a:solidFill>
                          <a:effectLst/>
                          <a:latin typeface="Calibri"/>
                        </a:rPr>
                        <a:t>Year 1</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en-US" sz="1000" b="1" i="0" u="none" strike="noStrike" dirty="0">
                          <a:solidFill>
                            <a:srgbClr val="000000"/>
                          </a:solidFill>
                          <a:effectLst/>
                          <a:latin typeface="Calibri"/>
                        </a:rPr>
                        <a:t>Year 2</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en-US" sz="1000" b="1" i="0" u="none" strike="noStrike" dirty="0">
                          <a:solidFill>
                            <a:srgbClr val="000000"/>
                          </a:solidFill>
                          <a:effectLst/>
                          <a:latin typeface="Calibri"/>
                        </a:rPr>
                        <a:t>Year 3</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en-US" sz="1000" b="1" i="0" u="none" strike="noStrike" dirty="0">
                          <a:solidFill>
                            <a:srgbClr val="000000"/>
                          </a:solidFill>
                          <a:effectLst/>
                          <a:latin typeface="Calibri"/>
                        </a:rPr>
                        <a:t>Year 4</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en-US" sz="1000" b="1" i="0" u="none" strike="noStrike" dirty="0">
                          <a:solidFill>
                            <a:srgbClr val="000000"/>
                          </a:solidFill>
                          <a:effectLst/>
                          <a:latin typeface="Calibri"/>
                        </a:rPr>
                        <a:t>Year 5</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tc>
                  <a:txBody>
                    <a:bodyPr/>
                    <a:lstStyle/>
                    <a:p>
                      <a:pPr algn="ctr" fontAlgn="b"/>
                      <a:r>
                        <a:rPr lang="en-US" sz="1000" b="1" i="0" u="none" strike="noStrike" dirty="0">
                          <a:solidFill>
                            <a:srgbClr val="000000"/>
                          </a:solidFill>
                          <a:effectLst/>
                          <a:latin typeface="Calibri"/>
                        </a:rPr>
                        <a:t>Total</a:t>
                      </a:r>
                    </a:p>
                  </a:txBody>
                  <a:tcPr marL="18000" marR="18000" marT="3600" marB="360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E6F1"/>
                    </a:solidFill>
                  </a:tcPr>
                </a:tc>
                <a:extLst>
                  <a:ext uri="{0D108BD9-81ED-4DB2-BD59-A6C34878D82A}">
                    <a16:rowId xmlns:a16="http://schemas.microsoft.com/office/drawing/2014/main" val="10001"/>
                  </a:ext>
                </a:extLst>
              </a:tr>
              <a:tr h="178219">
                <a:tc>
                  <a:txBody>
                    <a:bodyPr/>
                    <a:lstStyle/>
                    <a:p>
                      <a:pPr algn="l" fontAlgn="b"/>
                      <a:r>
                        <a:rPr lang="en-US" sz="1000" b="0" i="0" u="none" strike="noStrike" dirty="0">
                          <a:solidFill>
                            <a:srgbClr val="000000"/>
                          </a:solidFill>
                          <a:effectLst/>
                          <a:latin typeface="Calibri"/>
                        </a:rPr>
                        <a:t>Loans issued</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-3 088</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-15 408</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-25 527</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-34 957</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-40 642</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-119 622</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2"/>
                  </a:ext>
                </a:extLst>
              </a:tr>
              <a:tr h="178219">
                <a:tc>
                  <a:txBody>
                    <a:bodyPr/>
                    <a:lstStyle/>
                    <a:p>
                      <a:pPr algn="l" fontAlgn="b"/>
                      <a:r>
                        <a:rPr lang="en-US" sz="1000" b="0" i="0" u="none" strike="noStrike">
                          <a:solidFill>
                            <a:srgbClr val="000000"/>
                          </a:solidFill>
                          <a:effectLst/>
                          <a:latin typeface="Calibri"/>
                        </a:rPr>
                        <a:t>Principals received</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1 640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11 212</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19 939</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28 435</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33 906</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95 131</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3"/>
                  </a:ext>
                </a:extLst>
              </a:tr>
              <a:tr h="178219">
                <a:tc>
                  <a:txBody>
                    <a:bodyPr/>
                    <a:lstStyle/>
                    <a:p>
                      <a:pPr algn="l" fontAlgn="b"/>
                      <a:r>
                        <a:rPr lang="en-US" sz="1000" b="0" i="0" u="none" strike="noStrike">
                          <a:solidFill>
                            <a:srgbClr val="000000"/>
                          </a:solidFill>
                          <a:effectLst/>
                          <a:latin typeface="Calibri"/>
                        </a:rPr>
                        <a:t>Interest received</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810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5 328</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9 502</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13 431</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16 034</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45 105</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4"/>
                  </a:ext>
                </a:extLst>
              </a:tr>
              <a:tr h="178219">
                <a:tc>
                  <a:txBody>
                    <a:bodyPr/>
                    <a:lstStyle/>
                    <a:p>
                      <a:pPr algn="l" fontAlgn="b"/>
                      <a:r>
                        <a:rPr lang="en-US" sz="1000" b="0" i="0" u="none" strike="noStrike" dirty="0">
                          <a:solidFill>
                            <a:srgbClr val="000000"/>
                          </a:solidFill>
                          <a:effectLst/>
                          <a:latin typeface="Calibri"/>
                        </a:rPr>
                        <a:t>Loan fees received</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5"/>
                  </a:ext>
                </a:extLst>
              </a:tr>
              <a:tr h="178219">
                <a:tc>
                  <a:txBody>
                    <a:bodyPr/>
                    <a:lstStyle/>
                    <a:p>
                      <a:pPr algn="l" fontAlgn="b"/>
                      <a:r>
                        <a:rPr lang="en-US" sz="1000" b="0" i="0" u="none" strike="noStrike">
                          <a:solidFill>
                            <a:srgbClr val="000000"/>
                          </a:solidFill>
                          <a:effectLst/>
                          <a:latin typeface="Calibri"/>
                        </a:rPr>
                        <a:t>Fines &amp; penalties received</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78219">
                <a:tc>
                  <a:txBody>
                    <a:bodyPr/>
                    <a:lstStyle/>
                    <a:p>
                      <a:pPr algn="l" fontAlgn="b"/>
                      <a:r>
                        <a:rPr lang="en-US" sz="1000" b="1" i="0" u="none" strike="noStrike">
                          <a:solidFill>
                            <a:srgbClr val="000000"/>
                          </a:solidFill>
                          <a:effectLst/>
                          <a:latin typeface="Calibri"/>
                        </a:rPr>
                        <a:t>Total CF from business activities:</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000" b="1" i="0" u="none" strike="noStrike">
                          <a:solidFill>
                            <a:srgbClr val="000000"/>
                          </a:solidFill>
                          <a:effectLst/>
                          <a:latin typeface="Calibri" panose="020F0502020204030204" pitchFamily="34" charset="0"/>
                        </a:rPr>
                        <a:t>-637</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000" b="1" i="0" u="none" strike="noStrike">
                          <a:solidFill>
                            <a:srgbClr val="000000"/>
                          </a:solidFill>
                          <a:effectLst/>
                          <a:latin typeface="Calibri" panose="020F0502020204030204" pitchFamily="34" charset="0"/>
                        </a:rPr>
                        <a:t>1 132</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000" b="1" i="0" u="none" strike="noStrike">
                          <a:solidFill>
                            <a:srgbClr val="000000"/>
                          </a:solidFill>
                          <a:effectLst/>
                          <a:latin typeface="Calibri" panose="020F0502020204030204" pitchFamily="34" charset="0"/>
                        </a:rPr>
                        <a:t>3 913</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000" b="1" i="0" u="none" strike="noStrike">
                          <a:solidFill>
                            <a:srgbClr val="000000"/>
                          </a:solidFill>
                          <a:effectLst/>
                          <a:latin typeface="Calibri" panose="020F0502020204030204" pitchFamily="34" charset="0"/>
                        </a:rPr>
                        <a:t>6 909</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000" b="1" i="0" u="none" strike="noStrike">
                          <a:solidFill>
                            <a:srgbClr val="000000"/>
                          </a:solidFill>
                          <a:effectLst/>
                          <a:latin typeface="Calibri" panose="020F0502020204030204" pitchFamily="34" charset="0"/>
                        </a:rPr>
                        <a:t>9 298</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000" b="1" i="0" u="none" strike="noStrike">
                          <a:solidFill>
                            <a:srgbClr val="000000"/>
                          </a:solidFill>
                          <a:effectLst/>
                          <a:latin typeface="Calibri" panose="020F0502020204030204" pitchFamily="34" charset="0"/>
                        </a:rPr>
                        <a:t>20 614</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10007"/>
                  </a:ext>
                </a:extLst>
              </a:tr>
              <a:tr h="178219">
                <a:tc>
                  <a:txBody>
                    <a:bodyPr/>
                    <a:lstStyle/>
                    <a:p>
                      <a:pPr algn="l" fontAlgn="b"/>
                      <a:r>
                        <a:rPr lang="en-US" sz="1000" b="0" i="0" u="none" strike="noStrike">
                          <a:solidFill>
                            <a:srgbClr val="000000"/>
                          </a:solidFill>
                          <a:effectLst/>
                          <a:latin typeface="Calibri"/>
                        </a:rPr>
                        <a:t>Commissions to agents &amp; payment systems</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-3</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-3</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-3</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-3</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-4</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-16</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8"/>
                  </a:ext>
                </a:extLst>
              </a:tr>
              <a:tr h="178219">
                <a:tc>
                  <a:txBody>
                    <a:bodyPr/>
                    <a:lstStyle/>
                    <a:p>
                      <a:pPr algn="l" fontAlgn="b"/>
                      <a:r>
                        <a:rPr lang="en-US" sz="1000" b="0" i="0" u="none" strike="noStrike">
                          <a:solidFill>
                            <a:srgbClr val="000000"/>
                          </a:solidFill>
                          <a:effectLst/>
                          <a:latin typeface="Calibri"/>
                        </a:rPr>
                        <a:t>POS costs</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9"/>
                  </a:ext>
                </a:extLst>
              </a:tr>
              <a:tr h="178219">
                <a:tc>
                  <a:txBody>
                    <a:bodyPr/>
                    <a:lstStyle/>
                    <a:p>
                      <a:pPr algn="l" fontAlgn="b"/>
                      <a:r>
                        <a:rPr lang="en-US" sz="1000" b="0" i="0" u="none" strike="noStrike">
                          <a:solidFill>
                            <a:srgbClr val="000000"/>
                          </a:solidFill>
                          <a:effectLst/>
                          <a:latin typeface="Calibri"/>
                        </a:rPr>
                        <a:t>People costs</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-826</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-1 140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-1 150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-1 379</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-1 531</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-6 025</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0"/>
                  </a:ext>
                </a:extLst>
              </a:tr>
              <a:tr h="178219">
                <a:tc>
                  <a:txBody>
                    <a:bodyPr/>
                    <a:lstStyle/>
                    <a:p>
                      <a:pPr algn="l" fontAlgn="b"/>
                      <a:r>
                        <a:rPr lang="en-US" sz="1000" b="0" i="0" u="none" strike="noStrike">
                          <a:solidFill>
                            <a:srgbClr val="000000"/>
                          </a:solidFill>
                          <a:effectLst/>
                          <a:latin typeface="Calibri"/>
                        </a:rPr>
                        <a:t>Marketing &amp; Acquisition costs</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-394</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-582</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-908</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-1 215</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-1 356</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-4 454</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1"/>
                  </a:ext>
                </a:extLst>
              </a:tr>
              <a:tr h="178219">
                <a:tc>
                  <a:txBody>
                    <a:bodyPr/>
                    <a:lstStyle/>
                    <a:p>
                      <a:pPr algn="l" fontAlgn="b"/>
                      <a:r>
                        <a:rPr lang="en-US" sz="1000" b="0" i="0" u="none" strike="noStrike">
                          <a:solidFill>
                            <a:srgbClr val="000000"/>
                          </a:solidFill>
                          <a:effectLst/>
                          <a:latin typeface="Calibri"/>
                        </a:rPr>
                        <a:t>Support costs</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-11</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-29</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-35</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-46</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-47</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-169</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2"/>
                  </a:ext>
                </a:extLst>
              </a:tr>
              <a:tr h="178219">
                <a:tc>
                  <a:txBody>
                    <a:bodyPr/>
                    <a:lstStyle/>
                    <a:p>
                      <a:pPr algn="l" fontAlgn="b"/>
                      <a:r>
                        <a:rPr lang="en-US" sz="1000" b="0" i="0" u="none" strike="noStrike">
                          <a:solidFill>
                            <a:srgbClr val="000000"/>
                          </a:solidFill>
                          <a:effectLst/>
                          <a:latin typeface="Calibri"/>
                        </a:rPr>
                        <a:t>Office costs</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-183</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-216</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-228</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-255</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-245</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-1 127</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3"/>
                  </a:ext>
                </a:extLst>
              </a:tr>
              <a:tr h="178219">
                <a:tc>
                  <a:txBody>
                    <a:bodyPr/>
                    <a:lstStyle/>
                    <a:p>
                      <a:pPr algn="l" fontAlgn="b"/>
                      <a:r>
                        <a:rPr lang="en-US" sz="1000" b="0" i="0" u="none" strike="noStrike">
                          <a:solidFill>
                            <a:srgbClr val="000000"/>
                          </a:solidFill>
                          <a:effectLst/>
                          <a:latin typeface="Calibri"/>
                        </a:rPr>
                        <a:t>IT costs</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-176</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-103</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-103</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-103</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-103</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-588</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4"/>
                  </a:ext>
                </a:extLst>
              </a:tr>
              <a:tr h="178219">
                <a:tc>
                  <a:txBody>
                    <a:bodyPr/>
                    <a:lstStyle/>
                    <a:p>
                      <a:pPr algn="l" fontAlgn="b"/>
                      <a:r>
                        <a:rPr lang="en-US" sz="1000" b="0" i="0" u="none" strike="noStrike">
                          <a:solidFill>
                            <a:srgbClr val="000000"/>
                          </a:solidFill>
                          <a:effectLst/>
                          <a:latin typeface="Calibri"/>
                        </a:rPr>
                        <a:t>Professional services</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-20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-20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5"/>
                  </a:ext>
                </a:extLst>
              </a:tr>
              <a:tr h="178219">
                <a:tc>
                  <a:txBody>
                    <a:bodyPr/>
                    <a:lstStyle/>
                    <a:p>
                      <a:pPr algn="l" fontAlgn="b"/>
                      <a:r>
                        <a:rPr lang="en-US" sz="1000" b="0" i="0" u="none" strike="noStrike">
                          <a:solidFill>
                            <a:srgbClr val="000000"/>
                          </a:solidFill>
                          <a:effectLst/>
                          <a:latin typeface="Calibri"/>
                        </a:rPr>
                        <a:t>Other income (expenses)</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-43</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-36</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-36</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-36</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-36</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-187</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6"/>
                  </a:ext>
                </a:extLst>
              </a:tr>
              <a:tr h="178219">
                <a:tc>
                  <a:txBody>
                    <a:bodyPr/>
                    <a:lstStyle/>
                    <a:p>
                      <a:pPr algn="l" fontAlgn="b"/>
                      <a:r>
                        <a:rPr lang="en-US" sz="1000" b="0" i="0" u="none" strike="noStrike">
                          <a:solidFill>
                            <a:srgbClr val="000000"/>
                          </a:solidFill>
                          <a:effectLst/>
                          <a:latin typeface="Calibri"/>
                        </a:rPr>
                        <a:t>Profit tax</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-53</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-1 019</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-1 335</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-2 407</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7"/>
                  </a:ext>
                </a:extLst>
              </a:tr>
              <a:tr h="178219">
                <a:tc>
                  <a:txBody>
                    <a:bodyPr/>
                    <a:lstStyle/>
                    <a:p>
                      <a:pPr algn="l" fontAlgn="b"/>
                      <a:r>
                        <a:rPr lang="en-US" sz="1000" b="0" i="0" u="none" strike="noStrike">
                          <a:solidFill>
                            <a:srgbClr val="000000"/>
                          </a:solidFill>
                          <a:effectLst/>
                          <a:latin typeface="Calibri"/>
                        </a:rPr>
                        <a:t>VAT paid</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-32</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-424</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-829</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-1 200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-1 456</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-3 941</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8"/>
                  </a:ext>
                </a:extLst>
              </a:tr>
              <a:tr h="178219">
                <a:tc>
                  <a:txBody>
                    <a:bodyPr/>
                    <a:lstStyle/>
                    <a:p>
                      <a:pPr algn="l" fontAlgn="b"/>
                      <a:r>
                        <a:rPr lang="en-US" sz="1000" b="0" i="0" u="none" strike="noStrike">
                          <a:solidFill>
                            <a:srgbClr val="000000"/>
                          </a:solidFill>
                          <a:effectLst/>
                          <a:latin typeface="Calibri"/>
                        </a:rPr>
                        <a:t>Working Capital required</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78219">
                <a:tc>
                  <a:txBody>
                    <a:bodyPr/>
                    <a:lstStyle/>
                    <a:p>
                      <a:pPr algn="l" fontAlgn="b"/>
                      <a:r>
                        <a:rPr lang="en-US" sz="1000" b="1" i="0" u="none" strike="noStrike">
                          <a:solidFill>
                            <a:srgbClr val="000000"/>
                          </a:solidFill>
                          <a:effectLst/>
                          <a:latin typeface="Calibri"/>
                        </a:rPr>
                        <a:t>Total CF from operating expenses:</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000" b="1" i="0" u="none" strike="noStrike">
                          <a:solidFill>
                            <a:srgbClr val="000000"/>
                          </a:solidFill>
                          <a:effectLst/>
                          <a:latin typeface="Calibri" panose="020F0502020204030204" pitchFamily="34" charset="0"/>
                        </a:rPr>
                        <a:t>-1 688</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000" b="1" i="0" u="none" strike="noStrike">
                          <a:solidFill>
                            <a:srgbClr val="000000"/>
                          </a:solidFill>
                          <a:effectLst/>
                          <a:latin typeface="Calibri" panose="020F0502020204030204" pitchFamily="34" charset="0"/>
                        </a:rPr>
                        <a:t>-2 532</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000" b="1" i="0" u="none" strike="noStrike">
                          <a:solidFill>
                            <a:srgbClr val="000000"/>
                          </a:solidFill>
                          <a:effectLst/>
                          <a:latin typeface="Calibri" panose="020F0502020204030204" pitchFamily="34" charset="0"/>
                        </a:rPr>
                        <a:t>-3 345</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000" b="1" i="0" u="none" strike="noStrike">
                          <a:solidFill>
                            <a:srgbClr val="000000"/>
                          </a:solidFill>
                          <a:effectLst/>
                          <a:latin typeface="Calibri" panose="020F0502020204030204" pitchFamily="34" charset="0"/>
                        </a:rPr>
                        <a:t>-5 256</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000" b="1" i="0" u="none" strike="noStrike">
                          <a:solidFill>
                            <a:srgbClr val="000000"/>
                          </a:solidFill>
                          <a:effectLst/>
                          <a:latin typeface="Calibri" panose="020F0502020204030204" pitchFamily="34" charset="0"/>
                        </a:rPr>
                        <a:t>-6 113</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000" b="1" i="0" u="none" strike="noStrike">
                          <a:solidFill>
                            <a:srgbClr val="000000"/>
                          </a:solidFill>
                          <a:effectLst/>
                          <a:latin typeface="Calibri" panose="020F0502020204030204" pitchFamily="34" charset="0"/>
                        </a:rPr>
                        <a:t>-18 935</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20"/>
                  </a:ext>
                </a:extLst>
              </a:tr>
              <a:tr h="178219">
                <a:tc>
                  <a:txBody>
                    <a:bodyPr/>
                    <a:lstStyle/>
                    <a:p>
                      <a:pPr algn="l" fontAlgn="b"/>
                      <a:r>
                        <a:rPr lang="en-US" sz="1000" b="1" i="0" u="none" strike="noStrike">
                          <a:solidFill>
                            <a:srgbClr val="000000"/>
                          </a:solidFill>
                          <a:effectLst/>
                          <a:latin typeface="Calibri"/>
                        </a:rPr>
                        <a:t>Total CF from operating activities:</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000" b="1" i="0" u="none" strike="noStrike">
                          <a:solidFill>
                            <a:srgbClr val="000000"/>
                          </a:solidFill>
                          <a:effectLst/>
                          <a:latin typeface="Calibri" panose="020F0502020204030204" pitchFamily="34" charset="0"/>
                        </a:rPr>
                        <a:t>-2 325</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000" b="1" i="0" u="none" strike="noStrike">
                          <a:solidFill>
                            <a:srgbClr val="000000"/>
                          </a:solidFill>
                          <a:effectLst/>
                          <a:latin typeface="Calibri" panose="020F0502020204030204" pitchFamily="34" charset="0"/>
                        </a:rPr>
                        <a:t>-1 401</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000" b="1" i="0" u="none" strike="noStrike">
                          <a:solidFill>
                            <a:srgbClr val="000000"/>
                          </a:solidFill>
                          <a:effectLst/>
                          <a:latin typeface="Calibri" panose="020F0502020204030204" pitchFamily="34" charset="0"/>
                        </a:rPr>
                        <a:t>568</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000" b="1" i="0" u="none" strike="noStrike">
                          <a:solidFill>
                            <a:srgbClr val="000000"/>
                          </a:solidFill>
                          <a:effectLst/>
                          <a:latin typeface="Calibri" panose="020F0502020204030204" pitchFamily="34" charset="0"/>
                        </a:rPr>
                        <a:t>1 652</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000" b="1" i="0" u="none" strike="noStrike">
                          <a:solidFill>
                            <a:srgbClr val="000000"/>
                          </a:solidFill>
                          <a:effectLst/>
                          <a:latin typeface="Calibri" panose="020F0502020204030204" pitchFamily="34" charset="0"/>
                        </a:rPr>
                        <a:t>3 185</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000" b="1" i="0" u="none" strike="noStrike">
                          <a:solidFill>
                            <a:srgbClr val="000000"/>
                          </a:solidFill>
                          <a:effectLst/>
                          <a:latin typeface="Calibri" panose="020F0502020204030204" pitchFamily="34" charset="0"/>
                        </a:rPr>
                        <a:t>1 679</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10021"/>
                  </a:ext>
                </a:extLst>
              </a:tr>
              <a:tr h="178219">
                <a:tc>
                  <a:txBody>
                    <a:bodyPr/>
                    <a:lstStyle/>
                    <a:p>
                      <a:pPr algn="l" fontAlgn="b"/>
                      <a:r>
                        <a:rPr lang="en-US" sz="1000" b="0" i="0" u="none" strike="noStrike">
                          <a:solidFill>
                            <a:srgbClr val="000000"/>
                          </a:solidFill>
                          <a:effectLst/>
                          <a:latin typeface="Calibri"/>
                        </a:rPr>
                        <a:t>Financing received</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2 444</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1 591</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126</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4 161</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22"/>
                  </a:ext>
                </a:extLst>
              </a:tr>
              <a:tr h="178219">
                <a:tc>
                  <a:txBody>
                    <a:bodyPr/>
                    <a:lstStyle/>
                    <a:p>
                      <a:pPr algn="l" fontAlgn="b"/>
                      <a:r>
                        <a:rPr lang="en-US" sz="1000" b="0" i="0" u="none" strike="noStrike">
                          <a:solidFill>
                            <a:srgbClr val="000000"/>
                          </a:solidFill>
                          <a:effectLst/>
                          <a:latin typeface="Calibri"/>
                        </a:rPr>
                        <a:t>Financing returned</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-528</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-1 505</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-3 145</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-5 179</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23"/>
                  </a:ext>
                </a:extLst>
              </a:tr>
              <a:tr h="178219">
                <a:tc>
                  <a:txBody>
                    <a:bodyPr/>
                    <a:lstStyle/>
                    <a:p>
                      <a:pPr algn="l" fontAlgn="b"/>
                      <a:r>
                        <a:rPr lang="en-US" sz="1000" b="0" i="0" u="none" strike="noStrike">
                          <a:solidFill>
                            <a:srgbClr val="000000"/>
                          </a:solidFill>
                          <a:effectLst/>
                          <a:latin typeface="Calibri"/>
                        </a:rPr>
                        <a:t>Interest expense</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r h="178219">
                <a:tc>
                  <a:txBody>
                    <a:bodyPr/>
                    <a:lstStyle/>
                    <a:p>
                      <a:pPr algn="l" fontAlgn="b"/>
                      <a:r>
                        <a:rPr lang="en-US" sz="1000" b="1" i="0" u="none" strike="noStrike">
                          <a:solidFill>
                            <a:srgbClr val="000000"/>
                          </a:solidFill>
                          <a:effectLst/>
                          <a:latin typeface="Calibri"/>
                        </a:rPr>
                        <a:t>Total CF from financing activities:</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000" b="1" i="0" u="none" strike="noStrike">
                          <a:solidFill>
                            <a:srgbClr val="000000"/>
                          </a:solidFill>
                          <a:effectLst/>
                          <a:latin typeface="Calibri" panose="020F0502020204030204" pitchFamily="34" charset="0"/>
                        </a:rPr>
                        <a:t>2 444</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000" b="1" i="0" u="none" strike="noStrike">
                          <a:solidFill>
                            <a:srgbClr val="000000"/>
                          </a:solidFill>
                          <a:effectLst/>
                          <a:latin typeface="Calibri" panose="020F0502020204030204" pitchFamily="34" charset="0"/>
                        </a:rPr>
                        <a:t>1 591</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000" b="1" i="0" u="none" strike="noStrike">
                          <a:solidFill>
                            <a:srgbClr val="000000"/>
                          </a:solidFill>
                          <a:effectLst/>
                          <a:latin typeface="Calibri" panose="020F0502020204030204" pitchFamily="34" charset="0"/>
                        </a:rPr>
                        <a:t>-402</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000" b="1" i="0" u="none" strike="noStrike">
                          <a:solidFill>
                            <a:srgbClr val="000000"/>
                          </a:solidFill>
                          <a:effectLst/>
                          <a:latin typeface="Calibri" panose="020F0502020204030204" pitchFamily="34" charset="0"/>
                        </a:rPr>
                        <a:t>-1 505</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000" b="1" i="0" u="none" strike="noStrike">
                          <a:solidFill>
                            <a:srgbClr val="000000"/>
                          </a:solidFill>
                          <a:effectLst/>
                          <a:latin typeface="Calibri" panose="020F0502020204030204" pitchFamily="34" charset="0"/>
                        </a:rPr>
                        <a:t>-3 145</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tc>
                  <a:txBody>
                    <a:bodyPr/>
                    <a:lstStyle/>
                    <a:p>
                      <a:pPr algn="r" fontAlgn="b"/>
                      <a:r>
                        <a:rPr lang="en-US" sz="1000" b="1" i="0" u="none" strike="noStrike">
                          <a:solidFill>
                            <a:srgbClr val="000000"/>
                          </a:solidFill>
                          <a:effectLst/>
                          <a:latin typeface="Calibri" panose="020F0502020204030204" pitchFamily="34" charset="0"/>
                        </a:rPr>
                        <a:t>-1 018</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8CCE4"/>
                    </a:solidFill>
                  </a:tcPr>
                </a:tc>
                <a:extLst>
                  <a:ext uri="{0D108BD9-81ED-4DB2-BD59-A6C34878D82A}">
                    <a16:rowId xmlns:a16="http://schemas.microsoft.com/office/drawing/2014/main" val="10025"/>
                  </a:ext>
                </a:extLst>
              </a:tr>
              <a:tr h="178219">
                <a:tc>
                  <a:txBody>
                    <a:bodyPr/>
                    <a:lstStyle/>
                    <a:p>
                      <a:pPr algn="l" fontAlgn="b"/>
                      <a:r>
                        <a:rPr lang="en-US" sz="1000" b="1" i="0" u="none" strike="noStrike">
                          <a:solidFill>
                            <a:srgbClr val="000000"/>
                          </a:solidFill>
                          <a:effectLst/>
                          <a:latin typeface="Calibri"/>
                        </a:rPr>
                        <a:t>CAPEX</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1" i="0" u="none" strike="noStrike">
                          <a:solidFill>
                            <a:srgbClr val="000000"/>
                          </a:solidFill>
                          <a:effectLst/>
                          <a:latin typeface="Calibri" panose="020F0502020204030204" pitchFamily="34" charset="0"/>
                        </a:rPr>
                        <a:t>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1" i="0" u="none" strike="noStrike">
                          <a:solidFill>
                            <a:srgbClr val="000000"/>
                          </a:solidFill>
                          <a:effectLst/>
                          <a:latin typeface="Calibri" panose="020F0502020204030204" pitchFamily="34" charset="0"/>
                        </a:rPr>
                        <a:t>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1" i="0" u="none" strike="noStrike">
                          <a:solidFill>
                            <a:srgbClr val="000000"/>
                          </a:solidFill>
                          <a:effectLst/>
                          <a:latin typeface="Calibri" panose="020F0502020204030204" pitchFamily="34" charset="0"/>
                        </a:rPr>
                        <a:t>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1" i="0" u="none" strike="noStrike">
                          <a:solidFill>
                            <a:srgbClr val="000000"/>
                          </a:solidFill>
                          <a:effectLst/>
                          <a:latin typeface="Calibri" panose="020F0502020204030204" pitchFamily="34" charset="0"/>
                        </a:rPr>
                        <a:t>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1" i="0" u="none" strike="noStrike">
                          <a:solidFill>
                            <a:srgbClr val="000000"/>
                          </a:solidFill>
                          <a:effectLst/>
                          <a:latin typeface="Calibri" panose="020F0502020204030204" pitchFamily="34" charset="0"/>
                        </a:rPr>
                        <a:t>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1" i="0" u="none" strike="noStrike">
                          <a:solidFill>
                            <a:srgbClr val="000000"/>
                          </a:solidFill>
                          <a:effectLst/>
                          <a:latin typeface="Calibri" panose="020F0502020204030204" pitchFamily="34" charset="0"/>
                        </a:rPr>
                        <a:t>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26"/>
                  </a:ext>
                </a:extLst>
              </a:tr>
              <a:tr h="178219">
                <a:tc>
                  <a:txBody>
                    <a:bodyPr/>
                    <a:lstStyle/>
                    <a:p>
                      <a:pPr algn="l" fontAlgn="b"/>
                      <a:r>
                        <a:rPr lang="en-US" sz="1000" b="1" i="0" u="none" strike="noStrike">
                          <a:solidFill>
                            <a:srgbClr val="000000"/>
                          </a:solidFill>
                          <a:effectLst/>
                          <a:latin typeface="Calibri"/>
                        </a:rPr>
                        <a:t>Total CF for the period:</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1" i="0" u="none" strike="noStrike">
                          <a:solidFill>
                            <a:srgbClr val="000000"/>
                          </a:solidFill>
                          <a:effectLst/>
                          <a:latin typeface="Calibri" panose="020F0502020204030204" pitchFamily="34" charset="0"/>
                        </a:rPr>
                        <a:t>118</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1" i="0" u="none" strike="noStrike">
                          <a:solidFill>
                            <a:srgbClr val="000000"/>
                          </a:solidFill>
                          <a:effectLst/>
                          <a:latin typeface="Calibri" panose="020F0502020204030204" pitchFamily="34" charset="0"/>
                        </a:rPr>
                        <a:t>190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1" i="0" u="none" strike="noStrike">
                          <a:solidFill>
                            <a:srgbClr val="000000"/>
                          </a:solidFill>
                          <a:effectLst/>
                          <a:latin typeface="Calibri" panose="020F0502020204030204" pitchFamily="34" charset="0"/>
                        </a:rPr>
                        <a:t>166</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1" i="0" u="none" strike="noStrike">
                          <a:solidFill>
                            <a:srgbClr val="000000"/>
                          </a:solidFill>
                          <a:effectLst/>
                          <a:latin typeface="Calibri" panose="020F0502020204030204" pitchFamily="34" charset="0"/>
                        </a:rPr>
                        <a:t>147</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1" i="0" u="none" strike="noStrike">
                          <a:solidFill>
                            <a:srgbClr val="000000"/>
                          </a:solidFill>
                          <a:effectLst/>
                          <a:latin typeface="Calibri" panose="020F0502020204030204" pitchFamily="34" charset="0"/>
                        </a:rPr>
                        <a:t>40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1" i="0" u="none" strike="noStrike">
                          <a:solidFill>
                            <a:srgbClr val="000000"/>
                          </a:solidFill>
                          <a:effectLst/>
                          <a:latin typeface="Calibri" panose="020F0502020204030204" pitchFamily="34" charset="0"/>
                        </a:rPr>
                        <a:t>661</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27"/>
                  </a:ext>
                </a:extLst>
              </a:tr>
              <a:tr h="178219">
                <a:tc>
                  <a:txBody>
                    <a:bodyPr/>
                    <a:lstStyle/>
                    <a:p>
                      <a:pPr algn="l" fontAlgn="b"/>
                      <a:r>
                        <a:rPr lang="en-US" sz="1000" b="1" i="0" u="none" strike="noStrike">
                          <a:solidFill>
                            <a:srgbClr val="000000"/>
                          </a:solidFill>
                          <a:effectLst/>
                          <a:latin typeface="Calibri"/>
                        </a:rPr>
                        <a:t>Cash balance beginning:</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1" i="0" u="none" strike="noStrike">
                          <a:solidFill>
                            <a:srgbClr val="000000"/>
                          </a:solidFill>
                          <a:effectLst/>
                          <a:latin typeface="Calibri" panose="020F0502020204030204" pitchFamily="34" charset="0"/>
                        </a:rPr>
                        <a:t>0</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1" i="0" u="none" strike="noStrike">
                          <a:solidFill>
                            <a:srgbClr val="000000"/>
                          </a:solidFill>
                          <a:effectLst/>
                          <a:latin typeface="Calibri" panose="020F0502020204030204" pitchFamily="34" charset="0"/>
                        </a:rPr>
                        <a:t>118</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1" i="0" u="none" strike="noStrike">
                          <a:solidFill>
                            <a:srgbClr val="000000"/>
                          </a:solidFill>
                          <a:effectLst/>
                          <a:latin typeface="Calibri" panose="020F0502020204030204" pitchFamily="34" charset="0"/>
                        </a:rPr>
                        <a:t>308</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1" i="0" u="none" strike="noStrike">
                          <a:solidFill>
                            <a:srgbClr val="000000"/>
                          </a:solidFill>
                          <a:effectLst/>
                          <a:latin typeface="Calibri" panose="020F0502020204030204" pitchFamily="34" charset="0"/>
                        </a:rPr>
                        <a:t>474</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1" i="0" u="none" strike="noStrike">
                          <a:solidFill>
                            <a:srgbClr val="000000"/>
                          </a:solidFill>
                          <a:effectLst/>
                          <a:latin typeface="Calibri" panose="020F0502020204030204" pitchFamily="34" charset="0"/>
                        </a:rPr>
                        <a:t>622</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000" b="1" i="0" u="none" strike="noStrike">
                          <a:solidFill>
                            <a:srgbClr val="000000"/>
                          </a:solidFill>
                          <a:effectLst/>
                          <a:latin typeface="Calibri" panose="020F0502020204030204" pitchFamily="34" charset="0"/>
                        </a:rPr>
                        <a:t>622</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28"/>
                  </a:ext>
                </a:extLst>
              </a:tr>
              <a:tr h="178219">
                <a:tc>
                  <a:txBody>
                    <a:bodyPr/>
                    <a:lstStyle/>
                    <a:p>
                      <a:pPr algn="l" fontAlgn="b"/>
                      <a:r>
                        <a:rPr lang="en-US" sz="1000" b="1" i="0" u="none" strike="noStrike">
                          <a:solidFill>
                            <a:srgbClr val="000000"/>
                          </a:solidFill>
                          <a:effectLst/>
                          <a:latin typeface="Calibri"/>
                        </a:rPr>
                        <a:t>Cash balance ending:</a:t>
                      </a:r>
                    </a:p>
                  </a:txBody>
                  <a:tcPr marL="18000" marR="18000" marT="3600" marB="3600" anchor="b">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effectLst/>
                          <a:latin typeface="Calibri" panose="020F0502020204030204" pitchFamily="34" charset="0"/>
                        </a:rPr>
                        <a:t>118</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effectLst/>
                          <a:latin typeface="Calibri" panose="020F0502020204030204" pitchFamily="34" charset="0"/>
                        </a:rPr>
                        <a:t>308</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effectLst/>
                          <a:latin typeface="Calibri" panose="020F0502020204030204" pitchFamily="34" charset="0"/>
                        </a:rPr>
                        <a:t>474</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effectLst/>
                          <a:latin typeface="Calibri" panose="020F0502020204030204" pitchFamily="34" charset="0"/>
                        </a:rPr>
                        <a:t>622</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000" b="1" i="0" u="none" strike="noStrike">
                          <a:solidFill>
                            <a:srgbClr val="000000"/>
                          </a:solidFill>
                          <a:effectLst/>
                          <a:latin typeface="Calibri" panose="020F0502020204030204" pitchFamily="34" charset="0"/>
                        </a:rPr>
                        <a:t>661</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fontAlgn="b"/>
                      <a:r>
                        <a:rPr lang="en-US" sz="1000" b="1" i="0" u="none" strike="noStrike" dirty="0">
                          <a:solidFill>
                            <a:srgbClr val="000000"/>
                          </a:solidFill>
                          <a:effectLst/>
                          <a:latin typeface="Calibri" panose="020F0502020204030204" pitchFamily="34" charset="0"/>
                        </a:rPr>
                        <a:t>661</a:t>
                      </a:r>
                    </a:p>
                  </a:txBody>
                  <a:tcPr marL="18000" marR="18000" marT="0" marB="0" anchor="b">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95B3D7"/>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9"/>
                  </a:ext>
                </a:extLst>
              </a:tr>
            </a:tbl>
          </a:graphicData>
        </a:graphic>
      </p:graphicFrame>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4328" y="12612"/>
            <a:ext cx="1622975" cy="60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0058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Investment Summary</a:t>
            </a:r>
          </a:p>
        </p:txBody>
      </p:sp>
      <p:sp>
        <p:nvSpPr>
          <p:cNvPr id="3" name="Slide Number Placeholder 2"/>
          <p:cNvSpPr>
            <a:spLocks noGrp="1"/>
          </p:cNvSpPr>
          <p:nvPr>
            <p:ph type="sldNum" sz="quarter" idx="12"/>
          </p:nvPr>
        </p:nvSpPr>
        <p:spPr/>
        <p:txBody>
          <a:bodyPr/>
          <a:lstStyle/>
          <a:p>
            <a:fld id="{D7F305DA-160D-498F-B102-A1D8643B4A2C}" type="slidenum">
              <a:rPr lang="ru-RU" smtClean="0"/>
              <a:pPr/>
              <a:t>5</a:t>
            </a:fld>
            <a:endParaRPr lang="ru-RU"/>
          </a:p>
        </p:txBody>
      </p:sp>
      <p:graphicFrame>
        <p:nvGraphicFramePr>
          <p:cNvPr id="10" name="Таблица 9"/>
          <p:cNvGraphicFramePr>
            <a:graphicFrameLocks noGrp="1"/>
          </p:cNvGraphicFramePr>
          <p:nvPr>
            <p:extLst>
              <p:ext uri="{D42A27DB-BD31-4B8C-83A1-F6EECF244321}">
                <p14:modId xmlns:p14="http://schemas.microsoft.com/office/powerpoint/2010/main" val="1154162415"/>
              </p:ext>
            </p:extLst>
          </p:nvPr>
        </p:nvGraphicFramePr>
        <p:xfrm>
          <a:off x="418132" y="676179"/>
          <a:ext cx="8229603" cy="4545840"/>
        </p:xfrm>
        <a:graphic>
          <a:graphicData uri="http://schemas.openxmlformats.org/drawingml/2006/table">
            <a:tbl>
              <a:tblPr/>
              <a:tblGrid>
                <a:gridCol w="3767769">
                  <a:extLst>
                    <a:ext uri="{9D8B030D-6E8A-4147-A177-3AD203B41FA5}">
                      <a16:colId xmlns:a16="http://schemas.microsoft.com/office/drawing/2014/main" val="20000"/>
                    </a:ext>
                  </a:extLst>
                </a:gridCol>
                <a:gridCol w="743639">
                  <a:extLst>
                    <a:ext uri="{9D8B030D-6E8A-4147-A177-3AD203B41FA5}">
                      <a16:colId xmlns:a16="http://schemas.microsoft.com/office/drawing/2014/main" val="20001"/>
                    </a:ext>
                  </a:extLst>
                </a:gridCol>
                <a:gridCol w="743639">
                  <a:extLst>
                    <a:ext uri="{9D8B030D-6E8A-4147-A177-3AD203B41FA5}">
                      <a16:colId xmlns:a16="http://schemas.microsoft.com/office/drawing/2014/main" val="20002"/>
                    </a:ext>
                  </a:extLst>
                </a:gridCol>
                <a:gridCol w="743639">
                  <a:extLst>
                    <a:ext uri="{9D8B030D-6E8A-4147-A177-3AD203B41FA5}">
                      <a16:colId xmlns:a16="http://schemas.microsoft.com/office/drawing/2014/main" val="20003"/>
                    </a:ext>
                  </a:extLst>
                </a:gridCol>
                <a:gridCol w="743639">
                  <a:extLst>
                    <a:ext uri="{9D8B030D-6E8A-4147-A177-3AD203B41FA5}">
                      <a16:colId xmlns:a16="http://schemas.microsoft.com/office/drawing/2014/main" val="20004"/>
                    </a:ext>
                  </a:extLst>
                </a:gridCol>
                <a:gridCol w="743639">
                  <a:extLst>
                    <a:ext uri="{9D8B030D-6E8A-4147-A177-3AD203B41FA5}">
                      <a16:colId xmlns:a16="http://schemas.microsoft.com/office/drawing/2014/main" val="20005"/>
                    </a:ext>
                  </a:extLst>
                </a:gridCol>
                <a:gridCol w="743639">
                  <a:extLst>
                    <a:ext uri="{9D8B030D-6E8A-4147-A177-3AD203B41FA5}">
                      <a16:colId xmlns:a16="http://schemas.microsoft.com/office/drawing/2014/main" val="20006"/>
                    </a:ext>
                  </a:extLst>
                </a:gridCol>
              </a:tblGrid>
              <a:tr h="144000">
                <a:tc>
                  <a:txBody>
                    <a:bodyPr/>
                    <a:lstStyle/>
                    <a:p>
                      <a:pPr algn="l" fontAlgn="b"/>
                      <a:r>
                        <a:rPr lang="en-US" sz="1100" b="1" i="0" u="none" strike="noStrike" dirty="0">
                          <a:solidFill>
                            <a:srgbClr val="000000"/>
                          </a:solidFill>
                          <a:effectLst/>
                          <a:latin typeface="Calibri"/>
                        </a:rPr>
                        <a:t>Investments, </a:t>
                      </a:r>
                      <a:r>
                        <a:rPr lang="en-US" sz="1100" b="1" i="0" u="none" strike="noStrike" dirty="0" err="1">
                          <a:solidFill>
                            <a:srgbClr val="000000"/>
                          </a:solidFill>
                          <a:effectLst/>
                          <a:latin typeface="Calibri"/>
                        </a:rPr>
                        <a:t>thsd</a:t>
                      </a:r>
                      <a:r>
                        <a:rPr lang="en-US" sz="1100" b="1" i="0" u="none" strike="noStrike" dirty="0">
                          <a:solidFill>
                            <a:srgbClr val="000000"/>
                          </a:solidFill>
                          <a:effectLst/>
                          <a:latin typeface="Calibri"/>
                        </a:rPr>
                        <a:t> USD</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1</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2</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3</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4</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Year 5</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a:rPr>
                        <a:t>Total</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10000"/>
                  </a:ext>
                </a:extLst>
              </a:tr>
              <a:tr h="144000">
                <a:tc>
                  <a:txBody>
                    <a:bodyPr/>
                    <a:lstStyle/>
                    <a:p>
                      <a:pPr algn="l" fontAlgn="b"/>
                      <a:r>
                        <a:rPr lang="en-US" sz="1100" b="1" i="0" u="none" strike="noStrike">
                          <a:solidFill>
                            <a:srgbClr val="000000"/>
                          </a:solidFill>
                          <a:effectLst/>
                          <a:latin typeface="Calibri"/>
                        </a:rPr>
                        <a:t>Portfolio investments</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1 295</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1 430</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126</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0</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0</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2 851</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1"/>
                  </a:ext>
                </a:extLst>
              </a:tr>
              <a:tr h="144000">
                <a:tc>
                  <a:txBody>
                    <a:bodyPr/>
                    <a:lstStyle/>
                    <a:p>
                      <a:pPr algn="l" fontAlgn="b"/>
                      <a:r>
                        <a:rPr lang="en-US" sz="1100" b="1" i="0" u="none" strike="noStrike">
                          <a:solidFill>
                            <a:srgbClr val="000000"/>
                          </a:solidFill>
                          <a:effectLst/>
                          <a:latin typeface="Calibri"/>
                        </a:rPr>
                        <a:t>OPEX and CAPEX investments</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1 148</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161</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0</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0</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0</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1 309</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2"/>
                  </a:ext>
                </a:extLst>
              </a:tr>
              <a:tr h="144000">
                <a:tc>
                  <a:txBody>
                    <a:bodyPr/>
                    <a:lstStyle/>
                    <a:p>
                      <a:pPr algn="l" fontAlgn="b"/>
                      <a:r>
                        <a:rPr lang="en-US" sz="1100" b="1" i="0" u="none" strike="noStrike" dirty="0">
                          <a:solidFill>
                            <a:srgbClr val="000000"/>
                          </a:solidFill>
                          <a:effectLst/>
                          <a:latin typeface="Calibri"/>
                        </a:rPr>
                        <a:t>Total </a:t>
                      </a:r>
                      <a:r>
                        <a:rPr lang="en-US" sz="1100" b="1" i="0" u="none" strike="noStrike" dirty="0" smtClean="0">
                          <a:solidFill>
                            <a:srgbClr val="000000"/>
                          </a:solidFill>
                          <a:effectLst/>
                          <a:latin typeface="Calibri"/>
                        </a:rPr>
                        <a:t>investments</a:t>
                      </a:r>
                      <a:endParaRPr lang="en-US" sz="1100" b="1" i="0" u="none" strike="noStrike" dirty="0">
                        <a:solidFill>
                          <a:srgbClr val="000000"/>
                        </a:solidFill>
                        <a:effectLst/>
                        <a:latin typeface="Calibri"/>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100" b="1" i="0" u="none" strike="noStrike">
                          <a:solidFill>
                            <a:srgbClr val="000000"/>
                          </a:solidFill>
                          <a:effectLst/>
                          <a:latin typeface="Calibri" panose="020F0502020204030204" pitchFamily="34" charset="0"/>
                        </a:rPr>
                        <a:t>2 444</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100" b="1" i="0" u="none" strike="noStrike">
                          <a:solidFill>
                            <a:srgbClr val="000000"/>
                          </a:solidFill>
                          <a:effectLst/>
                          <a:latin typeface="Calibri" panose="020F0502020204030204" pitchFamily="34" charset="0"/>
                        </a:rPr>
                        <a:t>1 591</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100" b="1" i="0" u="none" strike="noStrike">
                          <a:solidFill>
                            <a:srgbClr val="000000"/>
                          </a:solidFill>
                          <a:effectLst/>
                          <a:latin typeface="Calibri" panose="020F0502020204030204" pitchFamily="34" charset="0"/>
                        </a:rPr>
                        <a:t>126</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100" b="1" i="0" u="none" strike="noStrike">
                          <a:solidFill>
                            <a:srgbClr val="000000"/>
                          </a:solidFill>
                          <a:effectLst/>
                          <a:latin typeface="Calibri" panose="020F0502020204030204" pitchFamily="34" charset="0"/>
                        </a:rPr>
                        <a:t>0</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100" b="1" i="0" u="none" strike="noStrike">
                          <a:solidFill>
                            <a:srgbClr val="000000"/>
                          </a:solidFill>
                          <a:effectLst/>
                          <a:latin typeface="Calibri" panose="020F0502020204030204" pitchFamily="34" charset="0"/>
                        </a:rPr>
                        <a:t>0</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100" b="1" i="0" u="none" strike="noStrike">
                          <a:solidFill>
                            <a:srgbClr val="000000"/>
                          </a:solidFill>
                          <a:effectLst/>
                          <a:latin typeface="Calibri" panose="020F0502020204030204" pitchFamily="34" charset="0"/>
                        </a:rPr>
                        <a:t>4 161</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10003"/>
                  </a:ext>
                </a:extLst>
              </a:tr>
              <a:tr h="144000">
                <a:tc>
                  <a:txBody>
                    <a:bodyPr/>
                    <a:lstStyle/>
                    <a:p>
                      <a:pPr algn="l" fontAlgn="b"/>
                      <a:endParaRPr lang="ru-RU" sz="1100" b="0" i="0" u="none" strike="noStrike">
                        <a:solidFill>
                          <a:srgbClr val="000000"/>
                        </a:solidFill>
                        <a:effectLst/>
                        <a:latin typeface="Calibri"/>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18000" marR="1800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18000" marR="1800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18000" marR="1800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18000" marR="1800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18000" marR="1800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18000" marR="18000" marT="0" marB="0" anchor="b">
                    <a:lnL>
                      <a:noFill/>
                    </a:lnL>
                    <a:lnR>
                      <a:noFill/>
                    </a:lnR>
                    <a:lnT w="6350" cap="flat" cmpd="sng" algn="ctr">
                      <a:solidFill>
                        <a:srgbClr val="95B3D7"/>
                      </a:solidFill>
                      <a:prstDash val="solid"/>
                      <a:round/>
                      <a:headEnd type="none" w="med" len="med"/>
                      <a:tailEnd type="none" w="med" len="med"/>
                    </a:lnT>
                    <a:lnB>
                      <a:noFill/>
                    </a:lnB>
                  </a:tcPr>
                </a:tc>
                <a:extLst>
                  <a:ext uri="{0D108BD9-81ED-4DB2-BD59-A6C34878D82A}">
                    <a16:rowId xmlns:a16="http://schemas.microsoft.com/office/drawing/2014/main" val="10004"/>
                  </a:ext>
                </a:extLst>
              </a:tr>
              <a:tr h="144000">
                <a:tc>
                  <a:txBody>
                    <a:bodyPr/>
                    <a:lstStyle/>
                    <a:p>
                      <a:pPr algn="l" fontAlgn="b"/>
                      <a:r>
                        <a:rPr lang="en-US" sz="1100" b="1" i="0" u="none" strike="noStrike">
                          <a:solidFill>
                            <a:srgbClr val="000000"/>
                          </a:solidFill>
                          <a:effectLst/>
                          <a:latin typeface="Calibri"/>
                        </a:rPr>
                        <a:t>Volume indicators</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Year 1</a:t>
                      </a:r>
                    </a:p>
                  </a:txBody>
                  <a:tcPr marL="18000" marR="1800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Year 2</a:t>
                      </a:r>
                    </a:p>
                  </a:txBody>
                  <a:tcPr marL="18000" marR="1800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Year 3</a:t>
                      </a:r>
                    </a:p>
                  </a:txBody>
                  <a:tcPr marL="18000" marR="1800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Year 4</a:t>
                      </a:r>
                    </a:p>
                  </a:txBody>
                  <a:tcPr marL="18000" marR="1800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Year 5</a:t>
                      </a:r>
                    </a:p>
                  </a:txBody>
                  <a:tcPr marL="18000" marR="1800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Total</a:t>
                      </a:r>
                    </a:p>
                  </a:txBody>
                  <a:tcPr marL="18000" marR="1800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10005"/>
                  </a:ext>
                </a:extLst>
              </a:tr>
              <a:tr h="144000">
                <a:tc>
                  <a:txBody>
                    <a:bodyPr/>
                    <a:lstStyle/>
                    <a:p>
                      <a:pPr algn="l" fontAlgn="b"/>
                      <a:r>
                        <a:rPr lang="en-US" sz="1100" b="1" i="0" u="none" strike="noStrike">
                          <a:solidFill>
                            <a:srgbClr val="000000"/>
                          </a:solidFill>
                          <a:effectLst/>
                          <a:latin typeface="Calibri"/>
                        </a:rPr>
                        <a:t>Number of loans issued, thsd</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32</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158</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264</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362</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422</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1 238</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6"/>
                  </a:ext>
                </a:extLst>
              </a:tr>
              <a:tr h="144000">
                <a:tc>
                  <a:txBody>
                    <a:bodyPr/>
                    <a:lstStyle/>
                    <a:p>
                      <a:pPr algn="l" fontAlgn="b"/>
                      <a:r>
                        <a:rPr lang="en-US" sz="1100" b="1" i="0" u="none" strike="noStrike">
                          <a:solidFill>
                            <a:srgbClr val="000000"/>
                          </a:solidFill>
                          <a:effectLst/>
                          <a:latin typeface="Calibri"/>
                        </a:rPr>
                        <a:t>Amount disbursed, thsd USD</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dirty="0">
                          <a:solidFill>
                            <a:srgbClr val="000000"/>
                          </a:solidFill>
                          <a:effectLst/>
                          <a:latin typeface="Calibri" panose="020F0502020204030204" pitchFamily="34" charset="0"/>
                        </a:rPr>
                        <a:t>3 088</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dirty="0">
                          <a:solidFill>
                            <a:srgbClr val="000000"/>
                          </a:solidFill>
                          <a:effectLst/>
                          <a:latin typeface="Calibri" panose="020F0502020204030204" pitchFamily="34" charset="0"/>
                        </a:rPr>
                        <a:t>15 408</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dirty="0">
                          <a:solidFill>
                            <a:srgbClr val="000000"/>
                          </a:solidFill>
                          <a:effectLst/>
                          <a:latin typeface="Calibri" panose="020F0502020204030204" pitchFamily="34" charset="0"/>
                        </a:rPr>
                        <a:t>25 527</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dirty="0">
                          <a:solidFill>
                            <a:srgbClr val="000000"/>
                          </a:solidFill>
                          <a:effectLst/>
                          <a:latin typeface="Calibri" panose="020F0502020204030204" pitchFamily="34" charset="0"/>
                        </a:rPr>
                        <a:t>34 957</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dirty="0">
                          <a:solidFill>
                            <a:srgbClr val="000000"/>
                          </a:solidFill>
                          <a:effectLst/>
                          <a:latin typeface="Calibri" panose="020F0502020204030204" pitchFamily="34" charset="0"/>
                        </a:rPr>
                        <a:t>40 642</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dirty="0">
                          <a:solidFill>
                            <a:srgbClr val="000000"/>
                          </a:solidFill>
                          <a:effectLst/>
                          <a:latin typeface="Calibri" panose="020F0502020204030204" pitchFamily="34" charset="0"/>
                        </a:rPr>
                        <a:t>119 622</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7"/>
                  </a:ext>
                </a:extLst>
              </a:tr>
              <a:tr h="144000">
                <a:tc>
                  <a:txBody>
                    <a:bodyPr/>
                    <a:lstStyle/>
                    <a:p>
                      <a:pPr algn="l" fontAlgn="b"/>
                      <a:r>
                        <a:rPr lang="en-US" sz="1100" b="1" i="0" u="none" strike="noStrike">
                          <a:solidFill>
                            <a:srgbClr val="000000"/>
                          </a:solidFill>
                          <a:effectLst/>
                          <a:latin typeface="Calibri"/>
                        </a:rPr>
                        <a:t>Net portfolio (EoY), thsd USD</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789</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2 054</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3 163</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4 146</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4 410</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14 561</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8"/>
                  </a:ext>
                </a:extLst>
              </a:tr>
              <a:tr h="144000">
                <a:tc>
                  <a:txBody>
                    <a:bodyPr/>
                    <a:lstStyle/>
                    <a:p>
                      <a:pPr algn="l" fontAlgn="b"/>
                      <a:endParaRPr lang="ru-RU" sz="1100" b="0" i="0" u="none" strike="noStrike">
                        <a:solidFill>
                          <a:srgbClr val="000000"/>
                        </a:solidFill>
                        <a:effectLst/>
                        <a:latin typeface="Calibri"/>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r>
                        <a:rPr lang="en-US" sz="1100" b="1" i="0" u="none" strike="noStrike">
                          <a:solidFill>
                            <a:srgbClr val="000000"/>
                          </a:solidFill>
                          <a:effectLst/>
                          <a:latin typeface="Calibri" panose="020F0502020204030204" pitchFamily="34" charset="0"/>
                        </a:rPr>
                        <a:t> </a:t>
                      </a:r>
                    </a:p>
                  </a:txBody>
                  <a:tcPr marL="18000" marR="1800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r>
                        <a:rPr lang="en-US" sz="1100" b="1" i="0" u="none" strike="noStrike">
                          <a:solidFill>
                            <a:srgbClr val="000000"/>
                          </a:solidFill>
                          <a:effectLst/>
                          <a:latin typeface="Calibri" panose="020F0502020204030204" pitchFamily="34" charset="0"/>
                        </a:rPr>
                        <a:t> </a:t>
                      </a:r>
                    </a:p>
                  </a:txBody>
                  <a:tcPr marL="18000" marR="1800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r>
                        <a:rPr lang="en-US" sz="1100" b="1" i="0" u="none" strike="noStrike">
                          <a:solidFill>
                            <a:srgbClr val="000000"/>
                          </a:solidFill>
                          <a:effectLst/>
                          <a:latin typeface="Calibri" panose="020F0502020204030204" pitchFamily="34" charset="0"/>
                        </a:rPr>
                        <a:t> </a:t>
                      </a:r>
                    </a:p>
                  </a:txBody>
                  <a:tcPr marL="18000" marR="1800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r>
                        <a:rPr lang="en-US" sz="1100" b="1" i="0" u="none" strike="noStrike">
                          <a:solidFill>
                            <a:srgbClr val="000000"/>
                          </a:solidFill>
                          <a:effectLst/>
                          <a:latin typeface="Calibri" panose="020F0502020204030204" pitchFamily="34" charset="0"/>
                        </a:rPr>
                        <a:t> </a:t>
                      </a:r>
                    </a:p>
                  </a:txBody>
                  <a:tcPr marL="18000" marR="1800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r>
                        <a:rPr lang="en-US" sz="1100" b="1" i="0" u="none" strike="noStrike">
                          <a:solidFill>
                            <a:srgbClr val="000000"/>
                          </a:solidFill>
                          <a:effectLst/>
                          <a:latin typeface="Calibri" panose="020F0502020204030204" pitchFamily="34" charset="0"/>
                        </a:rPr>
                        <a:t> </a:t>
                      </a:r>
                    </a:p>
                  </a:txBody>
                  <a:tcPr marL="18000" marR="1800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r>
                        <a:rPr lang="en-US" sz="1100" b="1" i="0" u="none" strike="noStrike">
                          <a:solidFill>
                            <a:srgbClr val="000000"/>
                          </a:solidFill>
                          <a:effectLst/>
                          <a:latin typeface="Calibri" panose="020F0502020204030204" pitchFamily="34" charset="0"/>
                        </a:rPr>
                        <a:t> </a:t>
                      </a:r>
                    </a:p>
                  </a:txBody>
                  <a:tcPr marL="18000" marR="18000" marT="0" marB="0" anchor="b">
                    <a:lnL>
                      <a:noFill/>
                    </a:lnL>
                    <a:lnR>
                      <a:noFill/>
                    </a:lnR>
                    <a:lnT w="6350" cap="flat" cmpd="sng" algn="ctr">
                      <a:solidFill>
                        <a:srgbClr val="95B3D7"/>
                      </a:solidFill>
                      <a:prstDash val="solid"/>
                      <a:round/>
                      <a:headEnd type="none" w="med" len="med"/>
                      <a:tailEnd type="none" w="med" len="med"/>
                    </a:lnT>
                    <a:lnB>
                      <a:noFill/>
                    </a:lnB>
                  </a:tcPr>
                </a:tc>
                <a:extLst>
                  <a:ext uri="{0D108BD9-81ED-4DB2-BD59-A6C34878D82A}">
                    <a16:rowId xmlns:a16="http://schemas.microsoft.com/office/drawing/2014/main" val="10009"/>
                  </a:ext>
                </a:extLst>
              </a:tr>
              <a:tr h="144000">
                <a:tc>
                  <a:txBody>
                    <a:bodyPr/>
                    <a:lstStyle/>
                    <a:p>
                      <a:pPr algn="l" fontAlgn="b"/>
                      <a:r>
                        <a:rPr lang="en-US" sz="1100" b="1" i="0" u="none" strike="noStrike">
                          <a:solidFill>
                            <a:srgbClr val="000000"/>
                          </a:solidFill>
                          <a:effectLst/>
                          <a:latin typeface="Calibri"/>
                        </a:rPr>
                        <a:t>P&amp;L, thsd USD</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Year 1</a:t>
                      </a:r>
                    </a:p>
                  </a:txBody>
                  <a:tcPr marL="18000" marR="1800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Year 2</a:t>
                      </a:r>
                    </a:p>
                  </a:txBody>
                  <a:tcPr marL="18000" marR="1800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Year 3</a:t>
                      </a:r>
                    </a:p>
                  </a:txBody>
                  <a:tcPr marL="18000" marR="1800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Year 4</a:t>
                      </a:r>
                    </a:p>
                  </a:txBody>
                  <a:tcPr marL="18000" marR="1800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Year 5</a:t>
                      </a:r>
                    </a:p>
                  </a:txBody>
                  <a:tcPr marL="18000" marR="1800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100" b="1" i="0" u="none" strike="noStrike">
                          <a:solidFill>
                            <a:srgbClr val="000000"/>
                          </a:solidFill>
                          <a:effectLst/>
                          <a:latin typeface="Calibri" panose="020F0502020204030204" pitchFamily="34" charset="0"/>
                        </a:rPr>
                        <a:t>Total</a:t>
                      </a:r>
                    </a:p>
                  </a:txBody>
                  <a:tcPr marL="18000" marR="1800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10010"/>
                  </a:ext>
                </a:extLst>
              </a:tr>
              <a:tr h="144000">
                <a:tc>
                  <a:txBody>
                    <a:bodyPr/>
                    <a:lstStyle/>
                    <a:p>
                      <a:pPr algn="l" fontAlgn="b"/>
                      <a:r>
                        <a:rPr lang="en-US" sz="1100" b="1" i="0" u="none" strike="noStrike">
                          <a:solidFill>
                            <a:srgbClr val="000000"/>
                          </a:solidFill>
                          <a:effectLst/>
                          <a:latin typeface="Calibri"/>
                        </a:rPr>
                        <a:t>Revenue</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810</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5 328</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9 502</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13 431</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16 034</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45 105</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1"/>
                  </a:ext>
                </a:extLst>
              </a:tr>
              <a:tr h="144000">
                <a:tc>
                  <a:txBody>
                    <a:bodyPr/>
                    <a:lstStyle/>
                    <a:p>
                      <a:pPr algn="l" fontAlgn="b"/>
                      <a:r>
                        <a:rPr lang="en-US" sz="1100" b="1" i="0" u="none" strike="noStrike" dirty="0">
                          <a:solidFill>
                            <a:srgbClr val="000000"/>
                          </a:solidFill>
                          <a:effectLst/>
                          <a:latin typeface="Calibri"/>
                        </a:rPr>
                        <a:t>Provisions</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-659</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-2 931</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-4 479</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-5 540</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-6 472</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-20 081</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2"/>
                  </a:ext>
                </a:extLst>
              </a:tr>
              <a:tr h="144000">
                <a:tc>
                  <a:txBody>
                    <a:bodyPr/>
                    <a:lstStyle/>
                    <a:p>
                      <a:pPr algn="l" fontAlgn="b"/>
                      <a:r>
                        <a:rPr lang="en-US" sz="1100" b="1" i="0" u="none" strike="noStrike">
                          <a:solidFill>
                            <a:srgbClr val="000000"/>
                          </a:solidFill>
                          <a:effectLst/>
                          <a:latin typeface="Calibri"/>
                        </a:rPr>
                        <a:t>Variable costs</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-563</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-1 407</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-2 256</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-3 096</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-3 606</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-10 929</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3"/>
                  </a:ext>
                </a:extLst>
              </a:tr>
              <a:tr h="144000">
                <a:tc>
                  <a:txBody>
                    <a:bodyPr/>
                    <a:lstStyle/>
                    <a:p>
                      <a:pPr algn="l" fontAlgn="b"/>
                      <a:r>
                        <a:rPr lang="en-US" sz="1100" b="0" i="0" u="none" strike="noStrike" dirty="0">
                          <a:solidFill>
                            <a:srgbClr val="000000"/>
                          </a:solidFill>
                          <a:effectLst/>
                          <a:latin typeface="Calibri"/>
                        </a:rPr>
                        <a:t>    Marketing acquisition costs</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-385</a:t>
                      </a:r>
                    </a:p>
                  </a:txBody>
                  <a:tcPr marL="18000" marR="1800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-527</a:t>
                      </a:r>
                    </a:p>
                  </a:txBody>
                  <a:tcPr marL="18000" marR="1800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-815</a:t>
                      </a:r>
                    </a:p>
                  </a:txBody>
                  <a:tcPr marL="18000" marR="1800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-1 087</a:t>
                      </a:r>
                    </a:p>
                  </a:txBody>
                  <a:tcPr marL="18000" marR="1800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-1 206</a:t>
                      </a:r>
                    </a:p>
                  </a:txBody>
                  <a:tcPr marL="18000" marR="1800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-4 020</a:t>
                      </a:r>
                    </a:p>
                  </a:txBody>
                  <a:tcPr marL="18000" marR="18000" marT="0" marB="0" anchor="b">
                    <a:lnL>
                      <a:noFill/>
                    </a:lnL>
                    <a:lnR>
                      <a:noFill/>
                    </a:lnR>
                    <a:lnT w="6350" cap="flat" cmpd="sng" algn="ctr">
                      <a:solidFill>
                        <a:srgbClr val="95B3D7"/>
                      </a:solidFill>
                      <a:prstDash val="solid"/>
                      <a:round/>
                      <a:headEnd type="none" w="med" len="med"/>
                      <a:tailEnd type="none" w="med" len="med"/>
                    </a:lnT>
                    <a:lnB>
                      <a:noFill/>
                    </a:lnB>
                  </a:tcPr>
                </a:tc>
                <a:extLst>
                  <a:ext uri="{0D108BD9-81ED-4DB2-BD59-A6C34878D82A}">
                    <a16:rowId xmlns:a16="http://schemas.microsoft.com/office/drawing/2014/main" val="10014"/>
                  </a:ext>
                </a:extLst>
              </a:tr>
              <a:tr h="144000">
                <a:tc>
                  <a:txBody>
                    <a:bodyPr/>
                    <a:lstStyle/>
                    <a:p>
                      <a:pPr algn="l" fontAlgn="b"/>
                      <a:r>
                        <a:rPr lang="en-US" sz="1100" b="0" i="0" u="none" strike="noStrike" dirty="0">
                          <a:solidFill>
                            <a:srgbClr val="000000"/>
                          </a:solidFill>
                          <a:effectLst/>
                          <a:latin typeface="Calibri"/>
                        </a:rPr>
                        <a:t>    Salary (variable part)</a:t>
                      </a:r>
                    </a:p>
                  </a:txBody>
                  <a:tcPr marL="18000" marR="18000" marT="3600" marB="360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-127</a:t>
                      </a:r>
                    </a:p>
                  </a:txBody>
                  <a:tcPr marL="18000" marR="1800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-388</a:t>
                      </a:r>
                    </a:p>
                  </a:txBody>
                  <a:tcPr marL="18000" marR="1800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-516</a:t>
                      </a:r>
                    </a:p>
                  </a:txBody>
                  <a:tcPr marL="18000" marR="1800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-680</a:t>
                      </a:r>
                    </a:p>
                  </a:txBody>
                  <a:tcPr marL="18000" marR="1800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-796</a:t>
                      </a:r>
                    </a:p>
                  </a:txBody>
                  <a:tcPr marL="18000" marR="18000" marT="0"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panose="020F0502020204030204" pitchFamily="34" charset="0"/>
                        </a:rPr>
                        <a:t>-2 506</a:t>
                      </a:r>
                    </a:p>
                  </a:txBody>
                  <a:tcPr marL="18000" marR="18000" marT="0" marB="0" anchor="b">
                    <a:lnL>
                      <a:noFill/>
                    </a:lnL>
                    <a:lnR>
                      <a:noFill/>
                    </a:lnR>
                    <a:lnT>
                      <a:noFill/>
                    </a:lnT>
                    <a:lnB>
                      <a:noFill/>
                    </a:lnB>
                  </a:tcPr>
                </a:tc>
                <a:extLst>
                  <a:ext uri="{0D108BD9-81ED-4DB2-BD59-A6C34878D82A}">
                    <a16:rowId xmlns:a16="http://schemas.microsoft.com/office/drawing/2014/main" val="10015"/>
                  </a:ext>
                </a:extLst>
              </a:tr>
              <a:tr h="144000">
                <a:tc>
                  <a:txBody>
                    <a:bodyPr/>
                    <a:lstStyle/>
                    <a:p>
                      <a:pPr algn="l" fontAlgn="b"/>
                      <a:r>
                        <a:rPr lang="en-US" sz="1100" b="0" i="0" u="none" strike="noStrike" dirty="0">
                          <a:solidFill>
                            <a:srgbClr val="000000"/>
                          </a:solidFill>
                          <a:effectLst/>
                          <a:latin typeface="Calibri"/>
                        </a:rPr>
                        <a:t>    Other variable costs</a:t>
                      </a:r>
                    </a:p>
                  </a:txBody>
                  <a:tcPr marL="18000" marR="18000" marT="3600" marB="360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-20</a:t>
                      </a:r>
                    </a:p>
                  </a:txBody>
                  <a:tcPr marL="18000" marR="1800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-69</a:t>
                      </a:r>
                    </a:p>
                  </a:txBody>
                  <a:tcPr marL="18000" marR="1800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-96</a:t>
                      </a:r>
                    </a:p>
                  </a:txBody>
                  <a:tcPr marL="18000" marR="1800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-128</a:t>
                      </a:r>
                    </a:p>
                  </a:txBody>
                  <a:tcPr marL="18000" marR="1800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-148</a:t>
                      </a:r>
                    </a:p>
                  </a:txBody>
                  <a:tcPr marL="18000" marR="1800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-462</a:t>
                      </a:r>
                    </a:p>
                  </a:txBody>
                  <a:tcPr marL="18000" marR="18000" marT="0" marB="0" anchor="b">
                    <a:lnL>
                      <a:noFill/>
                    </a:lnL>
                    <a:lnR>
                      <a:noFill/>
                    </a:lnR>
                    <a:lnT>
                      <a:noFill/>
                    </a:lnT>
                    <a:lnB>
                      <a:noFill/>
                    </a:lnB>
                  </a:tcPr>
                </a:tc>
                <a:extLst>
                  <a:ext uri="{0D108BD9-81ED-4DB2-BD59-A6C34878D82A}">
                    <a16:rowId xmlns:a16="http://schemas.microsoft.com/office/drawing/2014/main" val="10016"/>
                  </a:ext>
                </a:extLst>
              </a:tr>
              <a:tr h="144000">
                <a:tc>
                  <a:txBody>
                    <a:bodyPr/>
                    <a:lstStyle/>
                    <a:p>
                      <a:pPr algn="l" fontAlgn="b"/>
                      <a:r>
                        <a:rPr lang="en-US" sz="1100" b="0" i="0" u="none" strike="noStrike" dirty="0">
                          <a:solidFill>
                            <a:srgbClr val="000000"/>
                          </a:solidFill>
                          <a:effectLst/>
                          <a:latin typeface="Calibri"/>
                        </a:rPr>
                        <a:t>    VAT</a:t>
                      </a:r>
                    </a:p>
                  </a:txBody>
                  <a:tcPr marL="18000" marR="18000" marT="3600" marB="360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-32</a:t>
                      </a:r>
                    </a:p>
                  </a:txBody>
                  <a:tcPr marL="18000" marR="1800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-424</a:t>
                      </a:r>
                    </a:p>
                  </a:txBody>
                  <a:tcPr marL="18000" marR="1800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-829</a:t>
                      </a:r>
                    </a:p>
                  </a:txBody>
                  <a:tcPr marL="18000" marR="1800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-1 200</a:t>
                      </a:r>
                    </a:p>
                  </a:txBody>
                  <a:tcPr marL="18000" marR="1800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-1 456</a:t>
                      </a:r>
                    </a:p>
                  </a:txBody>
                  <a:tcPr marL="18000" marR="1800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-3 941</a:t>
                      </a:r>
                    </a:p>
                  </a:txBody>
                  <a:tcPr marL="18000" marR="18000" marT="0" marB="0" anchor="b">
                    <a:lnL>
                      <a:noFill/>
                    </a:lnL>
                    <a:lnR>
                      <a:noFill/>
                    </a:lnR>
                    <a:lnT>
                      <a:noFill/>
                    </a:lnT>
                    <a:lnB>
                      <a:noFill/>
                    </a:lnB>
                  </a:tcPr>
                </a:tc>
                <a:extLst>
                  <a:ext uri="{0D108BD9-81ED-4DB2-BD59-A6C34878D82A}">
                    <a16:rowId xmlns:a16="http://schemas.microsoft.com/office/drawing/2014/main" val="10017"/>
                  </a:ext>
                </a:extLst>
              </a:tr>
              <a:tr h="144000">
                <a:tc>
                  <a:txBody>
                    <a:bodyPr/>
                    <a:lstStyle/>
                    <a:p>
                      <a:pPr algn="l" fontAlgn="b"/>
                      <a:r>
                        <a:rPr lang="en-US" sz="1100" b="1" i="0" u="none" strike="noStrike" dirty="0">
                          <a:solidFill>
                            <a:srgbClr val="000000"/>
                          </a:solidFill>
                          <a:effectLst/>
                          <a:latin typeface="Calibri"/>
                        </a:rPr>
                        <a:t>Fixed costs</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-1 016</a:t>
                      </a:r>
                    </a:p>
                  </a:txBody>
                  <a:tcPr marL="18000" marR="1800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-1 125</a:t>
                      </a:r>
                    </a:p>
                  </a:txBody>
                  <a:tcPr marL="18000" marR="1800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-1 036</a:t>
                      </a:r>
                    </a:p>
                  </a:txBody>
                  <a:tcPr marL="18000" marR="1800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-1 141</a:t>
                      </a:r>
                    </a:p>
                  </a:txBody>
                  <a:tcPr marL="18000" marR="1800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-1 171</a:t>
                      </a:r>
                    </a:p>
                  </a:txBody>
                  <a:tcPr marL="18000" marR="1800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-5 490</a:t>
                      </a:r>
                    </a:p>
                  </a:txBody>
                  <a:tcPr marL="18000" marR="18000" marT="0" marB="0" anchor="b">
                    <a:lnL>
                      <a:noFill/>
                    </a:lnL>
                    <a:lnR>
                      <a:noFill/>
                    </a:lnR>
                    <a:lnT>
                      <a:noFill/>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8"/>
                  </a:ext>
                </a:extLst>
              </a:tr>
              <a:tr h="144000">
                <a:tc>
                  <a:txBody>
                    <a:bodyPr/>
                    <a:lstStyle/>
                    <a:p>
                      <a:pPr algn="l" fontAlgn="b"/>
                      <a:r>
                        <a:rPr lang="en-US" sz="1100" b="0" i="0" u="none" strike="noStrike" dirty="0">
                          <a:solidFill>
                            <a:srgbClr val="000000"/>
                          </a:solidFill>
                          <a:effectLst/>
                          <a:latin typeface="Calibri"/>
                        </a:rPr>
                        <a:t>    Salary (fixed part)</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-709</a:t>
                      </a:r>
                    </a:p>
                  </a:txBody>
                  <a:tcPr marL="18000" marR="1800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-807</a:t>
                      </a:r>
                    </a:p>
                  </a:txBody>
                  <a:tcPr marL="18000" marR="1800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-726</a:t>
                      </a:r>
                    </a:p>
                  </a:txBody>
                  <a:tcPr marL="18000" marR="1800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-826</a:t>
                      </a:r>
                    </a:p>
                  </a:txBody>
                  <a:tcPr marL="18000" marR="1800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-886</a:t>
                      </a:r>
                    </a:p>
                  </a:txBody>
                  <a:tcPr marL="18000" marR="1800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-3 954</a:t>
                      </a:r>
                    </a:p>
                  </a:txBody>
                  <a:tcPr marL="18000" marR="18000" marT="0" marB="0" anchor="b">
                    <a:lnL>
                      <a:noFill/>
                    </a:lnL>
                    <a:lnR>
                      <a:noFill/>
                    </a:lnR>
                    <a:lnT w="6350" cap="flat" cmpd="sng" algn="ctr">
                      <a:solidFill>
                        <a:srgbClr val="95B3D7"/>
                      </a:solidFill>
                      <a:prstDash val="solid"/>
                      <a:round/>
                      <a:headEnd type="none" w="med" len="med"/>
                      <a:tailEnd type="none" w="med" len="med"/>
                    </a:lnT>
                    <a:lnB>
                      <a:noFill/>
                    </a:lnB>
                  </a:tcPr>
                </a:tc>
                <a:extLst>
                  <a:ext uri="{0D108BD9-81ED-4DB2-BD59-A6C34878D82A}">
                    <a16:rowId xmlns:a16="http://schemas.microsoft.com/office/drawing/2014/main" val="10019"/>
                  </a:ext>
                </a:extLst>
              </a:tr>
              <a:tr h="144000">
                <a:tc>
                  <a:txBody>
                    <a:bodyPr/>
                    <a:lstStyle/>
                    <a:p>
                      <a:pPr algn="l" fontAlgn="b"/>
                      <a:r>
                        <a:rPr lang="en-US" sz="1100" b="0" i="0" u="none" strike="noStrike" dirty="0">
                          <a:solidFill>
                            <a:srgbClr val="000000"/>
                          </a:solidFill>
                          <a:effectLst/>
                          <a:latin typeface="Calibri"/>
                        </a:rPr>
                        <a:t>    Other G&amp;A expenses</a:t>
                      </a:r>
                    </a:p>
                  </a:txBody>
                  <a:tcPr marL="18000" marR="18000" marT="3600" marB="360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-307</a:t>
                      </a:r>
                    </a:p>
                  </a:txBody>
                  <a:tcPr marL="18000" marR="1800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-318</a:t>
                      </a:r>
                    </a:p>
                  </a:txBody>
                  <a:tcPr marL="18000" marR="1800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-310</a:t>
                      </a:r>
                    </a:p>
                  </a:txBody>
                  <a:tcPr marL="18000" marR="1800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-315</a:t>
                      </a:r>
                    </a:p>
                  </a:txBody>
                  <a:tcPr marL="18000" marR="1800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-286</a:t>
                      </a:r>
                    </a:p>
                  </a:txBody>
                  <a:tcPr marL="18000" marR="1800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-1 536</a:t>
                      </a:r>
                    </a:p>
                  </a:txBody>
                  <a:tcPr marL="18000" marR="18000" marT="0" marB="0" anchor="b">
                    <a:lnL>
                      <a:noFill/>
                    </a:lnL>
                    <a:lnR>
                      <a:noFill/>
                    </a:lnR>
                    <a:lnT>
                      <a:noFill/>
                    </a:lnT>
                    <a:lnB>
                      <a:noFill/>
                    </a:lnB>
                  </a:tcPr>
                </a:tc>
                <a:extLst>
                  <a:ext uri="{0D108BD9-81ED-4DB2-BD59-A6C34878D82A}">
                    <a16:rowId xmlns:a16="http://schemas.microsoft.com/office/drawing/2014/main" val="10020"/>
                  </a:ext>
                </a:extLst>
              </a:tr>
              <a:tr h="144000">
                <a:tc>
                  <a:txBody>
                    <a:bodyPr/>
                    <a:lstStyle/>
                    <a:p>
                      <a:pPr algn="l" fontAlgn="b"/>
                      <a:r>
                        <a:rPr lang="en-US" sz="1100" b="1" i="0" u="none" strike="noStrike">
                          <a:solidFill>
                            <a:srgbClr val="000000"/>
                          </a:solidFill>
                          <a:effectLst/>
                          <a:latin typeface="Calibri"/>
                        </a:rPr>
                        <a:t>One-off expenses</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-49</a:t>
                      </a:r>
                    </a:p>
                  </a:txBody>
                  <a:tcPr marL="18000" marR="1800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-15</a:t>
                      </a:r>
                    </a:p>
                  </a:txBody>
                  <a:tcPr marL="18000" marR="1800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-15</a:t>
                      </a:r>
                    </a:p>
                  </a:txBody>
                  <a:tcPr marL="18000" marR="1800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-15</a:t>
                      </a:r>
                    </a:p>
                  </a:txBody>
                  <a:tcPr marL="18000" marR="1800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-15</a:t>
                      </a:r>
                    </a:p>
                  </a:txBody>
                  <a:tcPr marL="18000" marR="1800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100" b="1" i="0" u="none" strike="noStrike">
                          <a:solidFill>
                            <a:srgbClr val="000000"/>
                          </a:solidFill>
                          <a:effectLst/>
                          <a:latin typeface="Calibri" panose="020F0502020204030204" pitchFamily="34" charset="0"/>
                        </a:rPr>
                        <a:t>-109</a:t>
                      </a:r>
                    </a:p>
                  </a:txBody>
                  <a:tcPr marL="18000" marR="18000" marT="0" marB="0" anchor="b">
                    <a:lnL>
                      <a:noFill/>
                    </a:lnL>
                    <a:lnR>
                      <a:noFill/>
                    </a:lnR>
                    <a:lnT>
                      <a:noFill/>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21"/>
                  </a:ext>
                </a:extLst>
              </a:tr>
              <a:tr h="144000">
                <a:tc>
                  <a:txBody>
                    <a:bodyPr/>
                    <a:lstStyle/>
                    <a:p>
                      <a:pPr algn="l" fontAlgn="b"/>
                      <a:r>
                        <a:rPr lang="en-US" sz="1100" b="1" i="0" u="none" strike="noStrike">
                          <a:solidFill>
                            <a:srgbClr val="000000"/>
                          </a:solidFill>
                          <a:effectLst/>
                          <a:latin typeface="Calibri"/>
                        </a:rPr>
                        <a:t>Net profit before taxes</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100" b="1" i="0" u="none" strike="noStrike">
                          <a:solidFill>
                            <a:srgbClr val="000000"/>
                          </a:solidFill>
                          <a:effectLst/>
                          <a:latin typeface="Calibri" panose="020F0502020204030204" pitchFamily="34" charset="0"/>
                        </a:rPr>
                        <a:t>-1 476</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100" b="1" i="0" u="none" strike="noStrike">
                          <a:solidFill>
                            <a:srgbClr val="000000"/>
                          </a:solidFill>
                          <a:effectLst/>
                          <a:latin typeface="Calibri" panose="020F0502020204030204" pitchFamily="34" charset="0"/>
                        </a:rPr>
                        <a:t>-151</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100" b="1" i="0" u="none" strike="noStrike">
                          <a:solidFill>
                            <a:srgbClr val="000000"/>
                          </a:solidFill>
                          <a:effectLst/>
                          <a:latin typeface="Calibri" panose="020F0502020204030204" pitchFamily="34" charset="0"/>
                        </a:rPr>
                        <a:t>1 715</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100" b="1" i="0" u="none" strike="noStrike">
                          <a:solidFill>
                            <a:srgbClr val="000000"/>
                          </a:solidFill>
                          <a:effectLst/>
                          <a:latin typeface="Calibri" panose="020F0502020204030204" pitchFamily="34" charset="0"/>
                        </a:rPr>
                        <a:t>3 639</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100" b="1" i="0" u="none" strike="noStrike">
                          <a:solidFill>
                            <a:srgbClr val="000000"/>
                          </a:solidFill>
                          <a:effectLst/>
                          <a:latin typeface="Calibri" panose="020F0502020204030204" pitchFamily="34" charset="0"/>
                        </a:rPr>
                        <a:t>4 769</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100" b="1" i="0" u="none" strike="noStrike">
                          <a:solidFill>
                            <a:srgbClr val="000000"/>
                          </a:solidFill>
                          <a:effectLst/>
                          <a:latin typeface="Calibri" panose="020F0502020204030204" pitchFamily="34" charset="0"/>
                        </a:rPr>
                        <a:t>8 496</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10022"/>
                  </a:ext>
                </a:extLst>
              </a:tr>
              <a:tr h="144000">
                <a:tc>
                  <a:txBody>
                    <a:bodyPr/>
                    <a:lstStyle/>
                    <a:p>
                      <a:pPr algn="l" fontAlgn="b"/>
                      <a:r>
                        <a:rPr lang="en-US" sz="1100" b="1" i="0" u="none" strike="noStrike">
                          <a:solidFill>
                            <a:srgbClr val="000000"/>
                          </a:solidFill>
                          <a:effectLst/>
                          <a:latin typeface="Calibri"/>
                        </a:rPr>
                        <a:t>Terminal value</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l" fontAlgn="b"/>
                      <a:r>
                        <a:rPr lang="en-US" sz="1100" b="1" i="0" u="none" strike="noStrike">
                          <a:solidFill>
                            <a:srgbClr val="000000"/>
                          </a:solidFill>
                          <a:effectLst/>
                          <a:latin typeface="Calibri" panose="020F0502020204030204" pitchFamily="34" charset="0"/>
                        </a:rPr>
                        <a:t> </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l" fontAlgn="b"/>
                      <a:r>
                        <a:rPr lang="en-US" sz="1100" b="1" i="0" u="none" strike="noStrike">
                          <a:solidFill>
                            <a:srgbClr val="000000"/>
                          </a:solidFill>
                          <a:effectLst/>
                          <a:latin typeface="Calibri" panose="020F0502020204030204" pitchFamily="34" charset="0"/>
                        </a:rPr>
                        <a:t> </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l" fontAlgn="b"/>
                      <a:r>
                        <a:rPr lang="en-US" sz="1100" b="1" i="0" u="none" strike="noStrike">
                          <a:solidFill>
                            <a:srgbClr val="000000"/>
                          </a:solidFill>
                          <a:effectLst/>
                          <a:latin typeface="Calibri" panose="020F0502020204030204" pitchFamily="34" charset="0"/>
                        </a:rPr>
                        <a:t> </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l" fontAlgn="b"/>
                      <a:r>
                        <a:rPr lang="en-US" sz="1100" b="1" i="0" u="none" strike="noStrike">
                          <a:solidFill>
                            <a:srgbClr val="000000"/>
                          </a:solidFill>
                          <a:effectLst/>
                          <a:latin typeface="Calibri" panose="020F0502020204030204" pitchFamily="34" charset="0"/>
                        </a:rPr>
                        <a:t> </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l" fontAlgn="b"/>
                      <a:r>
                        <a:rPr lang="en-US" sz="1100" b="1" i="0" u="none" strike="noStrike">
                          <a:solidFill>
                            <a:srgbClr val="000000"/>
                          </a:solidFill>
                          <a:effectLst/>
                          <a:latin typeface="Calibri" panose="020F0502020204030204" pitchFamily="34" charset="0"/>
                        </a:rPr>
                        <a:t> </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100" b="1" i="0" u="none" strike="noStrike">
                          <a:solidFill>
                            <a:srgbClr val="000000"/>
                          </a:solidFill>
                          <a:effectLst/>
                          <a:latin typeface="Calibri" panose="020F0502020204030204" pitchFamily="34" charset="0"/>
                        </a:rPr>
                        <a:t>20 968</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10023"/>
                  </a:ext>
                </a:extLst>
              </a:tr>
              <a:tr h="144000">
                <a:tc>
                  <a:txBody>
                    <a:bodyPr/>
                    <a:lstStyle/>
                    <a:p>
                      <a:pPr algn="l" fontAlgn="b"/>
                      <a:r>
                        <a:rPr lang="en-US" sz="1100" b="1" i="0" u="none" strike="noStrike">
                          <a:solidFill>
                            <a:srgbClr val="000000"/>
                          </a:solidFill>
                          <a:effectLst/>
                          <a:latin typeface="Calibri"/>
                        </a:rPr>
                        <a:t>ROE (annualized)</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100" b="1" i="0" u="none" strike="noStrike">
                          <a:solidFill>
                            <a:srgbClr val="000000"/>
                          </a:solidFill>
                          <a:effectLst/>
                          <a:latin typeface="Calibri" panose="020F0502020204030204" pitchFamily="34" charset="0"/>
                        </a:rPr>
                        <a:t> </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100" b="1" i="0" u="none" strike="noStrike">
                          <a:solidFill>
                            <a:srgbClr val="000000"/>
                          </a:solidFill>
                          <a:effectLst/>
                          <a:latin typeface="Calibri" panose="020F0502020204030204" pitchFamily="34" charset="0"/>
                        </a:rPr>
                        <a:t> </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100" b="1" i="0" u="none" strike="noStrike">
                          <a:solidFill>
                            <a:srgbClr val="000000"/>
                          </a:solidFill>
                          <a:effectLst/>
                          <a:latin typeface="Calibri" panose="020F0502020204030204" pitchFamily="34" charset="0"/>
                        </a:rPr>
                        <a:t> </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100" b="1" i="0" u="none" strike="noStrike">
                          <a:solidFill>
                            <a:srgbClr val="000000"/>
                          </a:solidFill>
                          <a:effectLst/>
                          <a:latin typeface="Calibri" panose="020F0502020204030204" pitchFamily="34" charset="0"/>
                        </a:rPr>
                        <a:t> </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l" fontAlgn="b"/>
                      <a:r>
                        <a:rPr lang="en-US" sz="1100" b="1" i="0" u="none" strike="noStrike">
                          <a:solidFill>
                            <a:srgbClr val="000000"/>
                          </a:solidFill>
                          <a:effectLst/>
                          <a:latin typeface="Calibri" panose="020F0502020204030204" pitchFamily="34" charset="0"/>
                        </a:rPr>
                        <a:t> </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100" b="1" i="0" u="none" strike="noStrike">
                          <a:solidFill>
                            <a:srgbClr val="000000"/>
                          </a:solidFill>
                          <a:effectLst/>
                          <a:latin typeface="Calibri" panose="020F0502020204030204" pitchFamily="34" charset="0"/>
                        </a:rPr>
                        <a:t>60%</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10024"/>
                  </a:ext>
                </a:extLst>
              </a:tr>
              <a:tr h="144000">
                <a:tc>
                  <a:txBody>
                    <a:bodyPr/>
                    <a:lstStyle/>
                    <a:p>
                      <a:pPr algn="l" fontAlgn="b"/>
                      <a:r>
                        <a:rPr lang="en-US" sz="1100" b="1" i="0" u="none" strike="noStrike">
                          <a:solidFill>
                            <a:srgbClr val="000000"/>
                          </a:solidFill>
                          <a:effectLst/>
                          <a:latin typeface="Calibri"/>
                        </a:rPr>
                        <a:t>ROAA (yearly)</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100" b="1" i="0" u="none" strike="noStrike">
                          <a:solidFill>
                            <a:srgbClr val="000000"/>
                          </a:solidFill>
                          <a:effectLst/>
                          <a:latin typeface="Calibri" panose="020F0502020204030204" pitchFamily="34" charset="0"/>
                        </a:rPr>
                        <a:t>-187%</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100" b="1" i="0" u="none" strike="noStrike">
                          <a:solidFill>
                            <a:srgbClr val="000000"/>
                          </a:solidFill>
                          <a:effectLst/>
                          <a:latin typeface="Calibri" panose="020F0502020204030204" pitchFamily="34" charset="0"/>
                        </a:rPr>
                        <a:t>-11%</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100" b="1" i="0" u="none" strike="noStrike">
                          <a:solidFill>
                            <a:srgbClr val="000000"/>
                          </a:solidFill>
                          <a:effectLst/>
                          <a:latin typeface="Calibri" panose="020F0502020204030204" pitchFamily="34" charset="0"/>
                        </a:rPr>
                        <a:t>64%</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100" b="1" i="0" u="none" strike="noStrike">
                          <a:solidFill>
                            <a:srgbClr val="000000"/>
                          </a:solidFill>
                          <a:effectLst/>
                          <a:latin typeface="Calibri" panose="020F0502020204030204" pitchFamily="34" charset="0"/>
                        </a:rPr>
                        <a:t>72%</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100" b="1" i="0" u="none" strike="noStrike">
                          <a:solidFill>
                            <a:srgbClr val="000000"/>
                          </a:solidFill>
                          <a:effectLst/>
                          <a:latin typeface="Calibri" panose="020F0502020204030204" pitchFamily="34" charset="0"/>
                        </a:rPr>
                        <a:t>80%</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100" b="1" i="0" u="none" strike="noStrike" dirty="0">
                          <a:solidFill>
                            <a:srgbClr val="000000"/>
                          </a:solidFill>
                          <a:effectLst/>
                          <a:latin typeface="Calibri" panose="020F0502020204030204" pitchFamily="34" charset="0"/>
                        </a:rPr>
                        <a:t>51%</a:t>
                      </a:r>
                    </a:p>
                  </a:txBody>
                  <a:tcPr marL="18000" marR="1800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10025"/>
                  </a:ext>
                </a:extLst>
              </a:tr>
            </a:tbl>
          </a:graphicData>
        </a:graphic>
      </p:graphicFrame>
      <p:sp>
        <p:nvSpPr>
          <p:cNvPr id="11" name="TextBox 10"/>
          <p:cNvSpPr txBox="1"/>
          <p:nvPr/>
        </p:nvSpPr>
        <p:spPr>
          <a:xfrm>
            <a:off x="418132" y="5317906"/>
            <a:ext cx="8208912" cy="1015663"/>
          </a:xfrm>
          <a:prstGeom prst="rect">
            <a:avLst/>
          </a:prstGeom>
          <a:solidFill>
            <a:schemeClr val="accent1">
              <a:lumMod val="20000"/>
              <a:lumOff val="80000"/>
            </a:schemeClr>
          </a:solidFill>
          <a:ln>
            <a:solidFill>
              <a:schemeClr val="accent1"/>
            </a:solidFill>
          </a:ln>
        </p:spPr>
        <p:txBody>
          <a:bodyPr wrap="square" rtlCol="0">
            <a:spAutoFit/>
          </a:bodyPr>
          <a:lstStyle/>
          <a:p>
            <a:r>
              <a:rPr lang="en-US" sz="1000" dirty="0"/>
              <a:t>Break-even period – 17 months</a:t>
            </a:r>
          </a:p>
          <a:p>
            <a:r>
              <a:rPr lang="en-US" sz="1000" dirty="0"/>
              <a:t>Self-capitalization period – </a:t>
            </a:r>
            <a:r>
              <a:rPr lang="ru-RU" sz="1000" dirty="0"/>
              <a:t>2</a:t>
            </a:r>
            <a:r>
              <a:rPr lang="en-US" sz="1000" dirty="0"/>
              <a:t>6 months</a:t>
            </a:r>
          </a:p>
          <a:p>
            <a:r>
              <a:rPr lang="en-US" sz="1000" dirty="0"/>
              <a:t>Payback period – </a:t>
            </a:r>
            <a:r>
              <a:rPr lang="ru-RU" sz="1000" dirty="0"/>
              <a:t>5</a:t>
            </a:r>
            <a:r>
              <a:rPr lang="en-US" sz="1000" dirty="0"/>
              <a:t>6 months</a:t>
            </a:r>
            <a:endParaRPr lang="ru-RU" sz="1000" dirty="0"/>
          </a:p>
          <a:p>
            <a:r>
              <a:rPr lang="en-US" sz="1000" dirty="0"/>
              <a:t>Total investments from </a:t>
            </a:r>
            <a:r>
              <a:rPr lang="en-US" sz="1000" dirty="0" smtClean="0"/>
              <a:t>– </a:t>
            </a:r>
            <a:r>
              <a:rPr lang="en-US" sz="1000" dirty="0"/>
              <a:t>$4,2M</a:t>
            </a:r>
          </a:p>
          <a:p>
            <a:r>
              <a:rPr lang="en-US" sz="1000" dirty="0" err="1"/>
              <a:t>Unoptimized</a:t>
            </a:r>
            <a:r>
              <a:rPr lang="en-US" sz="1000" dirty="0"/>
              <a:t> Yr5 corporate tax – $</a:t>
            </a:r>
            <a:r>
              <a:rPr lang="ru-RU" sz="1000" dirty="0"/>
              <a:t>1</a:t>
            </a:r>
            <a:r>
              <a:rPr lang="en-US" sz="1000" dirty="0"/>
              <a:t>,3M</a:t>
            </a:r>
            <a:endParaRPr lang="ru-RU" sz="1000" dirty="0"/>
          </a:p>
          <a:p>
            <a:r>
              <a:rPr lang="en-US" sz="1000" dirty="0"/>
              <a:t>Terminal Value – $21,0M (Gordon growth model with discount factor 15% and growth rate 0%)</a:t>
            </a:r>
            <a:endParaRPr lang="ru-RU" sz="1000" dirty="0"/>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24328" y="12612"/>
            <a:ext cx="1622975" cy="60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6688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7F305DA-160D-498F-B102-A1D8643B4A2C}" type="slidenum">
              <a:rPr lang="ru-RU" smtClean="0"/>
              <a:pPr/>
              <a:t>50</a:t>
            </a:fld>
            <a:endParaRPr lang="ru-RU"/>
          </a:p>
        </p:txBody>
      </p:sp>
      <p:sp>
        <p:nvSpPr>
          <p:cNvPr id="3" name="Title 1"/>
          <p:cNvSpPr>
            <a:spLocks noGrp="1"/>
          </p:cNvSpPr>
          <p:nvPr>
            <p:ph type="title"/>
          </p:nvPr>
        </p:nvSpPr>
        <p:spPr>
          <a:xfrm>
            <a:off x="395536" y="116632"/>
            <a:ext cx="8159540" cy="312281"/>
          </a:xfrm>
        </p:spPr>
        <p:txBody>
          <a:bodyPr/>
          <a:lstStyle/>
          <a:p>
            <a:r>
              <a:rPr lang="en-US"/>
              <a:t>Expenses detailed</a:t>
            </a:r>
          </a:p>
        </p:txBody>
      </p:sp>
      <p:graphicFrame>
        <p:nvGraphicFramePr>
          <p:cNvPr id="2" name="Таблица 1"/>
          <p:cNvGraphicFramePr>
            <a:graphicFrameLocks noGrp="1"/>
          </p:cNvGraphicFramePr>
          <p:nvPr>
            <p:extLst/>
          </p:nvPr>
        </p:nvGraphicFramePr>
        <p:xfrm>
          <a:off x="457199" y="836712"/>
          <a:ext cx="8337414" cy="2809440"/>
        </p:xfrm>
        <a:graphic>
          <a:graphicData uri="http://schemas.openxmlformats.org/drawingml/2006/table">
            <a:tbl>
              <a:tblPr/>
              <a:tblGrid>
                <a:gridCol w="2484000">
                  <a:extLst>
                    <a:ext uri="{9D8B030D-6E8A-4147-A177-3AD203B41FA5}">
                      <a16:colId xmlns:a16="http://schemas.microsoft.com/office/drawing/2014/main" val="20000"/>
                    </a:ext>
                  </a:extLst>
                </a:gridCol>
                <a:gridCol w="975569">
                  <a:extLst>
                    <a:ext uri="{9D8B030D-6E8A-4147-A177-3AD203B41FA5}">
                      <a16:colId xmlns:a16="http://schemas.microsoft.com/office/drawing/2014/main" val="20001"/>
                    </a:ext>
                  </a:extLst>
                </a:gridCol>
                <a:gridCol w="975569">
                  <a:extLst>
                    <a:ext uri="{9D8B030D-6E8A-4147-A177-3AD203B41FA5}">
                      <a16:colId xmlns:a16="http://schemas.microsoft.com/office/drawing/2014/main" val="20002"/>
                    </a:ext>
                  </a:extLst>
                </a:gridCol>
                <a:gridCol w="975569">
                  <a:extLst>
                    <a:ext uri="{9D8B030D-6E8A-4147-A177-3AD203B41FA5}">
                      <a16:colId xmlns:a16="http://schemas.microsoft.com/office/drawing/2014/main" val="20003"/>
                    </a:ext>
                  </a:extLst>
                </a:gridCol>
                <a:gridCol w="975569">
                  <a:extLst>
                    <a:ext uri="{9D8B030D-6E8A-4147-A177-3AD203B41FA5}">
                      <a16:colId xmlns:a16="http://schemas.microsoft.com/office/drawing/2014/main" val="20004"/>
                    </a:ext>
                  </a:extLst>
                </a:gridCol>
                <a:gridCol w="975569">
                  <a:extLst>
                    <a:ext uri="{9D8B030D-6E8A-4147-A177-3AD203B41FA5}">
                      <a16:colId xmlns:a16="http://schemas.microsoft.com/office/drawing/2014/main" val="20005"/>
                    </a:ext>
                  </a:extLst>
                </a:gridCol>
                <a:gridCol w="975569">
                  <a:extLst>
                    <a:ext uri="{9D8B030D-6E8A-4147-A177-3AD203B41FA5}">
                      <a16:colId xmlns:a16="http://schemas.microsoft.com/office/drawing/2014/main" val="20006"/>
                    </a:ext>
                  </a:extLst>
                </a:gridCol>
              </a:tblGrid>
              <a:tr h="223184">
                <a:tc>
                  <a:txBody>
                    <a:bodyPr/>
                    <a:lstStyle/>
                    <a:p>
                      <a:pPr algn="l" fontAlgn="b"/>
                      <a:r>
                        <a:rPr lang="en-US" sz="1300" b="1" i="0" u="none" strike="noStrike" dirty="0">
                          <a:solidFill>
                            <a:srgbClr val="000000"/>
                          </a:solidFill>
                          <a:effectLst/>
                          <a:latin typeface="Calibri"/>
                        </a:rPr>
                        <a:t>Variable costs, </a:t>
                      </a:r>
                      <a:r>
                        <a:rPr lang="en-US" sz="1300" b="1" i="0" u="none" strike="noStrike" dirty="0" err="1">
                          <a:solidFill>
                            <a:srgbClr val="000000"/>
                          </a:solidFill>
                          <a:effectLst/>
                          <a:latin typeface="Calibri"/>
                        </a:rPr>
                        <a:t>thsd</a:t>
                      </a:r>
                      <a:r>
                        <a:rPr lang="en-US" sz="1300" b="1" i="0" u="none" strike="noStrike" dirty="0">
                          <a:solidFill>
                            <a:srgbClr val="000000"/>
                          </a:solidFill>
                          <a:effectLst/>
                          <a:latin typeface="Calibri"/>
                        </a:rPr>
                        <a:t>. USD</a:t>
                      </a:r>
                    </a:p>
                  </a:txBody>
                  <a:tcPr marL="18000" marR="18000" marT="18000" marB="18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gridSpan="6">
                  <a:txBody>
                    <a:bodyPr/>
                    <a:lstStyle/>
                    <a:p>
                      <a:pPr algn="ctr" fontAlgn="b"/>
                      <a:r>
                        <a:rPr lang="ru-RU" sz="1300" b="1" i="0" u="none" strike="noStrike">
                          <a:solidFill>
                            <a:srgbClr val="000000"/>
                          </a:solidFill>
                          <a:effectLst/>
                          <a:latin typeface="Calibri"/>
                        </a:rPr>
                        <a:t> </a:t>
                      </a:r>
                    </a:p>
                  </a:txBody>
                  <a:tcPr marL="18000" marR="18000" marT="18000" marB="18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0"/>
                  </a:ext>
                </a:extLst>
              </a:tr>
              <a:tr h="223184">
                <a:tc>
                  <a:txBody>
                    <a:bodyPr/>
                    <a:lstStyle/>
                    <a:p>
                      <a:pPr algn="l" fontAlgn="b"/>
                      <a:r>
                        <a:rPr lang="en-US" sz="1300" b="1" i="0" u="none" strike="noStrike">
                          <a:solidFill>
                            <a:srgbClr val="000000"/>
                          </a:solidFill>
                          <a:effectLst/>
                          <a:latin typeface="Calibri"/>
                        </a:rPr>
                        <a:t>Expenses category</a:t>
                      </a:r>
                    </a:p>
                  </a:txBody>
                  <a:tcPr marL="18000" marR="18000" marT="18000" marB="18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a:solidFill>
                            <a:srgbClr val="000000"/>
                          </a:solidFill>
                          <a:effectLst/>
                          <a:latin typeface="Calibri"/>
                        </a:rPr>
                        <a:t>Year 1</a:t>
                      </a:r>
                    </a:p>
                  </a:txBody>
                  <a:tcPr marL="18000" marR="18000" marT="18000" marB="18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a:solidFill>
                            <a:srgbClr val="000000"/>
                          </a:solidFill>
                          <a:effectLst/>
                          <a:latin typeface="Calibri"/>
                        </a:rPr>
                        <a:t>Year 2</a:t>
                      </a:r>
                    </a:p>
                  </a:txBody>
                  <a:tcPr marL="18000" marR="18000" marT="18000" marB="18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a:solidFill>
                            <a:srgbClr val="000000"/>
                          </a:solidFill>
                          <a:effectLst/>
                          <a:latin typeface="Calibri"/>
                        </a:rPr>
                        <a:t>Year 3</a:t>
                      </a:r>
                    </a:p>
                  </a:txBody>
                  <a:tcPr marL="18000" marR="18000" marT="18000" marB="18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a:solidFill>
                            <a:srgbClr val="000000"/>
                          </a:solidFill>
                          <a:effectLst/>
                          <a:latin typeface="Calibri"/>
                        </a:rPr>
                        <a:t>Year 4</a:t>
                      </a:r>
                    </a:p>
                  </a:txBody>
                  <a:tcPr marL="18000" marR="18000" marT="18000" marB="18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a:solidFill>
                            <a:srgbClr val="000000"/>
                          </a:solidFill>
                          <a:effectLst/>
                          <a:latin typeface="Calibri"/>
                        </a:rPr>
                        <a:t>Year 5</a:t>
                      </a:r>
                    </a:p>
                  </a:txBody>
                  <a:tcPr marL="18000" marR="18000" marT="18000" marB="18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a:solidFill>
                            <a:srgbClr val="000000"/>
                          </a:solidFill>
                          <a:effectLst/>
                          <a:latin typeface="Calibri"/>
                        </a:rPr>
                        <a:t>Total</a:t>
                      </a:r>
                    </a:p>
                  </a:txBody>
                  <a:tcPr marL="18000" marR="18000" marT="18000" marB="18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01"/>
                  </a:ext>
                </a:extLst>
              </a:tr>
              <a:tr h="215488">
                <a:tc>
                  <a:txBody>
                    <a:bodyPr/>
                    <a:lstStyle/>
                    <a:p>
                      <a:pPr algn="l" fontAlgn="b"/>
                      <a:r>
                        <a:rPr lang="en-US" sz="1300" b="1" i="0" u="none" strike="noStrike">
                          <a:solidFill>
                            <a:srgbClr val="000000"/>
                          </a:solidFill>
                          <a:effectLst/>
                          <a:latin typeface="Calibri"/>
                        </a:rPr>
                        <a:t>Marketing acquisition costs</a:t>
                      </a:r>
                    </a:p>
                  </a:txBody>
                  <a:tcPr marL="18000" marR="18000" marT="18000" marB="18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1" i="0" u="none" strike="noStrike" dirty="0">
                          <a:solidFill>
                            <a:srgbClr val="000000"/>
                          </a:solidFill>
                          <a:effectLst/>
                          <a:latin typeface="Calibri" panose="020F0502020204030204" pitchFamily="34" charset="0"/>
                        </a:rPr>
                        <a:t>-385</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-527</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-815</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-1 087</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-1 206</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-4 020</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15488">
                <a:tc>
                  <a:txBody>
                    <a:bodyPr/>
                    <a:lstStyle/>
                    <a:p>
                      <a:pPr algn="l" fontAlgn="b"/>
                      <a:r>
                        <a:rPr lang="en-US" sz="1300" b="1" i="0" u="none" strike="noStrike">
                          <a:solidFill>
                            <a:srgbClr val="000000"/>
                          </a:solidFill>
                          <a:effectLst/>
                          <a:latin typeface="Calibri"/>
                        </a:rPr>
                        <a:t>Salary (variable part)</a:t>
                      </a:r>
                    </a:p>
                  </a:txBody>
                  <a:tcPr marL="18000" marR="18000" marT="18000" marB="18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1" i="0" u="none" strike="noStrike" dirty="0">
                          <a:solidFill>
                            <a:srgbClr val="000000"/>
                          </a:solidFill>
                          <a:effectLst/>
                          <a:latin typeface="Calibri" panose="020F0502020204030204" pitchFamily="34" charset="0"/>
                        </a:rPr>
                        <a:t>-127</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1" i="0" u="none" strike="noStrike" dirty="0">
                          <a:solidFill>
                            <a:srgbClr val="000000"/>
                          </a:solidFill>
                          <a:effectLst/>
                          <a:latin typeface="Calibri" panose="020F0502020204030204" pitchFamily="34" charset="0"/>
                        </a:rPr>
                        <a:t>-388</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-516</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-680</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-796</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-2 506</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15488">
                <a:tc>
                  <a:txBody>
                    <a:bodyPr/>
                    <a:lstStyle/>
                    <a:p>
                      <a:pPr algn="l" fontAlgn="b"/>
                      <a:r>
                        <a:rPr lang="en-US" sz="1300" b="1" i="0" u="none" strike="noStrike">
                          <a:solidFill>
                            <a:srgbClr val="000000"/>
                          </a:solidFill>
                          <a:effectLst/>
                          <a:latin typeface="Calibri"/>
                        </a:rPr>
                        <a:t>Other variable costs</a:t>
                      </a:r>
                    </a:p>
                  </a:txBody>
                  <a:tcPr marL="18000" marR="18000" marT="18000" marB="18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-20</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1" i="0" u="none" strike="noStrike" dirty="0">
                          <a:solidFill>
                            <a:srgbClr val="000000"/>
                          </a:solidFill>
                          <a:effectLst/>
                          <a:latin typeface="Calibri" panose="020F0502020204030204" pitchFamily="34" charset="0"/>
                        </a:rPr>
                        <a:t>-69</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-96</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-128</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-148</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-462</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15488">
                <a:tc>
                  <a:txBody>
                    <a:bodyPr/>
                    <a:lstStyle/>
                    <a:p>
                      <a:pPr algn="l" fontAlgn="b"/>
                      <a:r>
                        <a:rPr lang="en-US" sz="1300" b="0" i="0" u="none" strike="noStrike">
                          <a:solidFill>
                            <a:srgbClr val="000000"/>
                          </a:solidFill>
                          <a:effectLst/>
                          <a:latin typeface="Calibri"/>
                        </a:rPr>
                        <a:t>    Telecommunications - acquisition</a:t>
                      </a:r>
                    </a:p>
                  </a:txBody>
                  <a:tcPr marL="18000" marR="18000" marT="18000" marB="18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-6</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-20</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-28</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-38</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-44</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-135</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15488">
                <a:tc>
                  <a:txBody>
                    <a:bodyPr/>
                    <a:lstStyle/>
                    <a:p>
                      <a:pPr algn="l" fontAlgn="b"/>
                      <a:r>
                        <a:rPr lang="en-US" sz="1300" b="0" i="0" u="none" strike="noStrike">
                          <a:solidFill>
                            <a:srgbClr val="000000"/>
                          </a:solidFill>
                          <a:effectLst/>
                          <a:latin typeface="Calibri"/>
                        </a:rPr>
                        <a:t>    Outbound SMS - acquisition</a:t>
                      </a:r>
                    </a:p>
                  </a:txBody>
                  <a:tcPr marL="18000" marR="18000" marT="18000" marB="18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-3</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-12</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dirty="0">
                          <a:solidFill>
                            <a:srgbClr val="000000"/>
                          </a:solidFill>
                          <a:effectLst/>
                          <a:latin typeface="Calibri" panose="020F0502020204030204" pitchFamily="34" charset="0"/>
                        </a:rPr>
                        <a:t>-20</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-27</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-31</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-92</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15488">
                <a:tc>
                  <a:txBody>
                    <a:bodyPr/>
                    <a:lstStyle/>
                    <a:p>
                      <a:pPr algn="l" fontAlgn="b"/>
                      <a:r>
                        <a:rPr lang="en-US" sz="1300" b="0" i="0" u="none" strike="noStrike">
                          <a:solidFill>
                            <a:srgbClr val="000000"/>
                          </a:solidFill>
                          <a:effectLst/>
                          <a:latin typeface="Calibri"/>
                        </a:rPr>
                        <a:t>    Payment system fees</a:t>
                      </a:r>
                    </a:p>
                  </a:txBody>
                  <a:tcPr marL="18000" marR="18000" marT="18000" marB="18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-3</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-3</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dirty="0">
                          <a:solidFill>
                            <a:srgbClr val="000000"/>
                          </a:solidFill>
                          <a:effectLst/>
                          <a:latin typeface="Calibri" panose="020F0502020204030204" pitchFamily="34" charset="0"/>
                        </a:rPr>
                        <a:t>-3</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-3</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-4</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-16</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15488">
                <a:tc>
                  <a:txBody>
                    <a:bodyPr/>
                    <a:lstStyle/>
                    <a:p>
                      <a:pPr algn="l" fontAlgn="b"/>
                      <a:r>
                        <a:rPr lang="en-US" sz="1300" b="0" i="0" u="none" strike="noStrike">
                          <a:solidFill>
                            <a:srgbClr val="000000"/>
                          </a:solidFill>
                          <a:effectLst/>
                          <a:latin typeface="Calibri"/>
                        </a:rPr>
                        <a:t>    Telecommunications - support</a:t>
                      </a:r>
                    </a:p>
                  </a:txBody>
                  <a:tcPr marL="18000" marR="18000" marT="18000" marB="18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-7</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-29</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dirty="0">
                          <a:solidFill>
                            <a:srgbClr val="000000"/>
                          </a:solidFill>
                          <a:effectLst/>
                          <a:latin typeface="Calibri" panose="020F0502020204030204" pitchFamily="34" charset="0"/>
                        </a:rPr>
                        <a:t>-36</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dirty="0">
                          <a:solidFill>
                            <a:srgbClr val="000000"/>
                          </a:solidFill>
                          <a:effectLst/>
                          <a:latin typeface="Calibri" panose="020F0502020204030204" pitchFamily="34" charset="0"/>
                        </a:rPr>
                        <a:t>-48</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-56</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-177</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15488">
                <a:tc>
                  <a:txBody>
                    <a:bodyPr/>
                    <a:lstStyle/>
                    <a:p>
                      <a:pPr algn="l" fontAlgn="b"/>
                      <a:r>
                        <a:rPr lang="en-US" sz="1300" b="0" i="0" u="none" strike="noStrike">
                          <a:solidFill>
                            <a:srgbClr val="000000"/>
                          </a:solidFill>
                          <a:effectLst/>
                          <a:latin typeface="Calibri"/>
                        </a:rPr>
                        <a:t>    Outbound SMS - support</a:t>
                      </a:r>
                    </a:p>
                  </a:txBody>
                  <a:tcPr marL="18000" marR="18000" marT="18000" marB="18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-1</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-5</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-9</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dirty="0">
                          <a:solidFill>
                            <a:srgbClr val="000000"/>
                          </a:solidFill>
                          <a:effectLst/>
                          <a:latin typeface="Calibri" panose="020F0502020204030204" pitchFamily="34" charset="0"/>
                        </a:rPr>
                        <a:t>-12</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-14</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-41</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23184">
                <a:tc>
                  <a:txBody>
                    <a:bodyPr/>
                    <a:lstStyle/>
                    <a:p>
                      <a:pPr algn="l" fontAlgn="b"/>
                      <a:r>
                        <a:rPr lang="en-US" sz="1300" b="1" i="0" u="none" strike="noStrike">
                          <a:solidFill>
                            <a:srgbClr val="000000"/>
                          </a:solidFill>
                          <a:effectLst/>
                          <a:latin typeface="Calibri"/>
                        </a:rPr>
                        <a:t>VAT</a:t>
                      </a:r>
                    </a:p>
                  </a:txBody>
                  <a:tcPr marL="18000" marR="18000" marT="18000" marB="18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-32</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-424</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-829</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-1 200</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300" b="1" i="0" u="none" strike="noStrike" dirty="0">
                          <a:solidFill>
                            <a:srgbClr val="000000"/>
                          </a:solidFill>
                          <a:effectLst/>
                          <a:latin typeface="Calibri" panose="020F0502020204030204" pitchFamily="34" charset="0"/>
                        </a:rPr>
                        <a:t>-1 456</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300" b="1" i="0" u="none" strike="noStrike" dirty="0">
                          <a:solidFill>
                            <a:srgbClr val="000000"/>
                          </a:solidFill>
                          <a:effectLst/>
                          <a:latin typeface="Calibri" panose="020F0502020204030204" pitchFamily="34" charset="0"/>
                        </a:rPr>
                        <a:t>-3 941</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23184">
                <a:tc>
                  <a:txBody>
                    <a:bodyPr/>
                    <a:lstStyle/>
                    <a:p>
                      <a:pPr algn="l" fontAlgn="b"/>
                      <a:r>
                        <a:rPr lang="en-US" sz="1300" b="1" i="0" u="none" strike="noStrike" dirty="0">
                          <a:solidFill>
                            <a:srgbClr val="000000"/>
                          </a:solidFill>
                          <a:effectLst/>
                          <a:latin typeface="Calibri"/>
                        </a:rPr>
                        <a:t>Total</a:t>
                      </a:r>
                    </a:p>
                  </a:txBody>
                  <a:tcPr marL="18000" marR="18000" marT="18000" marB="18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r" fontAlgn="b"/>
                      <a:r>
                        <a:rPr lang="en-US" sz="1300" b="1" i="0" u="none" strike="noStrike">
                          <a:solidFill>
                            <a:srgbClr val="000000"/>
                          </a:solidFill>
                          <a:effectLst/>
                          <a:latin typeface="Calibri" panose="020F0502020204030204" pitchFamily="34" charset="0"/>
                        </a:rPr>
                        <a:t>-563</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r" fontAlgn="b"/>
                      <a:r>
                        <a:rPr lang="en-US" sz="1300" b="1" i="0" u="none" strike="noStrike">
                          <a:solidFill>
                            <a:srgbClr val="000000"/>
                          </a:solidFill>
                          <a:effectLst/>
                          <a:latin typeface="Calibri" panose="020F0502020204030204" pitchFamily="34" charset="0"/>
                        </a:rPr>
                        <a:t>-1 407</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r" fontAlgn="b"/>
                      <a:r>
                        <a:rPr lang="en-US" sz="1300" b="1" i="0" u="none" strike="noStrike">
                          <a:solidFill>
                            <a:srgbClr val="000000"/>
                          </a:solidFill>
                          <a:effectLst/>
                          <a:latin typeface="Calibri" panose="020F0502020204030204" pitchFamily="34" charset="0"/>
                        </a:rPr>
                        <a:t>-2 256</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r" fontAlgn="b"/>
                      <a:r>
                        <a:rPr lang="en-US" sz="1300" b="1" i="0" u="none" strike="noStrike">
                          <a:solidFill>
                            <a:srgbClr val="000000"/>
                          </a:solidFill>
                          <a:effectLst/>
                          <a:latin typeface="Calibri" panose="020F0502020204030204" pitchFamily="34" charset="0"/>
                        </a:rPr>
                        <a:t>-3 096</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r" fontAlgn="b"/>
                      <a:r>
                        <a:rPr lang="en-US" sz="1300" b="1" i="0" u="none" strike="noStrike">
                          <a:solidFill>
                            <a:srgbClr val="000000"/>
                          </a:solidFill>
                          <a:effectLst/>
                          <a:latin typeface="Calibri" panose="020F0502020204030204" pitchFamily="34" charset="0"/>
                        </a:rPr>
                        <a:t>-3 606</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r" fontAlgn="b"/>
                      <a:r>
                        <a:rPr lang="en-US" sz="1300" b="1" i="0" u="none" strike="noStrike" dirty="0">
                          <a:solidFill>
                            <a:srgbClr val="000000"/>
                          </a:solidFill>
                          <a:effectLst/>
                          <a:latin typeface="Calibri" panose="020F0502020204030204" pitchFamily="34" charset="0"/>
                        </a:rPr>
                        <a:t>-10 929</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11"/>
                  </a:ext>
                </a:extLst>
              </a:tr>
            </a:tbl>
          </a:graphicData>
        </a:graphic>
      </p:graphicFrame>
      <p:graphicFrame>
        <p:nvGraphicFramePr>
          <p:cNvPr id="9" name="Таблица 8"/>
          <p:cNvGraphicFramePr>
            <a:graphicFrameLocks noGrp="1"/>
          </p:cNvGraphicFramePr>
          <p:nvPr>
            <p:extLst/>
          </p:nvPr>
        </p:nvGraphicFramePr>
        <p:xfrm>
          <a:off x="457199" y="3861048"/>
          <a:ext cx="8337414" cy="2341200"/>
        </p:xfrm>
        <a:graphic>
          <a:graphicData uri="http://schemas.openxmlformats.org/drawingml/2006/table">
            <a:tbl>
              <a:tblPr/>
              <a:tblGrid>
                <a:gridCol w="2484000">
                  <a:extLst>
                    <a:ext uri="{9D8B030D-6E8A-4147-A177-3AD203B41FA5}">
                      <a16:colId xmlns:a16="http://schemas.microsoft.com/office/drawing/2014/main" val="20000"/>
                    </a:ext>
                  </a:extLst>
                </a:gridCol>
                <a:gridCol w="975569">
                  <a:extLst>
                    <a:ext uri="{9D8B030D-6E8A-4147-A177-3AD203B41FA5}">
                      <a16:colId xmlns:a16="http://schemas.microsoft.com/office/drawing/2014/main" val="20001"/>
                    </a:ext>
                  </a:extLst>
                </a:gridCol>
                <a:gridCol w="975569">
                  <a:extLst>
                    <a:ext uri="{9D8B030D-6E8A-4147-A177-3AD203B41FA5}">
                      <a16:colId xmlns:a16="http://schemas.microsoft.com/office/drawing/2014/main" val="20002"/>
                    </a:ext>
                  </a:extLst>
                </a:gridCol>
                <a:gridCol w="975569">
                  <a:extLst>
                    <a:ext uri="{9D8B030D-6E8A-4147-A177-3AD203B41FA5}">
                      <a16:colId xmlns:a16="http://schemas.microsoft.com/office/drawing/2014/main" val="20003"/>
                    </a:ext>
                  </a:extLst>
                </a:gridCol>
                <a:gridCol w="975569">
                  <a:extLst>
                    <a:ext uri="{9D8B030D-6E8A-4147-A177-3AD203B41FA5}">
                      <a16:colId xmlns:a16="http://schemas.microsoft.com/office/drawing/2014/main" val="20004"/>
                    </a:ext>
                  </a:extLst>
                </a:gridCol>
                <a:gridCol w="975569">
                  <a:extLst>
                    <a:ext uri="{9D8B030D-6E8A-4147-A177-3AD203B41FA5}">
                      <a16:colId xmlns:a16="http://schemas.microsoft.com/office/drawing/2014/main" val="20005"/>
                    </a:ext>
                  </a:extLst>
                </a:gridCol>
                <a:gridCol w="975569">
                  <a:extLst>
                    <a:ext uri="{9D8B030D-6E8A-4147-A177-3AD203B41FA5}">
                      <a16:colId xmlns:a16="http://schemas.microsoft.com/office/drawing/2014/main" val="20006"/>
                    </a:ext>
                  </a:extLst>
                </a:gridCol>
              </a:tblGrid>
              <a:tr h="223184">
                <a:tc>
                  <a:txBody>
                    <a:bodyPr/>
                    <a:lstStyle/>
                    <a:p>
                      <a:pPr algn="l" fontAlgn="b"/>
                      <a:r>
                        <a:rPr lang="en-US" sz="1300" b="1" i="0" u="none" strike="noStrike" dirty="0">
                          <a:solidFill>
                            <a:srgbClr val="000000"/>
                          </a:solidFill>
                          <a:effectLst/>
                          <a:latin typeface="Calibri"/>
                        </a:rPr>
                        <a:t>Fixed costs, </a:t>
                      </a:r>
                      <a:r>
                        <a:rPr lang="en-US" sz="1300" b="1" i="0" u="none" strike="noStrike" dirty="0" err="1">
                          <a:solidFill>
                            <a:srgbClr val="000000"/>
                          </a:solidFill>
                          <a:effectLst/>
                          <a:latin typeface="Calibri"/>
                        </a:rPr>
                        <a:t>thsd</a:t>
                      </a:r>
                      <a:r>
                        <a:rPr lang="en-US" sz="1300" b="1" i="0" u="none" strike="noStrike" dirty="0">
                          <a:solidFill>
                            <a:srgbClr val="000000"/>
                          </a:solidFill>
                          <a:effectLst/>
                          <a:latin typeface="Calibri"/>
                        </a:rPr>
                        <a:t>. USD</a:t>
                      </a:r>
                    </a:p>
                  </a:txBody>
                  <a:tcPr marL="18000" marR="18000" marT="18000" marB="18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gridSpan="6">
                  <a:txBody>
                    <a:bodyPr/>
                    <a:lstStyle/>
                    <a:p>
                      <a:pPr algn="ctr" fontAlgn="b"/>
                      <a:r>
                        <a:rPr lang="ru-RU" sz="1300" b="1" i="0" u="none" strike="noStrike">
                          <a:solidFill>
                            <a:srgbClr val="000000"/>
                          </a:solidFill>
                          <a:effectLst/>
                          <a:latin typeface="Calibri"/>
                        </a:rPr>
                        <a:t> </a:t>
                      </a:r>
                    </a:p>
                  </a:txBody>
                  <a:tcPr marL="18000" marR="18000" marT="18000" marB="18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0"/>
                  </a:ext>
                </a:extLst>
              </a:tr>
              <a:tr h="223184">
                <a:tc>
                  <a:txBody>
                    <a:bodyPr/>
                    <a:lstStyle/>
                    <a:p>
                      <a:pPr algn="l" fontAlgn="b"/>
                      <a:r>
                        <a:rPr lang="en-US" sz="1300" b="1" i="0" u="none" strike="noStrike">
                          <a:solidFill>
                            <a:srgbClr val="000000"/>
                          </a:solidFill>
                          <a:effectLst/>
                          <a:latin typeface="Calibri"/>
                        </a:rPr>
                        <a:t>Expenses category</a:t>
                      </a:r>
                    </a:p>
                  </a:txBody>
                  <a:tcPr marL="18000" marR="18000" marT="18000" marB="18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a:solidFill>
                            <a:srgbClr val="000000"/>
                          </a:solidFill>
                          <a:effectLst/>
                          <a:latin typeface="Calibri"/>
                        </a:rPr>
                        <a:t>Year 1</a:t>
                      </a:r>
                    </a:p>
                  </a:txBody>
                  <a:tcPr marL="18000" marR="18000" marT="18000" marB="18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a:solidFill>
                            <a:srgbClr val="000000"/>
                          </a:solidFill>
                          <a:effectLst/>
                          <a:latin typeface="Calibri"/>
                        </a:rPr>
                        <a:t>Year 2</a:t>
                      </a:r>
                    </a:p>
                  </a:txBody>
                  <a:tcPr marL="18000" marR="18000" marT="18000" marB="18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a:solidFill>
                            <a:srgbClr val="000000"/>
                          </a:solidFill>
                          <a:effectLst/>
                          <a:latin typeface="Calibri"/>
                        </a:rPr>
                        <a:t>Year 3</a:t>
                      </a:r>
                    </a:p>
                  </a:txBody>
                  <a:tcPr marL="18000" marR="18000" marT="18000" marB="18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a:solidFill>
                            <a:srgbClr val="000000"/>
                          </a:solidFill>
                          <a:effectLst/>
                          <a:latin typeface="Calibri"/>
                        </a:rPr>
                        <a:t>Year 4</a:t>
                      </a:r>
                    </a:p>
                  </a:txBody>
                  <a:tcPr marL="18000" marR="18000" marT="18000" marB="18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a:solidFill>
                            <a:srgbClr val="000000"/>
                          </a:solidFill>
                          <a:effectLst/>
                          <a:latin typeface="Calibri"/>
                        </a:rPr>
                        <a:t>Year 5</a:t>
                      </a:r>
                    </a:p>
                  </a:txBody>
                  <a:tcPr marL="18000" marR="18000" marT="18000" marB="18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ctr" fontAlgn="b"/>
                      <a:r>
                        <a:rPr lang="en-US" sz="1300" b="1" i="0" u="none" strike="noStrike">
                          <a:solidFill>
                            <a:srgbClr val="000000"/>
                          </a:solidFill>
                          <a:effectLst/>
                          <a:latin typeface="Calibri"/>
                        </a:rPr>
                        <a:t>Total</a:t>
                      </a:r>
                    </a:p>
                  </a:txBody>
                  <a:tcPr marL="18000" marR="18000" marT="18000" marB="18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01"/>
                  </a:ext>
                </a:extLst>
              </a:tr>
              <a:tr h="215488">
                <a:tc>
                  <a:txBody>
                    <a:bodyPr/>
                    <a:lstStyle/>
                    <a:p>
                      <a:pPr algn="l" fontAlgn="b"/>
                      <a:r>
                        <a:rPr lang="en-US" sz="1300" b="1" i="0" u="none" strike="noStrike">
                          <a:solidFill>
                            <a:srgbClr val="000000"/>
                          </a:solidFill>
                          <a:effectLst/>
                          <a:latin typeface="Calibri"/>
                        </a:rPr>
                        <a:t>Salary (fixed part)</a:t>
                      </a:r>
                    </a:p>
                  </a:txBody>
                  <a:tcPr marL="18000" marR="18000" marT="18000" marB="18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-709</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-807</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-726</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-826</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-886</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-3 954</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15488">
                <a:tc>
                  <a:txBody>
                    <a:bodyPr/>
                    <a:lstStyle/>
                    <a:p>
                      <a:pPr algn="l" fontAlgn="b"/>
                      <a:r>
                        <a:rPr lang="en-US" sz="1300" b="0" i="0" u="none" strike="noStrike">
                          <a:solidFill>
                            <a:srgbClr val="000000"/>
                          </a:solidFill>
                          <a:effectLst/>
                          <a:latin typeface="Calibri"/>
                        </a:rPr>
                        <a:t>    Salary</a:t>
                      </a:r>
                    </a:p>
                  </a:txBody>
                  <a:tcPr marL="18000" marR="18000" marT="18000" marB="18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-484</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-570</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-600</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-600</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-600</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-2 854</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15488">
                <a:tc>
                  <a:txBody>
                    <a:bodyPr/>
                    <a:lstStyle/>
                    <a:p>
                      <a:pPr algn="l" fontAlgn="b"/>
                      <a:r>
                        <a:rPr lang="en-US" sz="1300" b="0" i="0" u="none" strike="noStrike">
                          <a:solidFill>
                            <a:srgbClr val="000000"/>
                          </a:solidFill>
                          <a:effectLst/>
                          <a:latin typeface="Calibri"/>
                        </a:rPr>
                        <a:t>    Bonuses</a:t>
                      </a:r>
                    </a:p>
                  </a:txBody>
                  <a:tcPr marL="18000" marR="18000" marT="18000" marB="18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-225</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-237</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-126</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-226</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-286</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-1 100</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15488">
                <a:tc>
                  <a:txBody>
                    <a:bodyPr/>
                    <a:lstStyle/>
                    <a:p>
                      <a:pPr algn="l" fontAlgn="b"/>
                      <a:r>
                        <a:rPr lang="en-US" sz="1300" b="1" i="0" u="none" strike="noStrike">
                          <a:solidFill>
                            <a:srgbClr val="000000"/>
                          </a:solidFill>
                          <a:effectLst/>
                          <a:latin typeface="Calibri"/>
                        </a:rPr>
                        <a:t>Other G&amp;A expenses</a:t>
                      </a:r>
                    </a:p>
                  </a:txBody>
                  <a:tcPr marL="18000" marR="18000" marT="18000" marB="18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-307</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-318</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-310</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-315</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-286</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1" i="0" u="none" strike="noStrike">
                          <a:solidFill>
                            <a:srgbClr val="000000"/>
                          </a:solidFill>
                          <a:effectLst/>
                          <a:latin typeface="Calibri" panose="020F0502020204030204" pitchFamily="34" charset="0"/>
                        </a:rPr>
                        <a:t>-1 536</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15488">
                <a:tc>
                  <a:txBody>
                    <a:bodyPr/>
                    <a:lstStyle/>
                    <a:p>
                      <a:pPr algn="l" fontAlgn="b"/>
                      <a:r>
                        <a:rPr lang="en-US" sz="1300" b="0" i="0" u="none" strike="noStrike">
                          <a:solidFill>
                            <a:srgbClr val="000000"/>
                          </a:solidFill>
                          <a:effectLst/>
                          <a:latin typeface="Calibri"/>
                        </a:rPr>
                        <a:t>    Rent/office expenses</a:t>
                      </a:r>
                    </a:p>
                  </a:txBody>
                  <a:tcPr marL="18000" marR="18000" marT="18000" marB="18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-133</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-138</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-134</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-139</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-115</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-658</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15488">
                <a:tc>
                  <a:txBody>
                    <a:bodyPr/>
                    <a:lstStyle/>
                    <a:p>
                      <a:pPr algn="l" fontAlgn="b"/>
                      <a:r>
                        <a:rPr lang="en-US" sz="1300" b="0" i="0" u="none" strike="noStrike">
                          <a:solidFill>
                            <a:srgbClr val="000000"/>
                          </a:solidFill>
                          <a:effectLst/>
                          <a:latin typeface="Calibri"/>
                        </a:rPr>
                        <a:t>    IT expenses</a:t>
                      </a:r>
                    </a:p>
                  </a:txBody>
                  <a:tcPr marL="18000" marR="18000" marT="18000" marB="18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-132</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-145</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-140</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-141</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-135</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-692</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23184">
                <a:tc>
                  <a:txBody>
                    <a:bodyPr/>
                    <a:lstStyle/>
                    <a:p>
                      <a:pPr algn="l" fontAlgn="b"/>
                      <a:r>
                        <a:rPr lang="en-US" sz="1300" b="0" i="0" u="none" strike="noStrike">
                          <a:solidFill>
                            <a:srgbClr val="000000"/>
                          </a:solidFill>
                          <a:effectLst/>
                          <a:latin typeface="Calibri"/>
                        </a:rPr>
                        <a:t>    Miscellaneous</a:t>
                      </a:r>
                    </a:p>
                  </a:txBody>
                  <a:tcPr marL="18000" marR="18000" marT="18000" marB="18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-43</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-36</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-36</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-36</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-36</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300" b="0" i="0" u="none" strike="noStrike">
                          <a:solidFill>
                            <a:srgbClr val="000000"/>
                          </a:solidFill>
                          <a:effectLst/>
                          <a:latin typeface="Calibri" panose="020F0502020204030204" pitchFamily="34" charset="0"/>
                        </a:rPr>
                        <a:t>-187</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23184">
                <a:tc>
                  <a:txBody>
                    <a:bodyPr/>
                    <a:lstStyle/>
                    <a:p>
                      <a:pPr algn="l" fontAlgn="b"/>
                      <a:r>
                        <a:rPr lang="en-US" sz="1300" b="1" i="0" u="none" strike="noStrike" dirty="0">
                          <a:solidFill>
                            <a:srgbClr val="000000"/>
                          </a:solidFill>
                          <a:effectLst/>
                          <a:latin typeface="Calibri"/>
                        </a:rPr>
                        <a:t>Total</a:t>
                      </a:r>
                    </a:p>
                  </a:txBody>
                  <a:tcPr marL="18000" marR="18000" marT="18000" marB="18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r" fontAlgn="b"/>
                      <a:r>
                        <a:rPr lang="en-US" sz="1300" b="1" i="0" u="none" strike="noStrike">
                          <a:solidFill>
                            <a:srgbClr val="000000"/>
                          </a:solidFill>
                          <a:effectLst/>
                          <a:latin typeface="Calibri" panose="020F0502020204030204" pitchFamily="34" charset="0"/>
                        </a:rPr>
                        <a:t>-1 016</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r" fontAlgn="b"/>
                      <a:r>
                        <a:rPr lang="en-US" sz="1300" b="1" i="0" u="none" strike="noStrike">
                          <a:solidFill>
                            <a:srgbClr val="000000"/>
                          </a:solidFill>
                          <a:effectLst/>
                          <a:latin typeface="Calibri" panose="020F0502020204030204" pitchFamily="34" charset="0"/>
                        </a:rPr>
                        <a:t>-1 125</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r" fontAlgn="b"/>
                      <a:r>
                        <a:rPr lang="en-US" sz="1300" b="1" i="0" u="none" strike="noStrike">
                          <a:solidFill>
                            <a:srgbClr val="000000"/>
                          </a:solidFill>
                          <a:effectLst/>
                          <a:latin typeface="Calibri" panose="020F0502020204030204" pitchFamily="34" charset="0"/>
                        </a:rPr>
                        <a:t>-1 036</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r" fontAlgn="b"/>
                      <a:r>
                        <a:rPr lang="en-US" sz="1300" b="1" i="0" u="none" strike="noStrike">
                          <a:solidFill>
                            <a:srgbClr val="000000"/>
                          </a:solidFill>
                          <a:effectLst/>
                          <a:latin typeface="Calibri" panose="020F0502020204030204" pitchFamily="34" charset="0"/>
                        </a:rPr>
                        <a:t>-1 141</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r" fontAlgn="b"/>
                      <a:r>
                        <a:rPr lang="en-US" sz="1300" b="1" i="0" u="none" strike="noStrike">
                          <a:solidFill>
                            <a:srgbClr val="000000"/>
                          </a:solidFill>
                          <a:effectLst/>
                          <a:latin typeface="Calibri" panose="020F0502020204030204" pitchFamily="34" charset="0"/>
                        </a:rPr>
                        <a:t>-1 171</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r" fontAlgn="b"/>
                      <a:r>
                        <a:rPr lang="en-US" sz="1300" b="1" i="0" u="none" strike="noStrike" dirty="0">
                          <a:solidFill>
                            <a:srgbClr val="000000"/>
                          </a:solidFill>
                          <a:effectLst/>
                          <a:latin typeface="Calibri" panose="020F0502020204030204" pitchFamily="34" charset="0"/>
                        </a:rPr>
                        <a:t>-5 490</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9"/>
                  </a:ext>
                </a:extLst>
              </a:tr>
            </a:tbl>
          </a:graphicData>
        </a:graphic>
      </p:graphicFrame>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4328" y="12612"/>
            <a:ext cx="1622975" cy="60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15045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7F305DA-160D-498F-B102-A1D8643B4A2C}" type="slidenum">
              <a:rPr lang="ru-RU" smtClean="0"/>
              <a:pPr/>
              <a:t>51</a:t>
            </a:fld>
            <a:endParaRPr lang="ru-RU"/>
          </a:p>
        </p:txBody>
      </p:sp>
      <p:sp>
        <p:nvSpPr>
          <p:cNvPr id="3" name="Title 1"/>
          <p:cNvSpPr>
            <a:spLocks noGrp="1"/>
          </p:cNvSpPr>
          <p:nvPr>
            <p:ph type="title"/>
          </p:nvPr>
        </p:nvSpPr>
        <p:spPr>
          <a:xfrm>
            <a:off x="395536" y="116632"/>
            <a:ext cx="8159540" cy="312281"/>
          </a:xfrm>
        </p:spPr>
        <p:txBody>
          <a:bodyPr/>
          <a:lstStyle/>
          <a:p>
            <a:r>
              <a:rPr lang="en-US"/>
              <a:t>One-off expenses</a:t>
            </a:r>
          </a:p>
        </p:txBody>
      </p:sp>
      <p:graphicFrame>
        <p:nvGraphicFramePr>
          <p:cNvPr id="2" name="Таблица 1"/>
          <p:cNvGraphicFramePr>
            <a:graphicFrameLocks noGrp="1"/>
          </p:cNvGraphicFramePr>
          <p:nvPr>
            <p:extLst/>
          </p:nvPr>
        </p:nvGraphicFramePr>
        <p:xfrm>
          <a:off x="2052000" y="1920240"/>
          <a:ext cx="5040000" cy="3352800"/>
        </p:xfrm>
        <a:graphic>
          <a:graphicData uri="http://schemas.openxmlformats.org/drawingml/2006/table">
            <a:tbl>
              <a:tblPr/>
              <a:tblGrid>
                <a:gridCol w="3536655">
                  <a:extLst>
                    <a:ext uri="{9D8B030D-6E8A-4147-A177-3AD203B41FA5}">
                      <a16:colId xmlns:a16="http://schemas.microsoft.com/office/drawing/2014/main" val="20000"/>
                    </a:ext>
                  </a:extLst>
                </a:gridCol>
                <a:gridCol w="1503345">
                  <a:extLst>
                    <a:ext uri="{9D8B030D-6E8A-4147-A177-3AD203B41FA5}">
                      <a16:colId xmlns:a16="http://schemas.microsoft.com/office/drawing/2014/main" val="20001"/>
                    </a:ext>
                  </a:extLst>
                </a:gridCol>
              </a:tblGrid>
              <a:tr h="276225">
                <a:tc>
                  <a:txBody>
                    <a:bodyPr/>
                    <a:lstStyle/>
                    <a:p>
                      <a:pPr algn="l" fontAlgn="b"/>
                      <a:r>
                        <a:rPr lang="en-US" sz="1600" b="1" i="0" u="none" strike="noStrike" dirty="0">
                          <a:solidFill>
                            <a:srgbClr val="000000"/>
                          </a:solidFill>
                          <a:effectLst/>
                          <a:latin typeface="Calibri"/>
                        </a:rPr>
                        <a:t>Expenses category</a:t>
                      </a:r>
                    </a:p>
                  </a:txBody>
                  <a:tcPr marL="18000" marR="18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tc>
                  <a:txBody>
                    <a:bodyPr/>
                    <a:lstStyle/>
                    <a:p>
                      <a:pPr algn="l" fontAlgn="b"/>
                      <a:r>
                        <a:rPr lang="en-US" sz="1600" b="1" i="0" u="none" strike="noStrike">
                          <a:solidFill>
                            <a:srgbClr val="000000"/>
                          </a:solidFill>
                          <a:effectLst/>
                          <a:latin typeface="Calibri"/>
                        </a:rPr>
                        <a:t>Total, thsd USD</a:t>
                      </a:r>
                    </a:p>
                  </a:txBody>
                  <a:tcPr marL="18000" marR="18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00"/>
                  </a:ext>
                </a:extLst>
              </a:tr>
              <a:tr h="276225">
                <a:tc>
                  <a:txBody>
                    <a:bodyPr/>
                    <a:lstStyle/>
                    <a:p>
                      <a:pPr algn="l" fontAlgn="b"/>
                      <a:r>
                        <a:rPr lang="en-US" sz="1600" b="1" i="0" u="none" strike="noStrike" dirty="0">
                          <a:solidFill>
                            <a:srgbClr val="000000"/>
                          </a:solidFill>
                          <a:effectLst/>
                          <a:latin typeface="Calibri"/>
                        </a:rPr>
                        <a:t>HR expenses</a:t>
                      </a:r>
                    </a:p>
                  </a:txBody>
                  <a:tcPr marL="18000" marR="18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r" fontAlgn="b"/>
                      <a:r>
                        <a:rPr lang="en-US" sz="1600" b="1" i="0" u="none" strike="noStrike">
                          <a:solidFill>
                            <a:srgbClr val="000000"/>
                          </a:solidFill>
                          <a:effectLst/>
                          <a:latin typeface="Calibri" panose="020F0502020204030204" pitchFamily="34" charset="0"/>
                        </a:rPr>
                        <a:t>-20</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1"/>
                  </a:ext>
                </a:extLst>
              </a:tr>
              <a:tr h="266700">
                <a:tc>
                  <a:txBody>
                    <a:bodyPr/>
                    <a:lstStyle/>
                    <a:p>
                      <a:pPr algn="l" fontAlgn="b"/>
                      <a:r>
                        <a:rPr lang="en-US" sz="1600" b="0" i="0" u="none" strike="noStrike">
                          <a:solidFill>
                            <a:srgbClr val="000000"/>
                          </a:solidFill>
                          <a:effectLst/>
                          <a:latin typeface="Calibri"/>
                        </a:rPr>
                        <a:t>Recruiting</a:t>
                      </a:r>
                    </a:p>
                  </a:txBody>
                  <a:tcPr marL="18000" marR="18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-20</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76225">
                <a:tc>
                  <a:txBody>
                    <a:bodyPr/>
                    <a:lstStyle/>
                    <a:p>
                      <a:pPr algn="l" fontAlgn="b"/>
                      <a:r>
                        <a:rPr lang="en-US" sz="1600" b="1" i="0" u="none" strike="noStrike" dirty="0">
                          <a:solidFill>
                            <a:srgbClr val="000000"/>
                          </a:solidFill>
                          <a:effectLst/>
                          <a:latin typeface="Calibri"/>
                        </a:rPr>
                        <a:t>IT expenses</a:t>
                      </a:r>
                    </a:p>
                  </a:txBody>
                  <a:tcPr marL="18000" marR="18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r" fontAlgn="b"/>
                      <a:r>
                        <a:rPr lang="en-US" sz="1600" b="1" i="0" u="none" strike="noStrike">
                          <a:solidFill>
                            <a:srgbClr val="000000"/>
                          </a:solidFill>
                          <a:effectLst/>
                          <a:latin typeface="Calibri" panose="020F0502020204030204" pitchFamily="34" charset="0"/>
                        </a:rPr>
                        <a:t>-89</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3"/>
                  </a:ext>
                </a:extLst>
              </a:tr>
              <a:tr h="276225">
                <a:tc>
                  <a:txBody>
                    <a:bodyPr/>
                    <a:lstStyle/>
                    <a:p>
                      <a:pPr algn="l" fontAlgn="b"/>
                      <a:r>
                        <a:rPr lang="ru-RU" sz="1600" b="0" i="0" u="none" strike="noStrike">
                          <a:solidFill>
                            <a:srgbClr val="000000"/>
                          </a:solidFill>
                          <a:effectLst/>
                          <a:latin typeface="Calibri"/>
                        </a:rPr>
                        <a:t>С</a:t>
                      </a:r>
                      <a:r>
                        <a:rPr lang="en-US" sz="1600" b="0" i="0" u="none" strike="noStrike">
                          <a:solidFill>
                            <a:srgbClr val="000000"/>
                          </a:solidFill>
                          <a:effectLst/>
                          <a:latin typeface="Calibri"/>
                        </a:rPr>
                        <a:t>RM development</a:t>
                      </a:r>
                    </a:p>
                  </a:txBody>
                  <a:tcPr marL="18000" marR="18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-56</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76225">
                <a:tc>
                  <a:txBody>
                    <a:bodyPr/>
                    <a:lstStyle/>
                    <a:p>
                      <a:pPr algn="l" fontAlgn="b"/>
                      <a:r>
                        <a:rPr lang="en-US" sz="1600" b="0" i="0" u="none" strike="noStrike" dirty="0">
                          <a:solidFill>
                            <a:srgbClr val="000000"/>
                          </a:solidFill>
                          <a:effectLst/>
                          <a:latin typeface="Calibri"/>
                        </a:rPr>
                        <a:t>Call center implementation</a:t>
                      </a:r>
                    </a:p>
                  </a:txBody>
                  <a:tcPr marL="45720" marR="4572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-14</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8745865"/>
                  </a:ext>
                </a:extLst>
              </a:tr>
              <a:tr h="276225">
                <a:tc>
                  <a:txBody>
                    <a:bodyPr/>
                    <a:lstStyle/>
                    <a:p>
                      <a:pPr algn="l" fontAlgn="b"/>
                      <a:r>
                        <a:rPr lang="en-US" sz="1600" b="0" i="0" u="none" strike="noStrike" dirty="0">
                          <a:solidFill>
                            <a:srgbClr val="000000"/>
                          </a:solidFill>
                          <a:effectLst/>
                          <a:latin typeface="Calibri"/>
                        </a:rPr>
                        <a:t>Collection system implementation</a:t>
                      </a:r>
                    </a:p>
                  </a:txBody>
                  <a:tcPr marL="18000" marR="18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-8</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76225">
                <a:tc>
                  <a:txBody>
                    <a:bodyPr/>
                    <a:lstStyle/>
                    <a:p>
                      <a:pPr algn="l" fontAlgn="b"/>
                      <a:r>
                        <a:rPr lang="en-US" sz="1600" b="0" i="0" u="none" strike="noStrike">
                          <a:solidFill>
                            <a:srgbClr val="000000"/>
                          </a:solidFill>
                          <a:effectLst/>
                          <a:latin typeface="Calibri"/>
                        </a:rPr>
                        <a:t>Web sites</a:t>
                      </a:r>
                    </a:p>
                  </a:txBody>
                  <a:tcPr marL="18000" marR="18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-7</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76225">
                <a:tc>
                  <a:txBody>
                    <a:bodyPr/>
                    <a:lstStyle/>
                    <a:p>
                      <a:pPr algn="l" fontAlgn="b"/>
                      <a:r>
                        <a:rPr lang="en-US" sz="1600" b="0" i="0" u="none" strike="noStrike">
                          <a:solidFill>
                            <a:srgbClr val="000000"/>
                          </a:solidFill>
                          <a:effectLst/>
                          <a:latin typeface="Calibri"/>
                        </a:rPr>
                        <a:t>Mobile sites&amp;app</a:t>
                      </a:r>
                    </a:p>
                  </a:txBody>
                  <a:tcPr marL="18000" marR="18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b"/>
                      <a:r>
                        <a:rPr lang="en-US" sz="1600" b="0" i="0" u="none" strike="noStrike">
                          <a:solidFill>
                            <a:srgbClr val="000000"/>
                          </a:solidFill>
                          <a:effectLst/>
                          <a:latin typeface="Calibri" panose="020F0502020204030204" pitchFamily="34" charset="0"/>
                        </a:rPr>
                        <a:t>-4</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76225">
                <a:tc>
                  <a:txBody>
                    <a:bodyPr/>
                    <a:lstStyle/>
                    <a:p>
                      <a:pPr algn="l" fontAlgn="b"/>
                      <a:r>
                        <a:rPr lang="en-US" sz="1600" b="1" i="0" u="none" strike="noStrike" dirty="0">
                          <a:solidFill>
                            <a:srgbClr val="000000"/>
                          </a:solidFill>
                          <a:effectLst/>
                          <a:latin typeface="Calibri"/>
                        </a:rPr>
                        <a:t>Total</a:t>
                      </a:r>
                    </a:p>
                  </a:txBody>
                  <a:tcPr marL="18000" marR="180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r" fontAlgn="b"/>
                      <a:r>
                        <a:rPr lang="en-US" sz="1600" b="1" i="0" u="none" strike="noStrike" dirty="0">
                          <a:solidFill>
                            <a:srgbClr val="000000"/>
                          </a:solidFill>
                          <a:effectLst/>
                          <a:latin typeface="Calibri" panose="020F0502020204030204" pitchFamily="34" charset="0"/>
                        </a:rPr>
                        <a:t>-109</a:t>
                      </a:r>
                    </a:p>
                  </a:txBody>
                  <a:tcPr marL="18000" marR="180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8"/>
                  </a:ext>
                </a:extLst>
              </a:tr>
            </a:tbl>
          </a:graphicData>
        </a:graphic>
      </p:graphicFrame>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4328" y="12612"/>
            <a:ext cx="1622975" cy="60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8088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Текст 5"/>
          <p:cNvSpPr>
            <a:spLocks noGrp="1"/>
          </p:cNvSpPr>
          <p:nvPr>
            <p:ph type="body" idx="1"/>
          </p:nvPr>
        </p:nvSpPr>
        <p:spPr/>
        <p:txBody>
          <a:bodyPr/>
          <a:lstStyle/>
          <a:p>
            <a:r>
              <a:rPr lang="en-US"/>
              <a:t>9. Project plan</a:t>
            </a:r>
          </a:p>
        </p:txBody>
      </p:sp>
      <p:sp>
        <p:nvSpPr>
          <p:cNvPr id="4" name="Номер слайда 3"/>
          <p:cNvSpPr>
            <a:spLocks noGrp="1"/>
          </p:cNvSpPr>
          <p:nvPr>
            <p:ph type="sldNum" sz="quarter" idx="12"/>
          </p:nvPr>
        </p:nvSpPr>
        <p:spPr/>
        <p:txBody>
          <a:bodyPr/>
          <a:lstStyle/>
          <a:p>
            <a:fld id="{D7F305DA-160D-498F-B102-A1D8643B4A2C}" type="slidenum">
              <a:rPr lang="ru-RU" smtClean="0"/>
              <a:pPr/>
              <a:t>52</a:t>
            </a:fld>
            <a:endParaRPr lang="ru-RU"/>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4328" y="12612"/>
            <a:ext cx="1622975" cy="60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24445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Project Plan</a:t>
            </a:r>
          </a:p>
        </p:txBody>
      </p:sp>
      <p:sp>
        <p:nvSpPr>
          <p:cNvPr id="4" name="Slide Number Placeholder 3"/>
          <p:cNvSpPr>
            <a:spLocks noGrp="1"/>
          </p:cNvSpPr>
          <p:nvPr>
            <p:ph type="sldNum" sz="quarter" idx="12"/>
          </p:nvPr>
        </p:nvSpPr>
        <p:spPr/>
        <p:txBody>
          <a:bodyPr/>
          <a:lstStyle/>
          <a:p>
            <a:fld id="{D7F305DA-160D-498F-B102-A1D8643B4A2C}" type="slidenum">
              <a:rPr lang="ru-RU" smtClean="0"/>
              <a:pPr/>
              <a:t>53</a:t>
            </a:fld>
            <a:endParaRPr lang="ru-RU"/>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24328" y="12612"/>
            <a:ext cx="1622975" cy="60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Table 5"/>
          <p:cNvGraphicFramePr>
            <a:graphicFrameLocks noGrp="1"/>
          </p:cNvGraphicFramePr>
          <p:nvPr>
            <p:extLst>
              <p:ext uri="{D42A27DB-BD31-4B8C-83A1-F6EECF244321}">
                <p14:modId xmlns:p14="http://schemas.microsoft.com/office/powerpoint/2010/main" val="1605083150"/>
              </p:ext>
            </p:extLst>
          </p:nvPr>
        </p:nvGraphicFramePr>
        <p:xfrm>
          <a:off x="179386" y="630005"/>
          <a:ext cx="8785224" cy="2646393"/>
        </p:xfrm>
        <a:graphic>
          <a:graphicData uri="http://schemas.openxmlformats.org/drawingml/2006/table">
            <a:tbl>
              <a:tblPr firstRow="1" bandRow="1">
                <a:tableStyleId>{5C22544A-7EE6-4342-B048-85BDC9FD1C3A}</a:tableStyleId>
              </a:tblPr>
              <a:tblGrid>
                <a:gridCol w="2691205">
                  <a:extLst>
                    <a:ext uri="{9D8B030D-6E8A-4147-A177-3AD203B41FA5}">
                      <a16:colId xmlns:a16="http://schemas.microsoft.com/office/drawing/2014/main" val="20000"/>
                    </a:ext>
                  </a:extLst>
                </a:gridCol>
                <a:gridCol w="2071489">
                  <a:extLst>
                    <a:ext uri="{9D8B030D-6E8A-4147-A177-3AD203B41FA5}">
                      <a16:colId xmlns:a16="http://schemas.microsoft.com/office/drawing/2014/main" val="20002"/>
                    </a:ext>
                  </a:extLst>
                </a:gridCol>
                <a:gridCol w="4022530">
                  <a:extLst>
                    <a:ext uri="{9D8B030D-6E8A-4147-A177-3AD203B41FA5}">
                      <a16:colId xmlns:a16="http://schemas.microsoft.com/office/drawing/2014/main" val="20003"/>
                    </a:ext>
                  </a:extLst>
                </a:gridCol>
              </a:tblGrid>
              <a:tr h="284577">
                <a:tc>
                  <a:txBody>
                    <a:bodyPr/>
                    <a:lstStyle/>
                    <a:p>
                      <a:r>
                        <a:rPr lang="en-US" sz="1200" dirty="0"/>
                        <a:t>Activity</a:t>
                      </a:r>
                      <a:endParaRPr lang="ru-RU" sz="1200" dirty="0"/>
                    </a:p>
                  </a:txBody>
                  <a:tcPr/>
                </a:tc>
                <a:tc>
                  <a:txBody>
                    <a:bodyPr/>
                    <a:lstStyle/>
                    <a:p>
                      <a:r>
                        <a:rPr lang="en-US" sz="1200" dirty="0"/>
                        <a:t>Planning end</a:t>
                      </a:r>
                      <a:r>
                        <a:rPr lang="en-US" sz="1200" baseline="0" dirty="0"/>
                        <a:t> </a:t>
                      </a:r>
                      <a:r>
                        <a:rPr lang="en-US" sz="1200" dirty="0"/>
                        <a:t>date</a:t>
                      </a:r>
                      <a:endParaRPr lang="ru-RU" sz="1200" dirty="0"/>
                    </a:p>
                  </a:txBody>
                  <a:tcPr/>
                </a:tc>
                <a:tc>
                  <a:txBody>
                    <a:bodyPr/>
                    <a:lstStyle/>
                    <a:p>
                      <a:r>
                        <a:rPr lang="en-US" sz="1200" dirty="0"/>
                        <a:t>Comments</a:t>
                      </a:r>
                      <a:endParaRPr lang="ru-RU" sz="1200" dirty="0"/>
                    </a:p>
                  </a:txBody>
                  <a:tcPr/>
                </a:tc>
                <a:extLst>
                  <a:ext uri="{0D108BD9-81ED-4DB2-BD59-A6C34878D82A}">
                    <a16:rowId xmlns:a16="http://schemas.microsoft.com/office/drawing/2014/main" val="10000"/>
                  </a:ext>
                </a:extLst>
              </a:tr>
              <a:tr h="284577">
                <a:tc>
                  <a:txBody>
                    <a:bodyPr/>
                    <a:lstStyle/>
                    <a:p>
                      <a:r>
                        <a:rPr lang="en-US" sz="1200" dirty="0"/>
                        <a:t>Hiring</a:t>
                      </a:r>
                      <a:r>
                        <a:rPr lang="en-US" sz="1200" baseline="0" dirty="0"/>
                        <a:t> a COO</a:t>
                      </a:r>
                      <a:endParaRPr lang="ru-RU" sz="1200" dirty="0"/>
                    </a:p>
                  </a:txBody>
                  <a:tcPr/>
                </a:tc>
                <a:tc>
                  <a:txBody>
                    <a:bodyPr/>
                    <a:lstStyle/>
                    <a:p>
                      <a:r>
                        <a:rPr lang="en-US" sz="1200" dirty="0"/>
                        <a:t>28/09/2016</a:t>
                      </a:r>
                      <a:endParaRPr lang="ru-RU" sz="1200" dirty="0"/>
                    </a:p>
                  </a:txBody>
                  <a:tcPr/>
                </a:tc>
                <a:tc>
                  <a:txBody>
                    <a:bodyPr/>
                    <a:lstStyle/>
                    <a:p>
                      <a:r>
                        <a:rPr lang="en-US" sz="1200" dirty="0"/>
                        <a:t>We already</a:t>
                      </a:r>
                      <a:r>
                        <a:rPr lang="en-US" sz="1200" baseline="0" dirty="0"/>
                        <a:t> have the candidate. </a:t>
                      </a:r>
                      <a:endParaRPr lang="ru-RU" sz="1200" dirty="0"/>
                    </a:p>
                  </a:txBody>
                  <a:tcPr/>
                </a:tc>
                <a:extLst>
                  <a:ext uri="{0D108BD9-81ED-4DB2-BD59-A6C34878D82A}">
                    <a16:rowId xmlns:a16="http://schemas.microsoft.com/office/drawing/2014/main" val="10001"/>
                  </a:ext>
                </a:extLst>
              </a:tr>
              <a:tr h="284577">
                <a:tc>
                  <a:txBody>
                    <a:bodyPr/>
                    <a:lstStyle/>
                    <a:p>
                      <a:r>
                        <a:rPr lang="en-US" sz="1200" dirty="0"/>
                        <a:t>Incorporating a</a:t>
                      </a:r>
                      <a:r>
                        <a:rPr lang="en-US" sz="1200" baseline="0" dirty="0"/>
                        <a:t> company</a:t>
                      </a:r>
                      <a:endParaRPr lang="ru-RU" sz="1200" dirty="0"/>
                    </a:p>
                  </a:txBody>
                  <a:tcPr/>
                </a:tc>
                <a:tc>
                  <a:txBody>
                    <a:bodyPr/>
                    <a:lstStyle/>
                    <a:p>
                      <a:r>
                        <a:rPr lang="en-US" sz="1200" dirty="0">
                          <a:solidFill>
                            <a:schemeClr val="tx1"/>
                          </a:solidFill>
                        </a:rPr>
                        <a:t>28/10/2016</a:t>
                      </a:r>
                      <a:endParaRPr lang="ru-RU" sz="1200" dirty="0">
                        <a:solidFill>
                          <a:schemeClr val="tx1"/>
                        </a:solidFill>
                      </a:endParaRPr>
                    </a:p>
                  </a:txBody>
                  <a:tcPr/>
                </a:tc>
                <a:tc>
                  <a:txBody>
                    <a:bodyPr/>
                    <a:lstStyle/>
                    <a:p>
                      <a:r>
                        <a:rPr lang="en-US" sz="1200" dirty="0">
                          <a:solidFill>
                            <a:schemeClr val="tx1"/>
                          </a:solidFill>
                        </a:rPr>
                        <a:t>We plan to</a:t>
                      </a:r>
                      <a:r>
                        <a:rPr lang="en-US" sz="1200" baseline="0" dirty="0">
                          <a:solidFill>
                            <a:schemeClr val="tx1"/>
                          </a:solidFill>
                        </a:rPr>
                        <a:t> prepare documents in middle of September</a:t>
                      </a:r>
                      <a:endParaRPr lang="ru-RU" sz="1200" dirty="0">
                        <a:solidFill>
                          <a:schemeClr val="tx1"/>
                        </a:solidFill>
                      </a:endParaRPr>
                    </a:p>
                  </a:txBody>
                  <a:tcPr/>
                </a:tc>
                <a:extLst>
                  <a:ext uri="{0D108BD9-81ED-4DB2-BD59-A6C34878D82A}">
                    <a16:rowId xmlns:a16="http://schemas.microsoft.com/office/drawing/2014/main" val="10002"/>
                  </a:ext>
                </a:extLst>
              </a:tr>
              <a:tr h="284577">
                <a:tc>
                  <a:txBody>
                    <a:bodyPr/>
                    <a:lstStyle/>
                    <a:p>
                      <a:r>
                        <a:rPr lang="en-US" sz="1200" dirty="0"/>
                        <a:t>Renting</a:t>
                      </a:r>
                      <a:r>
                        <a:rPr lang="en-US" sz="1200" baseline="0" dirty="0"/>
                        <a:t> office</a:t>
                      </a:r>
                      <a:endParaRPr lang="ru-RU" sz="1200" dirty="0"/>
                    </a:p>
                  </a:txBody>
                  <a:tcPr/>
                </a:tc>
                <a:tc>
                  <a:txBody>
                    <a:bodyPr/>
                    <a:lstStyle/>
                    <a:p>
                      <a:r>
                        <a:rPr lang="en-US" sz="1200" dirty="0">
                          <a:solidFill>
                            <a:schemeClr val="tx1"/>
                          </a:solidFill>
                        </a:rPr>
                        <a:t>31/10/2016</a:t>
                      </a:r>
                      <a:endParaRPr lang="ru-RU" sz="1200" dirty="0">
                        <a:solidFill>
                          <a:schemeClr val="tx1"/>
                        </a:solidFill>
                      </a:endParaRPr>
                    </a:p>
                  </a:txBody>
                  <a:tcPr/>
                </a:tc>
                <a:tc>
                  <a:txBody>
                    <a:bodyPr/>
                    <a:lstStyle/>
                    <a:p>
                      <a:r>
                        <a:rPr lang="en-US" sz="1200" dirty="0">
                          <a:solidFill>
                            <a:schemeClr val="tx1"/>
                          </a:solidFill>
                        </a:rPr>
                        <a:t>We plan</a:t>
                      </a:r>
                      <a:r>
                        <a:rPr lang="en-US" sz="1200" baseline="0" dirty="0">
                          <a:solidFill>
                            <a:schemeClr val="tx1"/>
                          </a:solidFill>
                        </a:rPr>
                        <a:t> to rental office by the end of September </a:t>
                      </a:r>
                      <a:endParaRPr lang="ru-RU" sz="1200" dirty="0">
                        <a:solidFill>
                          <a:schemeClr val="tx1"/>
                        </a:solidFill>
                      </a:endParaRPr>
                    </a:p>
                  </a:txBody>
                  <a:tcPr/>
                </a:tc>
                <a:extLst>
                  <a:ext uri="{0D108BD9-81ED-4DB2-BD59-A6C34878D82A}">
                    <a16:rowId xmlns:a16="http://schemas.microsoft.com/office/drawing/2014/main" val="10003"/>
                  </a:ext>
                </a:extLst>
              </a:tr>
              <a:tr h="312977">
                <a:tc>
                  <a:txBody>
                    <a:bodyPr/>
                    <a:lstStyle/>
                    <a:p>
                      <a:r>
                        <a:rPr lang="en-US" sz="1200" dirty="0"/>
                        <a:t>Building</a:t>
                      </a:r>
                      <a:r>
                        <a:rPr lang="en-US" sz="1200" baseline="0" dirty="0"/>
                        <a:t> team</a:t>
                      </a:r>
                      <a:endParaRPr lang="ru-RU" sz="1200" dirty="0"/>
                    </a:p>
                  </a:txBody>
                  <a:tcPr/>
                </a:tc>
                <a:tc>
                  <a:txBody>
                    <a:bodyPr/>
                    <a:lstStyle/>
                    <a:p>
                      <a:r>
                        <a:rPr lang="en-US" sz="1200" dirty="0">
                          <a:solidFill>
                            <a:schemeClr val="tx1"/>
                          </a:solidFill>
                        </a:rPr>
                        <a:t>15/11/2016</a:t>
                      </a:r>
                      <a:endParaRPr lang="ru-RU" sz="1200" dirty="0">
                        <a:solidFill>
                          <a:schemeClr val="tx1"/>
                        </a:solidFill>
                      </a:endParaRPr>
                    </a:p>
                  </a:txBody>
                  <a:tcPr/>
                </a:tc>
                <a:tc>
                  <a:txBody>
                    <a:bodyPr/>
                    <a:lstStyle/>
                    <a:p>
                      <a:r>
                        <a:rPr lang="en-US" sz="1200" dirty="0">
                          <a:solidFill>
                            <a:schemeClr val="tx1"/>
                          </a:solidFill>
                        </a:rPr>
                        <a:t>We planning</a:t>
                      </a:r>
                      <a:r>
                        <a:rPr lang="en-US" sz="1200" baseline="0" dirty="0">
                          <a:solidFill>
                            <a:schemeClr val="tx1"/>
                          </a:solidFill>
                        </a:rPr>
                        <a:t> to use requiting agency for hiring top employees</a:t>
                      </a:r>
                      <a:endParaRPr lang="ru-RU" sz="1200" dirty="0">
                        <a:solidFill>
                          <a:schemeClr val="tx1"/>
                        </a:solidFill>
                      </a:endParaRPr>
                    </a:p>
                  </a:txBody>
                  <a:tcPr/>
                </a:tc>
                <a:extLst>
                  <a:ext uri="{0D108BD9-81ED-4DB2-BD59-A6C34878D82A}">
                    <a16:rowId xmlns:a16="http://schemas.microsoft.com/office/drawing/2014/main" val="10004"/>
                  </a:ext>
                </a:extLst>
              </a:tr>
              <a:tr h="312977">
                <a:tc>
                  <a:txBody>
                    <a:bodyPr/>
                    <a:lstStyle/>
                    <a:p>
                      <a:r>
                        <a:rPr lang="en-US" sz="1200" dirty="0"/>
                        <a:t>IT</a:t>
                      </a:r>
                      <a:r>
                        <a:rPr lang="en-US" sz="1200" baseline="0" dirty="0"/>
                        <a:t> settings, product settings</a:t>
                      </a:r>
                      <a:endParaRPr lang="ru-RU" sz="1200" dirty="0"/>
                    </a:p>
                  </a:txBody>
                  <a:tcPr/>
                </a:tc>
                <a:tc>
                  <a:txBody>
                    <a:bodyPr/>
                    <a:lstStyle/>
                    <a:p>
                      <a:r>
                        <a:rPr lang="en-US" sz="1200" dirty="0"/>
                        <a:t>25/12/2016</a:t>
                      </a:r>
                      <a:endParaRPr lang="ru-RU" sz="1200" dirty="0"/>
                    </a:p>
                  </a:txBody>
                  <a:tcPr/>
                </a:tc>
                <a:tc>
                  <a:txBody>
                    <a:bodyPr/>
                    <a:lstStyle/>
                    <a:p>
                      <a:r>
                        <a:rPr lang="en-US" sz="1200" dirty="0"/>
                        <a:t>We understand all our partners</a:t>
                      </a:r>
                      <a:r>
                        <a:rPr lang="en-US" sz="1200" baseline="0" dirty="0"/>
                        <a:t> for integration</a:t>
                      </a:r>
                      <a:endParaRPr lang="ru-RU" sz="1200" dirty="0"/>
                    </a:p>
                  </a:txBody>
                  <a:tcPr/>
                </a:tc>
                <a:extLst>
                  <a:ext uri="{0D108BD9-81ED-4DB2-BD59-A6C34878D82A}">
                    <a16:rowId xmlns:a16="http://schemas.microsoft.com/office/drawing/2014/main" val="10005"/>
                  </a:ext>
                </a:extLst>
              </a:tr>
              <a:tr h="312977">
                <a:tc>
                  <a:txBody>
                    <a:bodyPr/>
                    <a:lstStyle/>
                    <a:p>
                      <a:r>
                        <a:rPr lang="en-US" sz="1200" dirty="0"/>
                        <a:t>Official</a:t>
                      </a:r>
                      <a:r>
                        <a:rPr lang="en-US" sz="1200" baseline="0" dirty="0"/>
                        <a:t> documents</a:t>
                      </a:r>
                      <a:endParaRPr lang="ru-RU" sz="1200" dirty="0"/>
                    </a:p>
                  </a:txBody>
                  <a:tcPr/>
                </a:tc>
                <a:tc>
                  <a:txBody>
                    <a:bodyPr/>
                    <a:lstStyle/>
                    <a:p>
                      <a:r>
                        <a:rPr lang="en-US" sz="1200" dirty="0"/>
                        <a:t>15/11/2016</a:t>
                      </a:r>
                      <a:endParaRPr lang="ru-RU"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We will</a:t>
                      </a:r>
                      <a:r>
                        <a:rPr lang="en-US" sz="1200" baseline="0" dirty="0"/>
                        <a:t> use law advisor company for preparing all documents</a:t>
                      </a:r>
                      <a:endParaRPr lang="ru-RU" sz="1200" dirty="0"/>
                    </a:p>
                  </a:txBody>
                  <a:tcPr/>
                </a:tc>
                <a:extLst>
                  <a:ext uri="{0D108BD9-81ED-4DB2-BD59-A6C34878D82A}">
                    <a16:rowId xmlns:a16="http://schemas.microsoft.com/office/drawing/2014/main" val="10008"/>
                  </a:ext>
                </a:extLst>
              </a:tr>
              <a:tr h="284577">
                <a:tc>
                  <a:txBody>
                    <a:bodyPr/>
                    <a:lstStyle/>
                    <a:p>
                      <a:r>
                        <a:rPr lang="en-US" sz="1200" dirty="0"/>
                        <a:t>Start pilot sales</a:t>
                      </a:r>
                      <a:endParaRPr lang="ru-RU" sz="1200" dirty="0"/>
                    </a:p>
                  </a:txBody>
                  <a:tcPr/>
                </a:tc>
                <a:tc>
                  <a:txBody>
                    <a:bodyPr/>
                    <a:lstStyle/>
                    <a:p>
                      <a:r>
                        <a:rPr lang="en-US" sz="1200" dirty="0"/>
                        <a:t>20/11/2016</a:t>
                      </a:r>
                      <a:endParaRPr lang="ru-RU" sz="1200" dirty="0"/>
                    </a:p>
                  </a:txBody>
                  <a:tcPr/>
                </a:tc>
                <a:tc>
                  <a:txBody>
                    <a:bodyPr/>
                    <a:lstStyle/>
                    <a:p>
                      <a:endParaRPr lang="ru-RU" sz="1200" dirty="0"/>
                    </a:p>
                  </a:txBody>
                  <a:tcPr/>
                </a:tc>
                <a:extLst>
                  <a:ext uri="{0D108BD9-81ED-4DB2-BD59-A6C34878D82A}">
                    <a16:rowId xmlns:a16="http://schemas.microsoft.com/office/drawing/2014/main" val="10009"/>
                  </a:ext>
                </a:extLst>
              </a:tr>
              <a:tr h="284577">
                <a:tc>
                  <a:txBody>
                    <a:bodyPr/>
                    <a:lstStyle/>
                    <a:p>
                      <a:r>
                        <a:rPr lang="en-GB" sz="1200" dirty="0"/>
                        <a:t>Start</a:t>
                      </a:r>
                      <a:r>
                        <a:rPr lang="en-GB" sz="1200" baseline="0" dirty="0"/>
                        <a:t> operations</a:t>
                      </a:r>
                      <a:endParaRPr lang="ru-RU" sz="1200" dirty="0"/>
                    </a:p>
                  </a:txBody>
                  <a:tcPr/>
                </a:tc>
                <a:tc>
                  <a:txBody>
                    <a:bodyPr/>
                    <a:lstStyle/>
                    <a:p>
                      <a:r>
                        <a:rPr lang="en-GB" sz="1200" dirty="0"/>
                        <a:t>25/12/2016</a:t>
                      </a:r>
                      <a:endParaRPr lang="ru-RU" sz="1200" dirty="0"/>
                    </a:p>
                  </a:txBody>
                  <a:tcPr/>
                </a:tc>
                <a:tc>
                  <a:txBody>
                    <a:bodyPr/>
                    <a:lstStyle/>
                    <a:p>
                      <a:endParaRPr lang="ru-RU" sz="1200" dirty="0"/>
                    </a:p>
                  </a:txBody>
                  <a:tcPr/>
                </a:tc>
                <a:extLst>
                  <a:ext uri="{0D108BD9-81ED-4DB2-BD59-A6C34878D82A}">
                    <a16:rowId xmlns:a16="http://schemas.microsoft.com/office/drawing/2014/main" val="10010"/>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717891264"/>
              </p:ext>
            </p:extLst>
          </p:nvPr>
        </p:nvGraphicFramePr>
        <p:xfrm>
          <a:off x="179512" y="3356992"/>
          <a:ext cx="8785098" cy="2113512"/>
        </p:xfrm>
        <a:graphic>
          <a:graphicData uri="http://schemas.openxmlformats.org/drawingml/2006/table">
            <a:tbl>
              <a:tblPr firstRow="1" bandRow="1">
                <a:tableStyleId>{5C22544A-7EE6-4342-B048-85BDC9FD1C3A}</a:tableStyleId>
              </a:tblPr>
              <a:tblGrid>
                <a:gridCol w="3466049">
                  <a:extLst>
                    <a:ext uri="{9D8B030D-6E8A-4147-A177-3AD203B41FA5}">
                      <a16:colId xmlns:a16="http://schemas.microsoft.com/office/drawing/2014/main" val="20000"/>
                    </a:ext>
                  </a:extLst>
                </a:gridCol>
                <a:gridCol w="1060998">
                  <a:extLst>
                    <a:ext uri="{9D8B030D-6E8A-4147-A177-3AD203B41FA5}">
                      <a16:colId xmlns:a16="http://schemas.microsoft.com/office/drawing/2014/main" val="20001"/>
                    </a:ext>
                  </a:extLst>
                </a:gridCol>
                <a:gridCol w="919531">
                  <a:extLst>
                    <a:ext uri="{9D8B030D-6E8A-4147-A177-3AD203B41FA5}">
                      <a16:colId xmlns:a16="http://schemas.microsoft.com/office/drawing/2014/main" val="20002"/>
                    </a:ext>
                  </a:extLst>
                </a:gridCol>
                <a:gridCol w="1131730">
                  <a:extLst>
                    <a:ext uri="{9D8B030D-6E8A-4147-A177-3AD203B41FA5}">
                      <a16:colId xmlns:a16="http://schemas.microsoft.com/office/drawing/2014/main" val="20003"/>
                    </a:ext>
                  </a:extLst>
                </a:gridCol>
                <a:gridCol w="1103395">
                  <a:extLst>
                    <a:ext uri="{9D8B030D-6E8A-4147-A177-3AD203B41FA5}">
                      <a16:colId xmlns:a16="http://schemas.microsoft.com/office/drawing/2014/main" val="20004"/>
                    </a:ext>
                  </a:extLst>
                </a:gridCol>
                <a:gridCol w="1103395">
                  <a:extLst>
                    <a:ext uri="{9D8B030D-6E8A-4147-A177-3AD203B41FA5}">
                      <a16:colId xmlns:a16="http://schemas.microsoft.com/office/drawing/2014/main" val="3491026596"/>
                    </a:ext>
                  </a:extLst>
                </a:gridCol>
              </a:tblGrid>
              <a:tr h="264189">
                <a:tc>
                  <a:txBody>
                    <a:bodyPr/>
                    <a:lstStyle/>
                    <a:p>
                      <a:pPr algn="ctr" rtl="0" fontAlgn="ctr"/>
                      <a:r>
                        <a:rPr lang="en-US" sz="1200" u="none" strike="noStrike" dirty="0">
                          <a:solidFill>
                            <a:schemeClr val="tx1"/>
                          </a:solidFill>
                          <a:effectLst/>
                        </a:rPr>
                        <a:t>Activity</a:t>
                      </a:r>
                      <a:endParaRPr lang="en-US" sz="1200" b="1"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100" b="1" i="0" u="none" strike="noStrike" dirty="0">
                          <a:solidFill>
                            <a:schemeClr val="tx1"/>
                          </a:solidFill>
                          <a:effectLst/>
                          <a:latin typeface="+mn-lt"/>
                        </a:rPr>
                        <a:t>Sept-16</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baseline="0" dirty="0">
                          <a:solidFill>
                            <a:schemeClr val="tx1"/>
                          </a:solidFill>
                          <a:effectLst/>
                          <a:latin typeface="Calibri" panose="020F0502020204030204" pitchFamily="34" charset="0"/>
                        </a:rPr>
                        <a:t>Oct-16</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baseline="0" dirty="0">
                          <a:solidFill>
                            <a:schemeClr val="tx1"/>
                          </a:solidFill>
                          <a:effectLst/>
                          <a:latin typeface="Calibri" panose="020F0502020204030204" pitchFamily="34" charset="0"/>
                        </a:rPr>
                        <a:t>Nov-16</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baseline="0" dirty="0">
                          <a:solidFill>
                            <a:schemeClr val="tx1"/>
                          </a:solidFill>
                          <a:effectLst/>
                          <a:latin typeface="Calibri" panose="020F0502020204030204" pitchFamily="34" charset="0"/>
                        </a:rPr>
                        <a:t>Dec-16</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baseline="0" dirty="0">
                          <a:solidFill>
                            <a:schemeClr val="tx1"/>
                          </a:solidFill>
                          <a:effectLst/>
                          <a:latin typeface="Calibri" panose="020F0502020204030204" pitchFamily="34" charset="0"/>
                        </a:rPr>
                        <a:t>Jan-17</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64189">
                <a:tc>
                  <a:txBody>
                    <a:bodyPr/>
                    <a:lstStyle/>
                    <a:p>
                      <a:pPr algn="l" rtl="0" fontAlgn="ctr"/>
                      <a:r>
                        <a:rPr lang="en-US" sz="1200" u="none" strike="noStrike" dirty="0">
                          <a:solidFill>
                            <a:schemeClr val="tx1"/>
                          </a:solidFill>
                          <a:effectLst/>
                        </a:rPr>
                        <a:t>Incorporating a company</a:t>
                      </a:r>
                      <a:endParaRPr lang="en-US" sz="12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64189">
                <a:tc>
                  <a:txBody>
                    <a:bodyPr/>
                    <a:lstStyle/>
                    <a:p>
                      <a:pPr algn="l" rtl="0" fontAlgn="ctr"/>
                      <a:r>
                        <a:rPr lang="en-US" sz="1200" u="none" strike="noStrike" dirty="0">
                          <a:solidFill>
                            <a:schemeClr val="tx1"/>
                          </a:solidFill>
                          <a:effectLst/>
                        </a:rPr>
                        <a:t>Renting office</a:t>
                      </a:r>
                      <a:endParaRPr lang="en-US" sz="12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a:solidFill>
                            <a:schemeClr val="tx1"/>
                          </a:solidFill>
                          <a:effectLst/>
                        </a:rPr>
                        <a:t> </a:t>
                      </a:r>
                      <a:endParaRPr lang="en-US" sz="1100" b="0" i="0" u="none" strike="noStrike">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a:solidFill>
                            <a:schemeClr val="tx1"/>
                          </a:solidFill>
                          <a:effectLst/>
                        </a:rPr>
                        <a:t> </a:t>
                      </a:r>
                      <a:endParaRPr lang="en-US" sz="1100" b="0" i="0" u="none" strike="noStrike">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64189">
                <a:tc>
                  <a:txBody>
                    <a:bodyPr/>
                    <a:lstStyle/>
                    <a:p>
                      <a:pPr algn="l" rtl="0" fontAlgn="ctr"/>
                      <a:r>
                        <a:rPr lang="en-US" sz="1200" u="none" strike="noStrike" dirty="0">
                          <a:solidFill>
                            <a:schemeClr val="tx1"/>
                          </a:solidFill>
                          <a:effectLst/>
                        </a:rPr>
                        <a:t>Creating team</a:t>
                      </a:r>
                      <a:endParaRPr lang="en-US" sz="12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64189">
                <a:tc>
                  <a:txBody>
                    <a:bodyPr/>
                    <a:lstStyle/>
                    <a:p>
                      <a:pPr algn="l" rtl="0" fontAlgn="ctr"/>
                      <a:r>
                        <a:rPr lang="en-US" sz="1200" u="none" strike="noStrike" dirty="0">
                          <a:solidFill>
                            <a:schemeClr val="tx1"/>
                          </a:solidFill>
                          <a:effectLst/>
                        </a:rPr>
                        <a:t>IT De</a:t>
                      </a:r>
                      <a:r>
                        <a:rPr lang="en-US" sz="1200" u="none" strike="noStrike" baseline="0" dirty="0">
                          <a:solidFill>
                            <a:schemeClr val="tx1"/>
                          </a:solidFill>
                          <a:effectLst/>
                        </a:rPr>
                        <a:t>velopment</a:t>
                      </a:r>
                      <a:r>
                        <a:rPr lang="en-US" sz="1200" u="none" strike="noStrike" dirty="0">
                          <a:solidFill>
                            <a:schemeClr val="tx1"/>
                          </a:solidFill>
                          <a:effectLst/>
                        </a:rPr>
                        <a:t>, product settings</a:t>
                      </a:r>
                      <a:endParaRPr lang="en-US" sz="12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64189">
                <a:tc>
                  <a:txBody>
                    <a:bodyPr/>
                    <a:lstStyle/>
                    <a:p>
                      <a:pPr algn="l"/>
                      <a:r>
                        <a:rPr lang="en-US" sz="1200" dirty="0"/>
                        <a:t>Official</a:t>
                      </a:r>
                      <a:r>
                        <a:rPr lang="en-US" sz="1200" baseline="0" dirty="0"/>
                        <a:t> documents for customers</a:t>
                      </a:r>
                      <a:endParaRPr lang="ru-RU" sz="1200" dirty="0"/>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64189">
                <a:tc>
                  <a:txBody>
                    <a:bodyPr/>
                    <a:lstStyle/>
                    <a:p>
                      <a:pPr algn="l" rtl="0" fontAlgn="ctr"/>
                      <a:r>
                        <a:rPr lang="en-US" sz="1200" u="none" strike="noStrike" dirty="0">
                          <a:solidFill>
                            <a:schemeClr val="tx1"/>
                          </a:solidFill>
                          <a:effectLst/>
                        </a:rPr>
                        <a:t>Start pilot sales</a:t>
                      </a:r>
                      <a:endParaRPr lang="en-US" sz="12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264189">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200" u="none" strike="noStrike" dirty="0">
                          <a:solidFill>
                            <a:schemeClr val="tx1"/>
                          </a:solidFill>
                          <a:effectLst/>
                        </a:rPr>
                        <a:t>Start operations </a:t>
                      </a:r>
                      <a:endParaRPr lang="en-US" sz="12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bl>
          </a:graphicData>
        </a:graphic>
      </p:graphicFrame>
      <p:sp>
        <p:nvSpPr>
          <p:cNvPr id="8" name="Pentagon 7"/>
          <p:cNvSpPr/>
          <p:nvPr/>
        </p:nvSpPr>
        <p:spPr>
          <a:xfrm flipV="1">
            <a:off x="4211960" y="3663197"/>
            <a:ext cx="1011681" cy="1512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entagon 8"/>
          <p:cNvSpPr/>
          <p:nvPr/>
        </p:nvSpPr>
        <p:spPr>
          <a:xfrm flipV="1">
            <a:off x="4280398" y="4208473"/>
            <a:ext cx="1371722" cy="14760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Pentagon 9"/>
          <p:cNvSpPr/>
          <p:nvPr/>
        </p:nvSpPr>
        <p:spPr>
          <a:xfrm flipV="1">
            <a:off x="5148064" y="4459380"/>
            <a:ext cx="2664296" cy="193756"/>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entagon 10"/>
          <p:cNvSpPr/>
          <p:nvPr/>
        </p:nvSpPr>
        <p:spPr>
          <a:xfrm>
            <a:off x="5267732" y="4739697"/>
            <a:ext cx="960452" cy="13092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stretch>
            <a:fillRect/>
          </a:stretch>
        </p:blipFill>
        <p:spPr>
          <a:xfrm>
            <a:off x="6228184" y="4822509"/>
            <a:ext cx="275230" cy="316835"/>
          </a:xfrm>
          <a:prstGeom prst="rect">
            <a:avLst/>
          </a:prstGeom>
        </p:spPr>
      </p:pic>
      <p:sp>
        <p:nvSpPr>
          <p:cNvPr id="13" name="Pentagon 12"/>
          <p:cNvSpPr/>
          <p:nvPr/>
        </p:nvSpPr>
        <p:spPr>
          <a:xfrm flipV="1">
            <a:off x="4680012" y="3940570"/>
            <a:ext cx="936104" cy="14726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3"/>
          <a:stretch>
            <a:fillRect/>
          </a:stretch>
        </p:blipFill>
        <p:spPr>
          <a:xfrm>
            <a:off x="7674745" y="5105650"/>
            <a:ext cx="275230" cy="316835"/>
          </a:xfrm>
          <a:prstGeom prst="rect">
            <a:avLst/>
          </a:prstGeom>
        </p:spPr>
      </p:pic>
    </p:spTree>
    <p:extLst>
      <p:ext uri="{BB962C8B-B14F-4D97-AF65-F5344CB8AC3E}">
        <p14:creationId xmlns:p14="http://schemas.microsoft.com/office/powerpoint/2010/main" val="1862194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Текст 5"/>
          <p:cNvSpPr>
            <a:spLocks noGrp="1"/>
          </p:cNvSpPr>
          <p:nvPr>
            <p:ph type="body" idx="1"/>
          </p:nvPr>
        </p:nvSpPr>
        <p:spPr/>
        <p:txBody>
          <a:bodyPr/>
          <a:lstStyle/>
          <a:p>
            <a:r>
              <a:rPr lang="en-US"/>
              <a:t>10. Annexes</a:t>
            </a:r>
          </a:p>
        </p:txBody>
      </p:sp>
      <p:sp>
        <p:nvSpPr>
          <p:cNvPr id="4" name="Номер слайда 3"/>
          <p:cNvSpPr>
            <a:spLocks noGrp="1"/>
          </p:cNvSpPr>
          <p:nvPr>
            <p:ph type="sldNum" sz="quarter" idx="12"/>
          </p:nvPr>
        </p:nvSpPr>
        <p:spPr/>
        <p:txBody>
          <a:bodyPr/>
          <a:lstStyle/>
          <a:p>
            <a:fld id="{D7F305DA-160D-498F-B102-A1D8643B4A2C}" type="slidenum">
              <a:rPr lang="ru-RU" smtClean="0"/>
              <a:pPr/>
              <a:t>54</a:t>
            </a:fld>
            <a:endParaRPr lang="ru-RU"/>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4328" y="12612"/>
            <a:ext cx="1622975" cy="60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57582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Annex 1: GDP per capita growth</a:t>
            </a:r>
          </a:p>
        </p:txBody>
      </p:sp>
      <p:sp>
        <p:nvSpPr>
          <p:cNvPr id="4" name="Slide Number Placeholder 3"/>
          <p:cNvSpPr>
            <a:spLocks noGrp="1"/>
          </p:cNvSpPr>
          <p:nvPr>
            <p:ph type="sldNum" sz="quarter" idx="12"/>
          </p:nvPr>
        </p:nvSpPr>
        <p:spPr/>
        <p:txBody>
          <a:bodyPr/>
          <a:lstStyle/>
          <a:p>
            <a:fld id="{D7F305DA-160D-498F-B102-A1D8643B4A2C}" type="slidenum">
              <a:rPr lang="ru-RU" smtClean="0"/>
              <a:pPr/>
              <a:t>55</a:t>
            </a:fld>
            <a:endParaRPr lang="ru-RU"/>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24328" y="12612"/>
            <a:ext cx="1622975" cy="60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p:nvPr/>
        </p:nvPicPr>
        <p:blipFill>
          <a:blip r:embed="rId3">
            <a:extLst>
              <a:ext uri="{28A0092B-C50C-407E-A947-70E740481C1C}">
                <a14:useLocalDpi xmlns:a14="http://schemas.microsoft.com/office/drawing/2010/main" val="0"/>
              </a:ext>
            </a:extLst>
          </a:blip>
          <a:stretch>
            <a:fillRect/>
          </a:stretch>
        </p:blipFill>
        <p:spPr>
          <a:xfrm>
            <a:off x="18165" y="611591"/>
            <a:ext cx="6354035" cy="5765246"/>
          </a:xfrm>
          <a:prstGeom prst="rect">
            <a:avLst/>
          </a:prstGeom>
        </p:spPr>
      </p:pic>
      <p:sp>
        <p:nvSpPr>
          <p:cNvPr id="7" name="TextBox 6"/>
          <p:cNvSpPr txBox="1"/>
          <p:nvPr/>
        </p:nvSpPr>
        <p:spPr>
          <a:xfrm>
            <a:off x="154705" y="6479758"/>
            <a:ext cx="8964488" cy="261610"/>
          </a:xfrm>
          <a:prstGeom prst="rect">
            <a:avLst/>
          </a:prstGeom>
          <a:noFill/>
        </p:spPr>
        <p:txBody>
          <a:bodyPr wrap="square" rtlCol="0">
            <a:spAutoFit/>
          </a:bodyPr>
          <a:lstStyle/>
          <a:p>
            <a:r>
              <a:rPr lang="en-US" sz="1050"/>
              <a:t>Source: </a:t>
            </a:r>
            <a:r>
              <a:rPr lang="en-US" sz="1050">
                <a:solidFill>
                  <a:schemeClr val="tx1">
                    <a:lumMod val="85000"/>
                    <a:lumOff val="15000"/>
                  </a:schemeClr>
                </a:solidFill>
              </a:rPr>
              <a:t> </a:t>
            </a:r>
            <a:r>
              <a:rPr lang="en-GB" sz="1050" i="1"/>
              <a:t>[World Bank, World Development Indicators</a:t>
            </a:r>
            <a:r>
              <a:rPr lang="en-US" sz="1050"/>
              <a:t>]</a:t>
            </a:r>
            <a:endParaRPr lang="en-US" sz="1050">
              <a:solidFill>
                <a:schemeClr val="tx1">
                  <a:lumMod val="85000"/>
                  <a:lumOff val="15000"/>
                </a:schemeClr>
              </a:solidFil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9226" y="726172"/>
            <a:ext cx="2634056" cy="4968552"/>
          </a:xfrm>
          <a:prstGeom prst="rect">
            <a:avLst/>
          </a:prstGeom>
          <a:noFill/>
          <a:ln>
            <a:noFill/>
          </a:ln>
        </p:spPr>
      </p:pic>
      <p:sp>
        <p:nvSpPr>
          <p:cNvPr id="9" name="Rectangle 8"/>
          <p:cNvSpPr/>
          <p:nvPr/>
        </p:nvSpPr>
        <p:spPr>
          <a:xfrm>
            <a:off x="2285220" y="3802486"/>
            <a:ext cx="1710716" cy="583532"/>
          </a:xfrm>
          <a:prstGeom prst="rect">
            <a:avLst/>
          </a:prstGeom>
          <a:solidFill>
            <a:schemeClr val="bg1">
              <a:lumMod val="95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1C1C1C"/>
                </a:solidFill>
                <a:latin typeface="Helvetica" charset="0"/>
              </a:rPr>
              <a:t>Cease-fire was declared in December 2001</a:t>
            </a:r>
            <a:endParaRPr lang="en-US" sz="1100"/>
          </a:p>
        </p:txBody>
      </p:sp>
      <p:cxnSp>
        <p:nvCxnSpPr>
          <p:cNvPr id="11" name="Straight Arrow Connector 10"/>
          <p:cNvCxnSpPr/>
          <p:nvPr/>
        </p:nvCxnSpPr>
        <p:spPr>
          <a:xfrm>
            <a:off x="3995936" y="4386018"/>
            <a:ext cx="399646" cy="363365"/>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2411760" y="2674925"/>
            <a:ext cx="2225189" cy="583532"/>
          </a:xfrm>
          <a:prstGeom prst="rect">
            <a:avLst/>
          </a:prstGeom>
          <a:solidFill>
            <a:schemeClr val="bg1">
              <a:lumMod val="95000"/>
            </a:schemeClr>
          </a:solidFill>
          <a:ln w="63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1C1C1C"/>
                </a:solidFill>
                <a:latin typeface="Helvetica" charset="0"/>
              </a:rPr>
              <a:t>the Sri Lankan military defeated the Tamil Tigers in May 2009, bringing the civil war to an end</a:t>
            </a:r>
            <a:endParaRPr lang="en-US" sz="1100"/>
          </a:p>
        </p:txBody>
      </p:sp>
      <p:cxnSp>
        <p:nvCxnSpPr>
          <p:cNvPr id="14" name="Straight Arrow Connector 13"/>
          <p:cNvCxnSpPr/>
          <p:nvPr/>
        </p:nvCxnSpPr>
        <p:spPr>
          <a:xfrm>
            <a:off x="4636949" y="3258457"/>
            <a:ext cx="439107" cy="458575"/>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35731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16632"/>
            <a:ext cx="6624736" cy="312281"/>
          </a:xfrm>
        </p:spPr>
        <p:txBody>
          <a:bodyPr/>
          <a:lstStyle/>
          <a:p>
            <a:r>
              <a:rPr lang="en-US"/>
              <a:t>Annex 2: GDP per person employed</a:t>
            </a:r>
          </a:p>
        </p:txBody>
      </p:sp>
      <p:sp>
        <p:nvSpPr>
          <p:cNvPr id="4" name="Slide Number Placeholder 3"/>
          <p:cNvSpPr>
            <a:spLocks noGrp="1"/>
          </p:cNvSpPr>
          <p:nvPr>
            <p:ph type="sldNum" sz="quarter" idx="12"/>
          </p:nvPr>
        </p:nvSpPr>
        <p:spPr/>
        <p:txBody>
          <a:bodyPr/>
          <a:lstStyle/>
          <a:p>
            <a:fld id="{D7F305DA-160D-498F-B102-A1D8643B4A2C}" type="slidenum">
              <a:rPr lang="ru-RU" smtClean="0"/>
              <a:pPr/>
              <a:t>56</a:t>
            </a:fld>
            <a:endParaRPr lang="ru-RU"/>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94" y="620688"/>
            <a:ext cx="6473862" cy="5760640"/>
          </a:xfrm>
          <a:prstGeom prst="rect">
            <a:avLst/>
          </a:prstGeom>
        </p:spPr>
      </p:pic>
      <p:sp>
        <p:nvSpPr>
          <p:cNvPr id="8" name="TextBox 7"/>
          <p:cNvSpPr txBox="1"/>
          <p:nvPr/>
        </p:nvSpPr>
        <p:spPr>
          <a:xfrm>
            <a:off x="6514313" y="630723"/>
            <a:ext cx="2629688" cy="2462213"/>
          </a:xfrm>
          <a:prstGeom prst="rect">
            <a:avLst/>
          </a:prstGeom>
          <a:solidFill>
            <a:schemeClr val="accent1">
              <a:lumMod val="20000"/>
              <a:lumOff val="80000"/>
            </a:schemeClr>
          </a:solidFill>
          <a:ln>
            <a:solidFill>
              <a:schemeClr val="accent1"/>
            </a:solidFill>
          </a:ln>
        </p:spPr>
        <p:txBody>
          <a:bodyPr wrap="square" rtlCol="0">
            <a:spAutoFit/>
          </a:bodyPr>
          <a:lstStyle/>
          <a:p>
            <a:pPr algn="just"/>
            <a:r>
              <a:rPr lang="en-US" sz="1400"/>
              <a:t>Whereas Sri Lanka, Indonesia, and Philippines have similar GDP per capita in the range of 3,2-3,9 (difference 22%), GDP per employed person in Sri Lanka significantly hirer than in that of Philippines and Indonesia (difference 53%):</a:t>
            </a:r>
          </a:p>
          <a:p>
            <a:pPr algn="just"/>
            <a:r>
              <a:rPr lang="en-US" sz="1400"/>
              <a:t>Sri Lanka – $ 26 021</a:t>
            </a:r>
          </a:p>
          <a:p>
            <a:pPr algn="just"/>
            <a:r>
              <a:rPr lang="en-US" sz="1400"/>
              <a:t>Indonesia - $ 21 958</a:t>
            </a:r>
          </a:p>
          <a:p>
            <a:pPr algn="just"/>
            <a:r>
              <a:rPr lang="en-US" sz="1400"/>
              <a:t>Philippines - $ 17 120</a:t>
            </a:r>
          </a:p>
        </p:txBody>
      </p:sp>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4328" y="12612"/>
            <a:ext cx="1622975" cy="60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154705" y="6479758"/>
            <a:ext cx="8964488" cy="261610"/>
          </a:xfrm>
          <a:prstGeom prst="rect">
            <a:avLst/>
          </a:prstGeom>
          <a:noFill/>
        </p:spPr>
        <p:txBody>
          <a:bodyPr wrap="square" rtlCol="0">
            <a:spAutoFit/>
          </a:bodyPr>
          <a:lstStyle/>
          <a:p>
            <a:r>
              <a:rPr lang="en-US" sz="1050"/>
              <a:t>Source: </a:t>
            </a:r>
            <a:r>
              <a:rPr lang="en-US" sz="1050">
                <a:solidFill>
                  <a:schemeClr val="tx1">
                    <a:lumMod val="85000"/>
                    <a:lumOff val="15000"/>
                  </a:schemeClr>
                </a:solidFill>
              </a:rPr>
              <a:t> </a:t>
            </a:r>
            <a:r>
              <a:rPr lang="en-GB" sz="1050" i="1"/>
              <a:t>[World Bank, World Development Indicators</a:t>
            </a:r>
            <a:r>
              <a:rPr lang="en-US" sz="1050"/>
              <a:t>]</a:t>
            </a:r>
            <a:endParaRPr lang="en-US" sz="1050">
              <a:solidFill>
                <a:schemeClr val="tx1">
                  <a:lumMod val="85000"/>
                  <a:lumOff val="15000"/>
                </a:schemeClr>
              </a:solidFill>
            </a:endParaRPr>
          </a:p>
        </p:txBody>
      </p:sp>
    </p:spTree>
    <p:extLst>
      <p:ext uri="{BB962C8B-B14F-4D97-AF65-F5344CB8AC3E}">
        <p14:creationId xmlns:p14="http://schemas.microsoft.com/office/powerpoint/2010/main" val="12262566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Annex 3: ATM &amp; Branches penetration</a:t>
            </a:r>
          </a:p>
        </p:txBody>
      </p:sp>
      <p:sp>
        <p:nvSpPr>
          <p:cNvPr id="4" name="Slide Number Placeholder 3"/>
          <p:cNvSpPr>
            <a:spLocks noGrp="1"/>
          </p:cNvSpPr>
          <p:nvPr>
            <p:ph type="sldNum" sz="quarter" idx="12"/>
          </p:nvPr>
        </p:nvSpPr>
        <p:spPr/>
        <p:txBody>
          <a:bodyPr/>
          <a:lstStyle/>
          <a:p>
            <a:fld id="{D7F305DA-160D-498F-B102-A1D8643B4A2C}" type="slidenum">
              <a:rPr lang="ru-RU" smtClean="0"/>
              <a:pPr/>
              <a:t>57</a:t>
            </a:fld>
            <a:endParaRPr lang="ru-RU"/>
          </a:p>
        </p:txBody>
      </p:sp>
      <p:pic>
        <p:nvPicPr>
          <p:cNvPr id="9" name="Picture 8"/>
          <p:cNvPicPr>
            <a:picLocks noChangeAspect="1"/>
          </p:cNvPicPr>
          <p:nvPr/>
        </p:nvPicPr>
        <p:blipFill>
          <a:blip r:embed="rId2"/>
          <a:stretch>
            <a:fillRect/>
          </a:stretch>
        </p:blipFill>
        <p:spPr>
          <a:xfrm>
            <a:off x="251520" y="1027931"/>
            <a:ext cx="4143344" cy="2512690"/>
          </a:xfrm>
          <a:prstGeom prst="rect">
            <a:avLst/>
          </a:prstGeom>
        </p:spPr>
      </p:pic>
      <p:sp>
        <p:nvSpPr>
          <p:cNvPr id="10" name="TextBox 9"/>
          <p:cNvSpPr txBox="1"/>
          <p:nvPr/>
        </p:nvSpPr>
        <p:spPr>
          <a:xfrm>
            <a:off x="370868" y="3540621"/>
            <a:ext cx="3953326" cy="230832"/>
          </a:xfrm>
          <a:prstGeom prst="rect">
            <a:avLst/>
          </a:prstGeom>
          <a:noFill/>
        </p:spPr>
        <p:txBody>
          <a:bodyPr wrap="none" rtlCol="0">
            <a:spAutoFit/>
          </a:bodyPr>
          <a:lstStyle/>
          <a:p>
            <a:r>
              <a:rPr lang="en-GB" sz="900" i="1"/>
              <a:t>Source:</a:t>
            </a:r>
            <a:r>
              <a:rPr lang="en-GB" sz="900"/>
              <a:t> International Monetary Fund, Financial Access Survey (World Data Bank)</a:t>
            </a:r>
            <a:endParaRPr lang="en-US" sz="900"/>
          </a:p>
        </p:txBody>
      </p:sp>
      <p:pic>
        <p:nvPicPr>
          <p:cNvPr id="11" name="Picture 10"/>
          <p:cNvPicPr>
            <a:picLocks noChangeAspect="1"/>
          </p:cNvPicPr>
          <p:nvPr/>
        </p:nvPicPr>
        <p:blipFill>
          <a:blip r:embed="rId3"/>
          <a:stretch>
            <a:fillRect/>
          </a:stretch>
        </p:blipFill>
        <p:spPr>
          <a:xfrm>
            <a:off x="4827931" y="1060326"/>
            <a:ext cx="4158168" cy="2512690"/>
          </a:xfrm>
          <a:prstGeom prst="rect">
            <a:avLst/>
          </a:prstGeom>
        </p:spPr>
      </p:pic>
      <p:sp>
        <p:nvSpPr>
          <p:cNvPr id="12" name="TextBox 11"/>
          <p:cNvSpPr txBox="1"/>
          <p:nvPr/>
        </p:nvSpPr>
        <p:spPr>
          <a:xfrm>
            <a:off x="5076056" y="3558208"/>
            <a:ext cx="3953326" cy="230832"/>
          </a:xfrm>
          <a:prstGeom prst="rect">
            <a:avLst/>
          </a:prstGeom>
          <a:noFill/>
        </p:spPr>
        <p:txBody>
          <a:bodyPr wrap="none" rtlCol="0">
            <a:spAutoFit/>
          </a:bodyPr>
          <a:lstStyle/>
          <a:p>
            <a:r>
              <a:rPr lang="en-GB" sz="900" i="1"/>
              <a:t>Source:</a:t>
            </a:r>
            <a:r>
              <a:rPr lang="en-GB" sz="900"/>
              <a:t> International Monetary Fund, Financial Access Survey (World Data Bank)</a:t>
            </a:r>
            <a:endParaRPr lang="en-US" sz="900"/>
          </a:p>
        </p:txBody>
      </p:sp>
      <p:pic>
        <p:nvPicPr>
          <p:cNvPr id="13"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24328" y="12612"/>
            <a:ext cx="1622975" cy="60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154705" y="6479758"/>
            <a:ext cx="8964488" cy="261610"/>
          </a:xfrm>
          <a:prstGeom prst="rect">
            <a:avLst/>
          </a:prstGeom>
          <a:noFill/>
        </p:spPr>
        <p:txBody>
          <a:bodyPr wrap="square" rtlCol="0">
            <a:spAutoFit/>
          </a:bodyPr>
          <a:lstStyle/>
          <a:p>
            <a:r>
              <a:rPr lang="en-US" sz="1050"/>
              <a:t>Source: </a:t>
            </a:r>
            <a:r>
              <a:rPr lang="en-US" sz="1050">
                <a:solidFill>
                  <a:schemeClr val="tx1">
                    <a:lumMod val="85000"/>
                    <a:lumOff val="15000"/>
                  </a:schemeClr>
                </a:solidFill>
              </a:rPr>
              <a:t> </a:t>
            </a:r>
            <a:r>
              <a:rPr lang="en-GB" sz="1050" i="1"/>
              <a:t>[World Bank, World Development Indicators</a:t>
            </a:r>
            <a:r>
              <a:rPr lang="en-US" sz="1050"/>
              <a:t>]</a:t>
            </a:r>
            <a:endParaRPr lang="en-US" sz="1050">
              <a:solidFill>
                <a:schemeClr val="tx1">
                  <a:lumMod val="85000"/>
                  <a:lumOff val="15000"/>
                </a:schemeClr>
              </a:solidFill>
            </a:endParaRPr>
          </a:p>
        </p:txBody>
      </p:sp>
    </p:spTree>
    <p:extLst>
      <p:ext uri="{BB962C8B-B14F-4D97-AF65-F5344CB8AC3E}">
        <p14:creationId xmlns:p14="http://schemas.microsoft.com/office/powerpoint/2010/main" val="16497218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Annex 4: Employment by Economic Activity</a:t>
            </a:r>
          </a:p>
        </p:txBody>
      </p:sp>
      <p:sp>
        <p:nvSpPr>
          <p:cNvPr id="4" name="Slide Number Placeholder 3"/>
          <p:cNvSpPr>
            <a:spLocks noGrp="1"/>
          </p:cNvSpPr>
          <p:nvPr>
            <p:ph type="sldNum" sz="quarter" idx="12"/>
          </p:nvPr>
        </p:nvSpPr>
        <p:spPr/>
        <p:txBody>
          <a:bodyPr/>
          <a:lstStyle/>
          <a:p>
            <a:fld id="{D7F305DA-160D-498F-B102-A1D8643B4A2C}" type="slidenum">
              <a:rPr lang="ru-RU" smtClean="0"/>
              <a:pPr/>
              <a:t>58</a:t>
            </a:fld>
            <a:endParaRPr lang="ru-RU"/>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622256"/>
            <a:ext cx="7159122" cy="5759072"/>
          </a:xfrm>
          <a:prstGeom prst="rect">
            <a:avLst/>
          </a:prstGeom>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4328" y="12612"/>
            <a:ext cx="1622975" cy="60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54705" y="6479758"/>
            <a:ext cx="8964488" cy="261610"/>
          </a:xfrm>
          <a:prstGeom prst="rect">
            <a:avLst/>
          </a:prstGeom>
          <a:noFill/>
        </p:spPr>
        <p:txBody>
          <a:bodyPr wrap="square" rtlCol="0">
            <a:spAutoFit/>
          </a:bodyPr>
          <a:lstStyle/>
          <a:p>
            <a:r>
              <a:rPr lang="en-US" sz="1050"/>
              <a:t>Source: </a:t>
            </a:r>
            <a:r>
              <a:rPr lang="en-US" sz="1050" err="1"/>
              <a:t>C</a:t>
            </a:r>
            <a:r>
              <a:rPr lang="en-US" sz="1050"/>
              <a:t>entral Bank of Sri Lanka, Annual report 2015</a:t>
            </a:r>
          </a:p>
        </p:txBody>
      </p:sp>
    </p:spTree>
    <p:extLst>
      <p:ext uri="{BB962C8B-B14F-4D97-AF65-F5344CB8AC3E}">
        <p14:creationId xmlns:p14="http://schemas.microsoft.com/office/powerpoint/2010/main" val="16862679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a:xfrm>
            <a:off x="4448137" y="3805098"/>
            <a:ext cx="2362131" cy="2259902"/>
          </a:xfrm>
          <a:prstGeom prst="rect">
            <a:avLst/>
          </a:prstGeom>
          <a:solidFill>
            <a:schemeClr val="bg1">
              <a:lumMod val="95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b="1">
                <a:solidFill>
                  <a:schemeClr val="tx1"/>
                </a:solidFill>
              </a:rPr>
              <a:t>LGC</a:t>
            </a:r>
          </a:p>
        </p:txBody>
      </p:sp>
      <p:sp>
        <p:nvSpPr>
          <p:cNvPr id="25" name="Rectangle 24"/>
          <p:cNvSpPr/>
          <p:nvPr/>
        </p:nvSpPr>
        <p:spPr>
          <a:xfrm>
            <a:off x="7162395" y="1268760"/>
            <a:ext cx="1584176" cy="2428326"/>
          </a:xfrm>
          <a:prstGeom prst="rect">
            <a:avLst/>
          </a:prstGeom>
          <a:solidFill>
            <a:schemeClr val="bg1">
              <a:lumMod val="75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b="1">
                <a:solidFill>
                  <a:schemeClr val="tx1"/>
                </a:solidFill>
              </a:rPr>
              <a:t>Borrowers</a:t>
            </a:r>
          </a:p>
        </p:txBody>
      </p:sp>
      <p:sp>
        <p:nvSpPr>
          <p:cNvPr id="24" name="Rectangle 23"/>
          <p:cNvSpPr/>
          <p:nvPr/>
        </p:nvSpPr>
        <p:spPr>
          <a:xfrm>
            <a:off x="4442117" y="1268760"/>
            <a:ext cx="2362131" cy="2428326"/>
          </a:xfrm>
          <a:prstGeom prst="rect">
            <a:avLst/>
          </a:prstGeom>
          <a:solidFill>
            <a:schemeClr val="bg1">
              <a:lumMod val="95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b="1">
                <a:solidFill>
                  <a:schemeClr val="tx1"/>
                </a:solidFill>
              </a:rPr>
              <a:t>Digital</a:t>
            </a:r>
            <a:r>
              <a:rPr lang="en-US" b="1">
                <a:solidFill>
                  <a:schemeClr val="tx1"/>
                </a:solidFill>
              </a:rPr>
              <a:t> money lender</a:t>
            </a:r>
          </a:p>
        </p:txBody>
      </p:sp>
      <p:sp>
        <p:nvSpPr>
          <p:cNvPr id="2" name="Title 1"/>
          <p:cNvSpPr>
            <a:spLocks noGrp="1"/>
          </p:cNvSpPr>
          <p:nvPr>
            <p:ph type="title"/>
          </p:nvPr>
        </p:nvSpPr>
        <p:spPr>
          <a:xfrm>
            <a:off x="395536" y="116632"/>
            <a:ext cx="5040560" cy="312281"/>
          </a:xfrm>
        </p:spPr>
        <p:txBody>
          <a:bodyPr/>
          <a:lstStyle/>
          <a:p>
            <a:r>
              <a:rPr lang="en-US"/>
              <a:t>Annex 5: Cash flow</a:t>
            </a:r>
          </a:p>
        </p:txBody>
      </p:sp>
      <p:sp>
        <p:nvSpPr>
          <p:cNvPr id="4" name="Slide Number Placeholder 3"/>
          <p:cNvSpPr>
            <a:spLocks noGrp="1"/>
          </p:cNvSpPr>
          <p:nvPr>
            <p:ph type="sldNum" sz="quarter" idx="12"/>
          </p:nvPr>
        </p:nvSpPr>
        <p:spPr/>
        <p:txBody>
          <a:bodyPr/>
          <a:lstStyle/>
          <a:p>
            <a:fld id="{D7F305DA-160D-498F-B102-A1D8643B4A2C}" type="slidenum">
              <a:rPr lang="ru-RU" smtClean="0"/>
              <a:pPr/>
              <a:t>59</a:t>
            </a:fld>
            <a:endParaRPr lang="ru-RU"/>
          </a:p>
        </p:txBody>
      </p:sp>
      <p:pic>
        <p:nvPicPr>
          <p:cNvPr id="5"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7518862" y="0"/>
            <a:ext cx="1625138" cy="606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244148" y="1268760"/>
            <a:ext cx="3823796" cy="2428326"/>
          </a:xfrm>
          <a:prstGeom prst="rect">
            <a:avLst/>
          </a:prstGeom>
          <a:solidFill>
            <a:schemeClr val="accent5">
              <a:lumMod val="20000"/>
              <a:lumOff val="8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b="1">
                <a:solidFill>
                  <a:schemeClr val="tx1"/>
                </a:solidFill>
              </a:rPr>
              <a:t>APV</a:t>
            </a:r>
          </a:p>
        </p:txBody>
      </p:sp>
      <p:sp>
        <p:nvSpPr>
          <p:cNvPr id="7" name="Rectangle 6"/>
          <p:cNvSpPr/>
          <p:nvPr/>
        </p:nvSpPr>
        <p:spPr>
          <a:xfrm>
            <a:off x="241848" y="735936"/>
            <a:ext cx="1593848" cy="42481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Singapore</a:t>
            </a:r>
          </a:p>
        </p:txBody>
      </p:sp>
      <p:sp>
        <p:nvSpPr>
          <p:cNvPr id="9" name="Rounded Rectangle 8"/>
          <p:cNvSpPr/>
          <p:nvPr/>
        </p:nvSpPr>
        <p:spPr>
          <a:xfrm>
            <a:off x="2339752" y="1816451"/>
            <a:ext cx="1545909" cy="648072"/>
          </a:xfrm>
          <a:prstGeom prst="roundRect">
            <a:avLst>
              <a:gd name="adj" fmla="val 30105"/>
            </a:avLst>
          </a:prstGeom>
          <a:solidFill>
            <a:schemeClr val="bg1">
              <a:lumMod val="85000"/>
            </a:schemeClr>
          </a:solidFill>
          <a:ln w="158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Sri Lankan</a:t>
            </a:r>
          </a:p>
          <a:p>
            <a:pPr algn="ctr"/>
            <a:r>
              <a:rPr lang="en-US" sz="1100">
                <a:solidFill>
                  <a:schemeClr val="tx1"/>
                </a:solidFill>
              </a:rPr>
              <a:t>Securities Investment account in </a:t>
            </a:r>
            <a:r>
              <a:rPr lang="en-US" sz="1100">
                <a:solidFill>
                  <a:srgbClr val="00B050"/>
                </a:solidFill>
              </a:rPr>
              <a:t>USD</a:t>
            </a:r>
          </a:p>
        </p:txBody>
      </p:sp>
      <p:sp>
        <p:nvSpPr>
          <p:cNvPr id="10" name="Rounded Rectangle 9"/>
          <p:cNvSpPr/>
          <p:nvPr/>
        </p:nvSpPr>
        <p:spPr>
          <a:xfrm>
            <a:off x="353447" y="1816451"/>
            <a:ext cx="1266225" cy="648072"/>
          </a:xfrm>
          <a:prstGeom prst="roundRect">
            <a:avLst>
              <a:gd name="adj" fmla="val 30105"/>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1"/>
                </a:solidFill>
              </a:rPr>
              <a:t>Singaporean </a:t>
            </a:r>
          </a:p>
          <a:p>
            <a:pPr algn="ctr"/>
            <a:r>
              <a:rPr lang="en-US" sz="1100">
                <a:solidFill>
                  <a:schemeClr val="bg1"/>
                </a:solidFill>
              </a:rPr>
              <a:t>Bank account </a:t>
            </a:r>
          </a:p>
          <a:p>
            <a:pPr algn="ctr"/>
            <a:r>
              <a:rPr lang="en-US" sz="1100" b="1">
                <a:solidFill>
                  <a:schemeClr val="bg1"/>
                </a:solidFill>
              </a:rPr>
              <a:t>in </a:t>
            </a:r>
            <a:r>
              <a:rPr lang="en-US" sz="1100" b="1">
                <a:solidFill>
                  <a:srgbClr val="92D050"/>
                </a:solidFill>
              </a:rPr>
              <a:t>USD</a:t>
            </a:r>
            <a:endParaRPr lang="en-US" b="1">
              <a:solidFill>
                <a:srgbClr val="92D050"/>
              </a:solidFill>
            </a:endParaRPr>
          </a:p>
        </p:txBody>
      </p:sp>
      <p:sp>
        <p:nvSpPr>
          <p:cNvPr id="12" name="Rounded Rectangle 11"/>
          <p:cNvSpPr/>
          <p:nvPr/>
        </p:nvSpPr>
        <p:spPr>
          <a:xfrm>
            <a:off x="4788024" y="2710560"/>
            <a:ext cx="1656184" cy="648072"/>
          </a:xfrm>
          <a:prstGeom prst="roundRect">
            <a:avLst>
              <a:gd name="adj" fmla="val 30105"/>
            </a:avLst>
          </a:prstGeom>
          <a:solidFill>
            <a:schemeClr val="bg1">
              <a:lumMod val="85000"/>
            </a:schemeClr>
          </a:solidFill>
          <a:ln w="158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Bank account in </a:t>
            </a:r>
            <a:r>
              <a:rPr lang="en-US" sz="1100">
                <a:solidFill>
                  <a:schemeClr val="accent6">
                    <a:lumMod val="75000"/>
                  </a:schemeClr>
                </a:solidFill>
              </a:rPr>
              <a:t>Rupees</a:t>
            </a:r>
          </a:p>
          <a:p>
            <a:pPr algn="ctr"/>
            <a:r>
              <a:rPr lang="en-US" sz="1100">
                <a:solidFill>
                  <a:schemeClr val="tx1"/>
                </a:solidFill>
              </a:rPr>
              <a:t>(designated for repayments collection)</a:t>
            </a:r>
          </a:p>
        </p:txBody>
      </p:sp>
      <p:sp>
        <p:nvSpPr>
          <p:cNvPr id="13" name="Rounded Rectangle 12"/>
          <p:cNvSpPr/>
          <p:nvPr/>
        </p:nvSpPr>
        <p:spPr>
          <a:xfrm>
            <a:off x="4788024" y="1824878"/>
            <a:ext cx="1656184" cy="648072"/>
          </a:xfrm>
          <a:prstGeom prst="roundRect">
            <a:avLst>
              <a:gd name="adj" fmla="val 30105"/>
            </a:avLst>
          </a:prstGeom>
          <a:solidFill>
            <a:schemeClr val="bg1">
              <a:lumMod val="85000"/>
            </a:schemeClr>
          </a:solidFill>
          <a:ln w="158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Bank account in </a:t>
            </a:r>
            <a:r>
              <a:rPr lang="en-US" sz="1100">
                <a:solidFill>
                  <a:schemeClr val="accent6">
                    <a:lumMod val="75000"/>
                  </a:schemeClr>
                </a:solidFill>
              </a:rPr>
              <a:t>Rupees</a:t>
            </a:r>
          </a:p>
          <a:p>
            <a:pPr algn="ctr"/>
            <a:r>
              <a:rPr lang="en-US" sz="1100">
                <a:solidFill>
                  <a:schemeClr val="tx1"/>
                </a:solidFill>
              </a:rPr>
              <a:t>(designated for disbursements)</a:t>
            </a:r>
            <a:endParaRPr lang="en-US">
              <a:solidFill>
                <a:schemeClr val="tx1"/>
              </a:solidFill>
            </a:endParaRPr>
          </a:p>
        </p:txBody>
      </p:sp>
      <p:grpSp>
        <p:nvGrpSpPr>
          <p:cNvPr id="30" name="Group 29"/>
          <p:cNvGrpSpPr/>
          <p:nvPr/>
        </p:nvGrpSpPr>
        <p:grpSpPr>
          <a:xfrm>
            <a:off x="7251401" y="1844824"/>
            <a:ext cx="1447640" cy="936104"/>
            <a:chOff x="5428616" y="4581128"/>
            <a:chExt cx="1447640" cy="936104"/>
          </a:xfrm>
        </p:grpSpPr>
        <p:sp>
          <p:nvSpPr>
            <p:cNvPr id="29" name="Rounded Rectangle 28"/>
            <p:cNvSpPr/>
            <p:nvPr/>
          </p:nvSpPr>
          <p:spPr>
            <a:xfrm>
              <a:off x="5724128" y="4869160"/>
              <a:ext cx="1152128" cy="648072"/>
            </a:xfrm>
            <a:prstGeom prst="roundRect">
              <a:avLst>
                <a:gd name="adj" fmla="val 30105"/>
              </a:avLst>
            </a:prstGeom>
            <a:solidFill>
              <a:schemeClr val="bg1">
                <a:lumMod val="95000"/>
              </a:schemeClr>
            </a:solidFill>
            <a:ln w="158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28" name="Rounded Rectangle 27"/>
            <p:cNvSpPr/>
            <p:nvPr/>
          </p:nvSpPr>
          <p:spPr>
            <a:xfrm>
              <a:off x="5652120" y="4797152"/>
              <a:ext cx="1152128" cy="648072"/>
            </a:xfrm>
            <a:prstGeom prst="roundRect">
              <a:avLst>
                <a:gd name="adj" fmla="val 30105"/>
              </a:avLst>
            </a:prstGeom>
            <a:solidFill>
              <a:schemeClr val="bg1">
                <a:lumMod val="95000"/>
              </a:schemeClr>
            </a:solidFill>
            <a:ln w="158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27" name="Rounded Rectangle 26"/>
            <p:cNvSpPr/>
            <p:nvPr/>
          </p:nvSpPr>
          <p:spPr>
            <a:xfrm>
              <a:off x="5580112" y="4725144"/>
              <a:ext cx="1152128" cy="648072"/>
            </a:xfrm>
            <a:prstGeom prst="roundRect">
              <a:avLst>
                <a:gd name="adj" fmla="val 30105"/>
              </a:avLst>
            </a:prstGeom>
            <a:solidFill>
              <a:schemeClr val="bg1">
                <a:lumMod val="95000"/>
              </a:schemeClr>
            </a:solidFill>
            <a:ln w="158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26" name="Rounded Rectangle 25"/>
            <p:cNvSpPr/>
            <p:nvPr/>
          </p:nvSpPr>
          <p:spPr>
            <a:xfrm>
              <a:off x="5508104" y="4653136"/>
              <a:ext cx="1152128" cy="648072"/>
            </a:xfrm>
            <a:prstGeom prst="roundRect">
              <a:avLst>
                <a:gd name="adj" fmla="val 30105"/>
              </a:avLst>
            </a:prstGeom>
            <a:solidFill>
              <a:schemeClr val="bg1">
                <a:lumMod val="95000"/>
              </a:schemeClr>
            </a:solidFill>
            <a:ln w="158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solidFill>
              </a:endParaRPr>
            </a:p>
          </p:txBody>
        </p:sp>
        <p:sp>
          <p:nvSpPr>
            <p:cNvPr id="14" name="Rounded Rectangle 13"/>
            <p:cNvSpPr/>
            <p:nvPr/>
          </p:nvSpPr>
          <p:spPr>
            <a:xfrm>
              <a:off x="5428616" y="4581128"/>
              <a:ext cx="1152128" cy="648072"/>
            </a:xfrm>
            <a:prstGeom prst="roundRect">
              <a:avLst>
                <a:gd name="adj" fmla="val 30105"/>
              </a:avLst>
            </a:prstGeom>
            <a:solidFill>
              <a:schemeClr val="bg1">
                <a:lumMod val="95000"/>
              </a:schemeClr>
            </a:solidFill>
            <a:ln w="158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Borrowers’ Bank accounts in </a:t>
              </a:r>
              <a:r>
                <a:rPr lang="en-US" sz="1100">
                  <a:solidFill>
                    <a:schemeClr val="accent6">
                      <a:lumMod val="75000"/>
                    </a:schemeClr>
                  </a:solidFill>
                </a:rPr>
                <a:t>Rupees</a:t>
              </a:r>
            </a:p>
          </p:txBody>
        </p:sp>
      </p:grpSp>
      <p:sp>
        <p:nvSpPr>
          <p:cNvPr id="15" name="Rectangle 14"/>
          <p:cNvSpPr/>
          <p:nvPr/>
        </p:nvSpPr>
        <p:spPr>
          <a:xfrm>
            <a:off x="2108768" y="735937"/>
            <a:ext cx="6639696" cy="41858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Sri Lanka</a:t>
            </a:r>
          </a:p>
        </p:txBody>
      </p:sp>
      <p:sp>
        <p:nvSpPr>
          <p:cNvPr id="16" name="Rectangle 15"/>
          <p:cNvSpPr/>
          <p:nvPr/>
        </p:nvSpPr>
        <p:spPr>
          <a:xfrm>
            <a:off x="241848" y="3805098"/>
            <a:ext cx="3826096" cy="2259902"/>
          </a:xfrm>
          <a:prstGeom prst="rect">
            <a:avLst/>
          </a:prstGeom>
          <a:solidFill>
            <a:schemeClr val="accent5">
              <a:lumMod val="20000"/>
              <a:lumOff val="80000"/>
            </a:scheme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600" b="1" smtClean="0">
                <a:solidFill>
                  <a:schemeClr val="tx1"/>
                </a:solidFill>
              </a:rPr>
              <a:t>MM</a:t>
            </a:r>
            <a:endParaRPr lang="en-US" sz="1600" b="1" dirty="0">
              <a:solidFill>
                <a:schemeClr val="tx1"/>
              </a:solidFill>
            </a:endParaRPr>
          </a:p>
        </p:txBody>
      </p:sp>
      <p:cxnSp>
        <p:nvCxnSpPr>
          <p:cNvPr id="18" name="Straight Connector 28"/>
          <p:cNvCxnSpPr/>
          <p:nvPr/>
        </p:nvCxnSpPr>
        <p:spPr>
          <a:xfrm>
            <a:off x="1964752" y="735936"/>
            <a:ext cx="14960" cy="5285352"/>
          </a:xfrm>
          <a:prstGeom prst="line">
            <a:avLst/>
          </a:prstGeom>
          <a:ln w="19050">
            <a:prstDash val="lgDashDot"/>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9" idx="3"/>
            <a:endCxn id="13" idx="1"/>
          </p:cNvCxnSpPr>
          <p:nvPr/>
        </p:nvCxnSpPr>
        <p:spPr>
          <a:xfrm>
            <a:off x="3885661" y="2140487"/>
            <a:ext cx="902363" cy="8427"/>
          </a:xfrm>
          <a:prstGeom prst="straightConnector1">
            <a:avLst/>
          </a:prstGeom>
          <a:ln w="15875">
            <a:tailEnd type="stealth" w="lg" len="lg"/>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70" idx="0"/>
            <a:endCxn id="69" idx="0"/>
          </p:cNvCxnSpPr>
          <p:nvPr/>
        </p:nvCxnSpPr>
        <p:spPr>
          <a:xfrm rot="5400000" flipH="1" flipV="1">
            <a:off x="2045982" y="3457355"/>
            <a:ext cx="12700" cy="2103530"/>
          </a:xfrm>
          <a:prstGeom prst="bentConnector3">
            <a:avLst>
              <a:gd name="adj1" fmla="val 1800000"/>
            </a:avLst>
          </a:prstGeom>
          <a:ln w="15875">
            <a:tailEnd type="stealth"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13" idx="3"/>
            <a:endCxn id="14" idx="1"/>
          </p:cNvCxnSpPr>
          <p:nvPr/>
        </p:nvCxnSpPr>
        <p:spPr>
          <a:xfrm>
            <a:off x="6444208" y="2148914"/>
            <a:ext cx="807193" cy="19946"/>
          </a:xfrm>
          <a:prstGeom prst="straightConnector1">
            <a:avLst/>
          </a:prstGeom>
          <a:ln w="15875">
            <a:tailEnd type="stealth" w="lg" len="lg"/>
          </a:ln>
        </p:spPr>
        <p:style>
          <a:lnRef idx="1">
            <a:schemeClr val="accent1"/>
          </a:lnRef>
          <a:fillRef idx="0">
            <a:schemeClr val="accent1"/>
          </a:fillRef>
          <a:effectRef idx="0">
            <a:schemeClr val="accent1"/>
          </a:effectRef>
          <a:fontRef idx="minor">
            <a:schemeClr val="tx1"/>
          </a:fontRef>
        </p:style>
      </p:cxnSp>
      <p:cxnSp>
        <p:nvCxnSpPr>
          <p:cNvPr id="56" name="Elbow Connector 55"/>
          <p:cNvCxnSpPr>
            <a:stCxn id="29" idx="2"/>
            <a:endCxn id="12" idx="3"/>
          </p:cNvCxnSpPr>
          <p:nvPr/>
        </p:nvCxnSpPr>
        <p:spPr>
          <a:xfrm rot="5400000">
            <a:off x="7156759" y="2068378"/>
            <a:ext cx="253668" cy="1678769"/>
          </a:xfrm>
          <a:prstGeom prst="bentConnector2">
            <a:avLst/>
          </a:prstGeom>
          <a:ln w="15875">
            <a:tailEnd type="stealth" w="lg" len="lg"/>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12" idx="1"/>
            <a:endCxn id="9" idx="2"/>
          </p:cNvCxnSpPr>
          <p:nvPr/>
        </p:nvCxnSpPr>
        <p:spPr>
          <a:xfrm rot="10800000">
            <a:off x="3112708" y="2464524"/>
            <a:ext cx="1675317" cy="570073"/>
          </a:xfrm>
          <a:prstGeom prst="bentConnector2">
            <a:avLst/>
          </a:prstGeom>
          <a:ln w="15875">
            <a:tailEnd type="stealth" w="lg"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stCxn id="9" idx="1"/>
            <a:endCxn id="10" idx="3"/>
          </p:cNvCxnSpPr>
          <p:nvPr/>
        </p:nvCxnSpPr>
        <p:spPr>
          <a:xfrm flipH="1">
            <a:off x="1619672" y="2140487"/>
            <a:ext cx="720080" cy="0"/>
          </a:xfrm>
          <a:prstGeom prst="straightConnector1">
            <a:avLst/>
          </a:prstGeom>
          <a:ln w="15875">
            <a:tailEnd type="stealth" w="lg" len="lg"/>
          </a:ln>
        </p:spPr>
        <p:style>
          <a:lnRef idx="1">
            <a:schemeClr val="accent1"/>
          </a:lnRef>
          <a:fillRef idx="0">
            <a:schemeClr val="accent1"/>
          </a:fillRef>
          <a:effectRef idx="0">
            <a:schemeClr val="accent1"/>
          </a:effectRef>
          <a:fontRef idx="minor">
            <a:schemeClr val="tx1"/>
          </a:fontRef>
        </p:style>
      </p:cxnSp>
      <p:sp>
        <p:nvSpPr>
          <p:cNvPr id="68" name="Rounded Rectangle 67"/>
          <p:cNvSpPr/>
          <p:nvPr/>
        </p:nvSpPr>
        <p:spPr>
          <a:xfrm>
            <a:off x="4788024" y="4509120"/>
            <a:ext cx="1656184" cy="648072"/>
          </a:xfrm>
          <a:prstGeom prst="roundRect">
            <a:avLst>
              <a:gd name="adj" fmla="val 30105"/>
            </a:avLst>
          </a:prstGeom>
          <a:solidFill>
            <a:schemeClr val="bg1">
              <a:lumMod val="85000"/>
            </a:schemeClr>
          </a:solidFill>
          <a:ln w="158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Bank account in </a:t>
            </a:r>
            <a:r>
              <a:rPr lang="en-US" sz="1100">
                <a:solidFill>
                  <a:schemeClr val="accent6">
                    <a:lumMod val="75000"/>
                  </a:schemeClr>
                </a:solidFill>
              </a:rPr>
              <a:t>Rupees</a:t>
            </a:r>
          </a:p>
        </p:txBody>
      </p:sp>
      <p:sp>
        <p:nvSpPr>
          <p:cNvPr id="69" name="Rounded Rectangle 68"/>
          <p:cNvSpPr/>
          <p:nvPr/>
        </p:nvSpPr>
        <p:spPr>
          <a:xfrm>
            <a:off x="2324792" y="4509120"/>
            <a:ext cx="1545909" cy="648072"/>
          </a:xfrm>
          <a:prstGeom prst="roundRect">
            <a:avLst>
              <a:gd name="adj" fmla="val 30105"/>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Sri Lankan</a:t>
            </a:r>
          </a:p>
          <a:p>
            <a:pPr algn="ctr"/>
            <a:r>
              <a:rPr lang="en-US" sz="1100">
                <a:solidFill>
                  <a:schemeClr val="tx1"/>
                </a:solidFill>
              </a:rPr>
              <a:t>Securities Investment account in </a:t>
            </a:r>
            <a:r>
              <a:rPr lang="en-US" sz="1100">
                <a:solidFill>
                  <a:srgbClr val="00B050"/>
                </a:solidFill>
              </a:rPr>
              <a:t>USD</a:t>
            </a:r>
          </a:p>
        </p:txBody>
      </p:sp>
      <p:sp>
        <p:nvSpPr>
          <p:cNvPr id="70" name="Rounded Rectangle 69"/>
          <p:cNvSpPr/>
          <p:nvPr/>
        </p:nvSpPr>
        <p:spPr>
          <a:xfrm>
            <a:off x="361104" y="4509120"/>
            <a:ext cx="1266225" cy="648072"/>
          </a:xfrm>
          <a:prstGeom prst="roundRect">
            <a:avLst>
              <a:gd name="adj" fmla="val 30105"/>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bg1"/>
                </a:solidFill>
              </a:rPr>
              <a:t>Singaporean </a:t>
            </a:r>
          </a:p>
          <a:p>
            <a:pPr algn="ctr"/>
            <a:r>
              <a:rPr lang="en-US" sz="1100">
                <a:solidFill>
                  <a:schemeClr val="bg1"/>
                </a:solidFill>
              </a:rPr>
              <a:t>Bank account </a:t>
            </a:r>
          </a:p>
          <a:p>
            <a:pPr algn="ctr"/>
            <a:r>
              <a:rPr lang="en-US" sz="1100" b="1">
                <a:solidFill>
                  <a:schemeClr val="bg1"/>
                </a:solidFill>
              </a:rPr>
              <a:t>in </a:t>
            </a:r>
            <a:r>
              <a:rPr lang="en-US" sz="1100" b="1">
                <a:solidFill>
                  <a:srgbClr val="92D050"/>
                </a:solidFill>
              </a:rPr>
              <a:t>USD</a:t>
            </a:r>
            <a:endParaRPr lang="en-US" b="1">
              <a:solidFill>
                <a:srgbClr val="92D050"/>
              </a:solidFill>
            </a:endParaRPr>
          </a:p>
        </p:txBody>
      </p:sp>
      <p:cxnSp>
        <p:nvCxnSpPr>
          <p:cNvPr id="73" name="Straight Arrow Connector 72"/>
          <p:cNvCxnSpPr>
            <a:stCxn id="12" idx="2"/>
            <a:endCxn id="68" idx="0"/>
          </p:cNvCxnSpPr>
          <p:nvPr/>
        </p:nvCxnSpPr>
        <p:spPr>
          <a:xfrm>
            <a:off x="5616116" y="3358632"/>
            <a:ext cx="0" cy="1150488"/>
          </a:xfrm>
          <a:prstGeom prst="straightConnector1">
            <a:avLst/>
          </a:prstGeom>
          <a:ln w="15875">
            <a:tailEnd type="stealth" w="lg"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a:off x="3885661" y="4646157"/>
            <a:ext cx="902363" cy="8427"/>
          </a:xfrm>
          <a:prstGeom prst="straightConnector1">
            <a:avLst/>
          </a:prstGeom>
          <a:ln w="15875">
            <a:tailEnd type="stealth"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flipH="1">
            <a:off x="1619672" y="4935049"/>
            <a:ext cx="720080" cy="0"/>
          </a:xfrm>
          <a:prstGeom prst="straightConnector1">
            <a:avLst/>
          </a:prstGeom>
          <a:ln w="15875">
            <a:tailEnd type="stealth" w="lg" len="lg"/>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10" idx="0"/>
            <a:endCxn id="9" idx="0"/>
          </p:cNvCxnSpPr>
          <p:nvPr/>
        </p:nvCxnSpPr>
        <p:spPr>
          <a:xfrm rot="5400000" flipH="1" flipV="1">
            <a:off x="2049633" y="753378"/>
            <a:ext cx="12700" cy="2126147"/>
          </a:xfrm>
          <a:prstGeom prst="bentConnector3">
            <a:avLst>
              <a:gd name="adj1" fmla="val 1800000"/>
            </a:avLst>
          </a:prstGeom>
          <a:ln w="15875">
            <a:tailEnd type="stealth" w="lg" len="lg"/>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2004608" y="1382579"/>
            <a:ext cx="1127232" cy="246221"/>
          </a:xfrm>
          <a:prstGeom prst="rect">
            <a:avLst/>
          </a:prstGeom>
          <a:noFill/>
        </p:spPr>
        <p:txBody>
          <a:bodyPr wrap="none" rtlCol="0">
            <a:spAutoFit/>
          </a:bodyPr>
          <a:lstStyle/>
          <a:p>
            <a:r>
              <a:rPr lang="en-US" sz="1000"/>
              <a:t>Funds remittance</a:t>
            </a:r>
          </a:p>
        </p:txBody>
      </p:sp>
      <p:sp>
        <p:nvSpPr>
          <p:cNvPr id="87" name="TextBox 86"/>
          <p:cNvSpPr txBox="1"/>
          <p:nvPr/>
        </p:nvSpPr>
        <p:spPr>
          <a:xfrm>
            <a:off x="3851920" y="1916832"/>
            <a:ext cx="974947" cy="477054"/>
          </a:xfrm>
          <a:prstGeom prst="rect">
            <a:avLst/>
          </a:prstGeom>
          <a:noFill/>
        </p:spPr>
        <p:txBody>
          <a:bodyPr wrap="none" rtlCol="0">
            <a:spAutoFit/>
          </a:bodyPr>
          <a:lstStyle>
            <a:defPPr>
              <a:defRPr lang="ru-RU"/>
            </a:defPPr>
            <a:lvl1pPr>
              <a:spcAft>
                <a:spcPts val="600"/>
              </a:spcAft>
              <a:defRPr sz="1000"/>
            </a:lvl1pPr>
          </a:lstStyle>
          <a:p>
            <a:r>
              <a:rPr lang="en-US"/>
              <a:t>Capital top up</a:t>
            </a:r>
          </a:p>
          <a:p>
            <a:r>
              <a:rPr lang="en-US"/>
              <a:t>(OPEX + Funds)</a:t>
            </a:r>
          </a:p>
        </p:txBody>
      </p:sp>
      <p:sp>
        <p:nvSpPr>
          <p:cNvPr id="89" name="TextBox 88"/>
          <p:cNvSpPr txBox="1"/>
          <p:nvPr/>
        </p:nvSpPr>
        <p:spPr>
          <a:xfrm>
            <a:off x="6395875" y="1916832"/>
            <a:ext cx="912429" cy="246221"/>
          </a:xfrm>
          <a:prstGeom prst="rect">
            <a:avLst/>
          </a:prstGeom>
          <a:noFill/>
        </p:spPr>
        <p:txBody>
          <a:bodyPr wrap="none" rtlCol="0">
            <a:spAutoFit/>
          </a:bodyPr>
          <a:lstStyle/>
          <a:p>
            <a:r>
              <a:rPr lang="en-US" sz="1000"/>
              <a:t>Disbursement</a:t>
            </a:r>
          </a:p>
        </p:txBody>
      </p:sp>
      <p:sp>
        <p:nvSpPr>
          <p:cNvPr id="90" name="TextBox 89"/>
          <p:cNvSpPr txBox="1"/>
          <p:nvPr/>
        </p:nvSpPr>
        <p:spPr>
          <a:xfrm>
            <a:off x="6487069" y="2780928"/>
            <a:ext cx="1829347" cy="477054"/>
          </a:xfrm>
          <a:prstGeom prst="rect">
            <a:avLst/>
          </a:prstGeom>
          <a:noFill/>
        </p:spPr>
        <p:txBody>
          <a:bodyPr wrap="none" rtlCol="0">
            <a:spAutoFit/>
          </a:bodyPr>
          <a:lstStyle/>
          <a:p>
            <a:pPr>
              <a:spcAft>
                <a:spcPts val="600"/>
              </a:spcAft>
            </a:pPr>
            <a:r>
              <a:rPr lang="en-US" sz="1000"/>
              <a:t>Repayments </a:t>
            </a:r>
          </a:p>
          <a:p>
            <a:pPr>
              <a:spcAft>
                <a:spcPts val="600"/>
              </a:spcAft>
            </a:pPr>
            <a:r>
              <a:rPr lang="en-US" sz="1000"/>
              <a:t>(Service Fee, Interest, Principal)</a:t>
            </a:r>
          </a:p>
        </p:txBody>
      </p:sp>
      <p:sp>
        <p:nvSpPr>
          <p:cNvPr id="91" name="TextBox 90"/>
          <p:cNvSpPr txBox="1"/>
          <p:nvPr/>
        </p:nvSpPr>
        <p:spPr>
          <a:xfrm>
            <a:off x="3406042" y="2780928"/>
            <a:ext cx="1309974" cy="246221"/>
          </a:xfrm>
          <a:prstGeom prst="rect">
            <a:avLst/>
          </a:prstGeom>
          <a:noFill/>
        </p:spPr>
        <p:txBody>
          <a:bodyPr wrap="none" rtlCol="0">
            <a:spAutoFit/>
          </a:bodyPr>
          <a:lstStyle/>
          <a:p>
            <a:pPr>
              <a:spcAft>
                <a:spcPts val="600"/>
              </a:spcAft>
            </a:pPr>
            <a:r>
              <a:rPr lang="en-US" sz="1000"/>
              <a:t>Net profit (Dividends)</a:t>
            </a:r>
          </a:p>
        </p:txBody>
      </p:sp>
      <p:sp>
        <p:nvSpPr>
          <p:cNvPr id="92" name="TextBox 91"/>
          <p:cNvSpPr txBox="1"/>
          <p:nvPr/>
        </p:nvSpPr>
        <p:spPr>
          <a:xfrm>
            <a:off x="5555954" y="4085783"/>
            <a:ext cx="782587" cy="246221"/>
          </a:xfrm>
          <a:prstGeom prst="rect">
            <a:avLst/>
          </a:prstGeom>
          <a:noFill/>
        </p:spPr>
        <p:txBody>
          <a:bodyPr wrap="none" rtlCol="0">
            <a:spAutoFit/>
          </a:bodyPr>
          <a:lstStyle/>
          <a:p>
            <a:pPr>
              <a:spcAft>
                <a:spcPts val="600"/>
              </a:spcAft>
            </a:pPr>
            <a:r>
              <a:rPr lang="en-US" sz="1000"/>
              <a:t> Service fee</a:t>
            </a:r>
          </a:p>
        </p:txBody>
      </p:sp>
      <p:sp>
        <p:nvSpPr>
          <p:cNvPr id="93" name="TextBox 92"/>
          <p:cNvSpPr txBox="1"/>
          <p:nvPr/>
        </p:nvSpPr>
        <p:spPr>
          <a:xfrm>
            <a:off x="3851920" y="4437112"/>
            <a:ext cx="942887" cy="477054"/>
          </a:xfrm>
          <a:prstGeom prst="rect">
            <a:avLst/>
          </a:prstGeom>
          <a:noFill/>
        </p:spPr>
        <p:txBody>
          <a:bodyPr wrap="none" rtlCol="0">
            <a:spAutoFit/>
          </a:bodyPr>
          <a:lstStyle>
            <a:defPPr>
              <a:defRPr lang="ru-RU"/>
            </a:defPPr>
            <a:lvl1pPr>
              <a:spcAft>
                <a:spcPts val="600"/>
              </a:spcAft>
              <a:defRPr sz="1000"/>
            </a:lvl1pPr>
          </a:lstStyle>
          <a:p>
            <a:r>
              <a:rPr lang="en-US"/>
              <a:t>Capital top up </a:t>
            </a:r>
          </a:p>
          <a:p>
            <a:r>
              <a:rPr lang="en-US"/>
              <a:t>(OPEX)</a:t>
            </a:r>
          </a:p>
        </p:txBody>
      </p:sp>
      <p:sp>
        <p:nvSpPr>
          <p:cNvPr id="94" name="TextBox 93"/>
          <p:cNvSpPr txBox="1"/>
          <p:nvPr/>
        </p:nvSpPr>
        <p:spPr>
          <a:xfrm>
            <a:off x="3763231" y="5157192"/>
            <a:ext cx="1312825" cy="246221"/>
          </a:xfrm>
          <a:prstGeom prst="rect">
            <a:avLst/>
          </a:prstGeom>
          <a:noFill/>
        </p:spPr>
        <p:txBody>
          <a:bodyPr wrap="square" rtlCol="0">
            <a:spAutoFit/>
          </a:bodyPr>
          <a:lstStyle/>
          <a:p>
            <a:pPr>
              <a:spcAft>
                <a:spcPts val="600"/>
              </a:spcAft>
            </a:pPr>
            <a:r>
              <a:rPr lang="en-US" sz="1000"/>
              <a:t>Net profit (Dividends)</a:t>
            </a:r>
          </a:p>
        </p:txBody>
      </p:sp>
      <p:sp>
        <p:nvSpPr>
          <p:cNvPr id="95" name="TextBox 94"/>
          <p:cNvSpPr txBox="1"/>
          <p:nvPr/>
        </p:nvSpPr>
        <p:spPr>
          <a:xfrm>
            <a:off x="1962199" y="4046875"/>
            <a:ext cx="1127232" cy="246221"/>
          </a:xfrm>
          <a:prstGeom prst="rect">
            <a:avLst/>
          </a:prstGeom>
          <a:noFill/>
        </p:spPr>
        <p:txBody>
          <a:bodyPr wrap="none" rtlCol="0">
            <a:spAutoFit/>
          </a:bodyPr>
          <a:lstStyle/>
          <a:p>
            <a:r>
              <a:rPr lang="en-US" sz="1000"/>
              <a:t>Funds remittance</a:t>
            </a:r>
          </a:p>
        </p:txBody>
      </p:sp>
      <p:sp>
        <p:nvSpPr>
          <p:cNvPr id="96" name="TextBox 95"/>
          <p:cNvSpPr txBox="1"/>
          <p:nvPr/>
        </p:nvSpPr>
        <p:spPr>
          <a:xfrm>
            <a:off x="1691680" y="1916832"/>
            <a:ext cx="694421" cy="246221"/>
          </a:xfrm>
          <a:prstGeom prst="rect">
            <a:avLst/>
          </a:prstGeom>
          <a:noFill/>
        </p:spPr>
        <p:txBody>
          <a:bodyPr wrap="none" rtlCol="0">
            <a:spAutoFit/>
          </a:bodyPr>
          <a:lstStyle/>
          <a:p>
            <a:r>
              <a:rPr lang="en-US" sz="1000"/>
              <a:t>Net profit</a:t>
            </a:r>
          </a:p>
        </p:txBody>
      </p:sp>
      <p:sp>
        <p:nvSpPr>
          <p:cNvPr id="97" name="TextBox 96"/>
          <p:cNvSpPr txBox="1"/>
          <p:nvPr/>
        </p:nvSpPr>
        <p:spPr>
          <a:xfrm>
            <a:off x="1691680" y="4694947"/>
            <a:ext cx="694421" cy="246221"/>
          </a:xfrm>
          <a:prstGeom prst="rect">
            <a:avLst/>
          </a:prstGeom>
          <a:noFill/>
        </p:spPr>
        <p:txBody>
          <a:bodyPr wrap="none" rtlCol="0">
            <a:spAutoFit/>
          </a:bodyPr>
          <a:lstStyle/>
          <a:p>
            <a:r>
              <a:rPr lang="en-US" sz="1000"/>
              <a:t>Net profit</a:t>
            </a:r>
          </a:p>
        </p:txBody>
      </p:sp>
      <p:cxnSp>
        <p:nvCxnSpPr>
          <p:cNvPr id="98" name="Elbow Connector 97"/>
          <p:cNvCxnSpPr>
            <a:stCxn id="68" idx="2"/>
            <a:endCxn id="69" idx="2"/>
          </p:cNvCxnSpPr>
          <p:nvPr/>
        </p:nvCxnSpPr>
        <p:spPr>
          <a:xfrm rot="5400000">
            <a:off x="4356932" y="3898008"/>
            <a:ext cx="12700" cy="2518369"/>
          </a:xfrm>
          <a:prstGeom prst="bentConnector3">
            <a:avLst>
              <a:gd name="adj1" fmla="val 1800000"/>
            </a:avLst>
          </a:prstGeom>
          <a:ln w="15875">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5472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Текст 5"/>
          <p:cNvSpPr>
            <a:spLocks noGrp="1"/>
          </p:cNvSpPr>
          <p:nvPr>
            <p:ph type="body" idx="1"/>
          </p:nvPr>
        </p:nvSpPr>
        <p:spPr/>
        <p:txBody>
          <a:bodyPr/>
          <a:lstStyle/>
          <a:p>
            <a:r>
              <a:rPr lang="en-US"/>
              <a:t>2. Market Overview</a:t>
            </a:r>
          </a:p>
        </p:txBody>
      </p:sp>
      <p:sp>
        <p:nvSpPr>
          <p:cNvPr id="4" name="Номер слайда 3"/>
          <p:cNvSpPr>
            <a:spLocks noGrp="1"/>
          </p:cNvSpPr>
          <p:nvPr>
            <p:ph type="sldNum" sz="quarter" idx="12"/>
          </p:nvPr>
        </p:nvSpPr>
        <p:spPr/>
        <p:txBody>
          <a:bodyPr/>
          <a:lstStyle/>
          <a:p>
            <a:fld id="{D7F305DA-160D-498F-B102-A1D8643B4A2C}" type="slidenum">
              <a:rPr lang="ru-RU" smtClean="0"/>
              <a:pPr/>
              <a:t>6</a:t>
            </a:fld>
            <a:endParaRPr lang="ru-RU"/>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4328" y="12612"/>
            <a:ext cx="1622975" cy="60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04230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able 28"/>
          <p:cNvGraphicFramePr>
            <a:graphicFrameLocks noGrp="1"/>
          </p:cNvGraphicFramePr>
          <p:nvPr>
            <p:extLst>
              <p:ext uri="{D42A27DB-BD31-4B8C-83A1-F6EECF244321}">
                <p14:modId xmlns:p14="http://schemas.microsoft.com/office/powerpoint/2010/main" val="266552883"/>
              </p:ext>
            </p:extLst>
          </p:nvPr>
        </p:nvGraphicFramePr>
        <p:xfrm>
          <a:off x="51002" y="669920"/>
          <a:ext cx="9092998" cy="3515360"/>
        </p:xfrm>
        <a:graphic>
          <a:graphicData uri="http://schemas.openxmlformats.org/drawingml/2006/table">
            <a:tbl>
              <a:tblPr bandRow="1">
                <a:tableStyleId>{5940675A-B579-460E-94D1-54222C63F5DA}</a:tableStyleId>
              </a:tblPr>
              <a:tblGrid>
                <a:gridCol w="2021847">
                  <a:extLst>
                    <a:ext uri="{9D8B030D-6E8A-4147-A177-3AD203B41FA5}">
                      <a16:colId xmlns:a16="http://schemas.microsoft.com/office/drawing/2014/main" val="20000"/>
                    </a:ext>
                  </a:extLst>
                </a:gridCol>
                <a:gridCol w="770959">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gridCol w="792088">
                  <a:extLst>
                    <a:ext uri="{9D8B030D-6E8A-4147-A177-3AD203B41FA5}">
                      <a16:colId xmlns:a16="http://schemas.microsoft.com/office/drawing/2014/main" val="20003"/>
                    </a:ext>
                  </a:extLst>
                </a:gridCol>
                <a:gridCol w="792088">
                  <a:extLst>
                    <a:ext uri="{9D8B030D-6E8A-4147-A177-3AD203B41FA5}">
                      <a16:colId xmlns:a16="http://schemas.microsoft.com/office/drawing/2014/main" val="20004"/>
                    </a:ext>
                  </a:extLst>
                </a:gridCol>
                <a:gridCol w="792088">
                  <a:extLst>
                    <a:ext uri="{9D8B030D-6E8A-4147-A177-3AD203B41FA5}">
                      <a16:colId xmlns:a16="http://schemas.microsoft.com/office/drawing/2014/main" val="20005"/>
                    </a:ext>
                  </a:extLst>
                </a:gridCol>
                <a:gridCol w="792088">
                  <a:extLst>
                    <a:ext uri="{9D8B030D-6E8A-4147-A177-3AD203B41FA5}">
                      <a16:colId xmlns:a16="http://schemas.microsoft.com/office/drawing/2014/main" val="20006"/>
                    </a:ext>
                  </a:extLst>
                </a:gridCol>
                <a:gridCol w="792088">
                  <a:extLst>
                    <a:ext uri="{9D8B030D-6E8A-4147-A177-3AD203B41FA5}">
                      <a16:colId xmlns:a16="http://schemas.microsoft.com/office/drawing/2014/main" val="20007"/>
                    </a:ext>
                  </a:extLst>
                </a:gridCol>
                <a:gridCol w="792088">
                  <a:extLst>
                    <a:ext uri="{9D8B030D-6E8A-4147-A177-3AD203B41FA5}">
                      <a16:colId xmlns:a16="http://schemas.microsoft.com/office/drawing/2014/main" val="20008"/>
                    </a:ext>
                  </a:extLst>
                </a:gridCol>
                <a:gridCol w="755576">
                  <a:extLst>
                    <a:ext uri="{9D8B030D-6E8A-4147-A177-3AD203B41FA5}">
                      <a16:colId xmlns:a16="http://schemas.microsoft.com/office/drawing/2014/main" val="20009"/>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1" dirty="0"/>
                        <a:t>Activities</a:t>
                      </a:r>
                    </a:p>
                  </a:txBody>
                  <a:tcPr anchor="ctr"/>
                </a:tc>
                <a:tc>
                  <a:txBody>
                    <a:bodyPr/>
                    <a:lstStyle/>
                    <a:p>
                      <a:pPr algn="ctr" fontAlgn="ctr"/>
                      <a:r>
                        <a:rPr lang="en-US" sz="1050" b="1" i="0" u="none" strike="noStrike" dirty="0">
                          <a:solidFill>
                            <a:srgbClr val="000000"/>
                          </a:solidFill>
                          <a:effectLst/>
                          <a:latin typeface="Calibri" charset="0"/>
                        </a:rPr>
                        <a:t>Week 1</a:t>
                      </a:r>
                    </a:p>
                  </a:txBody>
                  <a:tcPr marL="9536" marR="9536" marT="9536" marB="0" anchor="ctr">
                    <a:solidFill>
                      <a:schemeClr val="accent5">
                        <a:lumMod val="20000"/>
                        <a:lumOff val="80000"/>
                      </a:schemeClr>
                    </a:solidFill>
                  </a:tcPr>
                </a:tc>
                <a:tc>
                  <a:txBody>
                    <a:bodyPr/>
                    <a:lstStyle/>
                    <a:p>
                      <a:pPr algn="ctr" fontAlgn="ctr"/>
                      <a:r>
                        <a:rPr lang="en-US" sz="1050" b="1" i="0" u="none" strike="noStrike" dirty="0">
                          <a:solidFill>
                            <a:srgbClr val="000000"/>
                          </a:solidFill>
                          <a:effectLst/>
                          <a:latin typeface="Calibri" charset="0"/>
                        </a:rPr>
                        <a:t>Week 2</a:t>
                      </a:r>
                    </a:p>
                  </a:txBody>
                  <a:tcPr marL="9536" marR="9536" marT="9536" marB="0" anchor="ctr"/>
                </a:tc>
                <a:tc>
                  <a:txBody>
                    <a:bodyPr/>
                    <a:lstStyle/>
                    <a:p>
                      <a:pPr algn="ctr" fontAlgn="ctr"/>
                      <a:r>
                        <a:rPr lang="en-US" sz="1050" b="1" i="0" u="none" strike="noStrike" dirty="0">
                          <a:solidFill>
                            <a:srgbClr val="000000"/>
                          </a:solidFill>
                          <a:effectLst/>
                          <a:latin typeface="Calibri" charset="0"/>
                        </a:rPr>
                        <a:t>Week 3</a:t>
                      </a:r>
                    </a:p>
                  </a:txBody>
                  <a:tcPr marL="9536" marR="9536" marT="9536" marB="0" anchor="ctr">
                    <a:solidFill>
                      <a:schemeClr val="accent5">
                        <a:lumMod val="20000"/>
                        <a:lumOff val="80000"/>
                      </a:schemeClr>
                    </a:solidFill>
                  </a:tcPr>
                </a:tc>
                <a:tc>
                  <a:txBody>
                    <a:bodyPr/>
                    <a:lstStyle/>
                    <a:p>
                      <a:pPr algn="ctr" fontAlgn="ctr"/>
                      <a:r>
                        <a:rPr lang="en-US" sz="1050" b="1" i="0" u="none" strike="noStrike" dirty="0">
                          <a:solidFill>
                            <a:srgbClr val="000000"/>
                          </a:solidFill>
                          <a:effectLst/>
                          <a:latin typeface="Calibri" charset="0"/>
                        </a:rPr>
                        <a:t>Week 4</a:t>
                      </a:r>
                    </a:p>
                  </a:txBody>
                  <a:tcPr marL="9536" marR="9536" marT="9536" marB="0" anchor="ctr"/>
                </a:tc>
                <a:tc>
                  <a:txBody>
                    <a:bodyPr/>
                    <a:lstStyle/>
                    <a:p>
                      <a:pPr algn="ctr" fontAlgn="ctr"/>
                      <a:r>
                        <a:rPr lang="en-US" sz="1050" b="1" i="0" u="none" strike="noStrike" dirty="0">
                          <a:solidFill>
                            <a:srgbClr val="000000"/>
                          </a:solidFill>
                          <a:effectLst/>
                          <a:latin typeface="Calibri" charset="0"/>
                        </a:rPr>
                        <a:t>Week 5</a:t>
                      </a:r>
                    </a:p>
                  </a:txBody>
                  <a:tcPr marL="9536" marR="9536" marT="9536" marB="0" anchor="ctr">
                    <a:solidFill>
                      <a:schemeClr val="accent5">
                        <a:lumMod val="20000"/>
                        <a:lumOff val="80000"/>
                      </a:schemeClr>
                    </a:solidFill>
                  </a:tcPr>
                </a:tc>
                <a:tc>
                  <a:txBody>
                    <a:bodyPr/>
                    <a:lstStyle/>
                    <a:p>
                      <a:pPr algn="ctr" fontAlgn="ctr"/>
                      <a:r>
                        <a:rPr lang="en-US" sz="1050" b="1" i="0" u="none" strike="noStrike" dirty="0">
                          <a:solidFill>
                            <a:srgbClr val="000000"/>
                          </a:solidFill>
                          <a:effectLst/>
                          <a:latin typeface="Calibri" charset="0"/>
                        </a:rPr>
                        <a:t>Week 6</a:t>
                      </a:r>
                    </a:p>
                  </a:txBody>
                  <a:tcPr marL="9536" marR="9536" marT="9536" marB="0" anchor="ctr"/>
                </a:tc>
                <a:tc>
                  <a:txBody>
                    <a:bodyPr/>
                    <a:lstStyle/>
                    <a:p>
                      <a:pPr algn="ctr" fontAlgn="ctr"/>
                      <a:r>
                        <a:rPr lang="en-US" sz="1050" b="1" i="0" u="none" strike="noStrike" dirty="0">
                          <a:solidFill>
                            <a:srgbClr val="000000"/>
                          </a:solidFill>
                          <a:effectLst/>
                          <a:latin typeface="Calibri" charset="0"/>
                        </a:rPr>
                        <a:t>Week 7</a:t>
                      </a:r>
                    </a:p>
                  </a:txBody>
                  <a:tcPr marL="9536" marR="9536" marT="9536" marB="0" anchor="ctr">
                    <a:solidFill>
                      <a:schemeClr val="accent5">
                        <a:lumMod val="20000"/>
                        <a:lumOff val="80000"/>
                      </a:schemeClr>
                    </a:solidFill>
                  </a:tcPr>
                </a:tc>
                <a:tc>
                  <a:txBody>
                    <a:bodyPr/>
                    <a:lstStyle/>
                    <a:p>
                      <a:pPr algn="ctr" fontAlgn="ctr"/>
                      <a:r>
                        <a:rPr lang="en-US" sz="1050" b="1" i="0" u="none" strike="noStrike" dirty="0">
                          <a:solidFill>
                            <a:srgbClr val="000000"/>
                          </a:solidFill>
                          <a:effectLst/>
                          <a:latin typeface="Calibri" charset="0"/>
                        </a:rPr>
                        <a:t>Week 8</a:t>
                      </a:r>
                    </a:p>
                  </a:txBody>
                  <a:tcPr marL="9536" marR="9536" marT="9536" marB="0" anchor="ctr"/>
                </a:tc>
                <a:tc>
                  <a:txBody>
                    <a:bodyPr/>
                    <a:lstStyle/>
                    <a:p>
                      <a:pPr algn="ctr" fontAlgn="ctr"/>
                      <a:r>
                        <a:rPr lang="en-US" sz="1050" b="1" i="0" u="none" strike="noStrike" dirty="0">
                          <a:solidFill>
                            <a:srgbClr val="000000"/>
                          </a:solidFill>
                          <a:effectLst/>
                          <a:latin typeface="Calibri" charset="0"/>
                        </a:rPr>
                        <a:t>Week 9</a:t>
                      </a:r>
                    </a:p>
                  </a:txBody>
                  <a:tcPr marL="9536" marR="9536" marT="9536" marB="0" anchor="ctr">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dirty="0">
                          <a:solidFill>
                            <a:schemeClr val="dk1"/>
                          </a:solidFill>
                        </a:rPr>
                        <a:t>1)</a:t>
                      </a:r>
                      <a:r>
                        <a:rPr lang="en-US" sz="1000" b="1" dirty="0">
                          <a:solidFill>
                            <a:schemeClr val="dk1"/>
                          </a:solidFill>
                        </a:rPr>
                        <a:t> Obtain approval </a:t>
                      </a:r>
                      <a:r>
                        <a:rPr lang="en-US" sz="1000" dirty="0">
                          <a:solidFill>
                            <a:schemeClr val="dk1"/>
                          </a:solidFill>
                        </a:rPr>
                        <a:t>from Registrar for a name of the company</a:t>
                      </a:r>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t>2) </a:t>
                      </a:r>
                      <a:r>
                        <a:rPr lang="en-US" sz="1000" b="1" dirty="0">
                          <a:solidFill>
                            <a:schemeClr val="dk1"/>
                          </a:solidFill>
                        </a:rPr>
                        <a:t>Prepare documents </a:t>
                      </a:r>
                      <a:r>
                        <a:rPr lang="en-US" sz="1000" b="0" dirty="0">
                          <a:solidFill>
                            <a:schemeClr val="dk1"/>
                          </a:solidFill>
                        </a:rPr>
                        <a:t>required for company incorporation</a:t>
                      </a:r>
                      <a:endParaRPr lang="en-US" sz="1000" b="1" dirty="0">
                        <a:solidFill>
                          <a:schemeClr val="dk1"/>
                        </a:solidFill>
                      </a:endParaRPr>
                    </a:p>
                  </a:txBody>
                  <a:tcPr/>
                </a:tc>
                <a:tc>
                  <a:txBody>
                    <a:bodyPr/>
                    <a:lstStyle/>
                    <a:p>
                      <a:endParaRPr lang="en-US" sz="1000" dirty="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dirty="0"/>
                    </a:p>
                  </a:txBody>
                  <a:tcPr/>
                </a:tc>
                <a:extLst>
                  <a:ext uri="{0D108BD9-81ED-4DB2-BD59-A6C34878D82A}">
                    <a16:rowId xmlns:a16="http://schemas.microsoft.com/office/drawing/2014/main" val="10002"/>
                  </a:ext>
                </a:extLst>
              </a:tr>
              <a:tr h="370840">
                <a:tc>
                  <a:txBody>
                    <a:bodyPr/>
                    <a:lstStyle/>
                    <a:p>
                      <a:r>
                        <a:rPr lang="en-US" sz="1000" dirty="0"/>
                        <a:t>3) </a:t>
                      </a:r>
                      <a:r>
                        <a:rPr lang="en-US" sz="1000" b="0" dirty="0"/>
                        <a:t>Obtain </a:t>
                      </a:r>
                      <a:r>
                        <a:rPr lang="en-US" sz="1000" b="1" dirty="0"/>
                        <a:t>the certificate of incorporation</a:t>
                      </a:r>
                      <a:endParaRPr lang="en-US" sz="1000" dirty="0"/>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t>4) Incorporated company can be used for non-financial purposes</a:t>
                      </a:r>
                      <a:endParaRPr lang="en-US" sz="1000" b="1" dirty="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dirty="0"/>
                        <a:t>5) </a:t>
                      </a:r>
                      <a:r>
                        <a:rPr lang="en-US" sz="1000" b="1" dirty="0"/>
                        <a:t>Transfer shares </a:t>
                      </a:r>
                      <a:r>
                        <a:rPr lang="en-US" sz="1000" b="0" dirty="0"/>
                        <a:t>to foreign company</a:t>
                      </a:r>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t>6)</a:t>
                      </a:r>
                      <a:r>
                        <a:rPr lang="en-US" sz="1000" baseline="0" dirty="0"/>
                        <a:t> </a:t>
                      </a:r>
                      <a:r>
                        <a:rPr lang="en-US" sz="1000" dirty="0"/>
                        <a:t>The entire operations can be launched</a:t>
                      </a:r>
                      <a:endParaRPr lang="en-US" sz="1000" b="1" dirty="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10006"/>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dirty="0"/>
                        <a:t>7)</a:t>
                      </a:r>
                      <a:r>
                        <a:rPr lang="en-US" sz="1000" b="0" baseline="0" dirty="0"/>
                        <a:t> </a:t>
                      </a:r>
                      <a:r>
                        <a:rPr lang="en-US" sz="1000" kern="1200" dirty="0">
                          <a:solidFill>
                            <a:schemeClr val="tx1"/>
                          </a:solidFill>
                          <a:latin typeface="+mn-lt"/>
                          <a:ea typeface="+mn-ea"/>
                          <a:cs typeface="+mn-cs"/>
                        </a:rPr>
                        <a:t>Give notice to the Registrar General of Companies</a:t>
                      </a:r>
                      <a:endParaRPr lang="en-US" sz="1000" b="0" dirty="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10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dirty="0"/>
                        <a:t>8)</a:t>
                      </a:r>
                      <a:r>
                        <a:rPr lang="en-US" sz="1000" b="0" baseline="0" dirty="0"/>
                        <a:t> Obtain public notice*</a:t>
                      </a:r>
                      <a:endParaRPr lang="en-US" sz="1000" b="0" dirty="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10008"/>
                  </a:ext>
                </a:extLst>
              </a:tr>
            </a:tbl>
          </a:graphicData>
        </a:graphic>
      </p:graphicFrame>
      <p:sp>
        <p:nvSpPr>
          <p:cNvPr id="2" name="Title 1"/>
          <p:cNvSpPr>
            <a:spLocks noGrp="1"/>
          </p:cNvSpPr>
          <p:nvPr>
            <p:ph type="title"/>
          </p:nvPr>
        </p:nvSpPr>
        <p:spPr/>
        <p:txBody>
          <a:bodyPr/>
          <a:lstStyle/>
          <a:p>
            <a:r>
              <a:rPr lang="en-US"/>
              <a:t>Annex 6: Incorporation procedure</a:t>
            </a:r>
          </a:p>
        </p:txBody>
      </p:sp>
      <p:sp>
        <p:nvSpPr>
          <p:cNvPr id="4" name="Slide Number Placeholder 3"/>
          <p:cNvSpPr>
            <a:spLocks noGrp="1"/>
          </p:cNvSpPr>
          <p:nvPr>
            <p:ph type="sldNum" sz="quarter" idx="12"/>
          </p:nvPr>
        </p:nvSpPr>
        <p:spPr>
          <a:xfrm>
            <a:off x="8267004" y="6529618"/>
            <a:ext cx="720080" cy="283758"/>
          </a:xfrm>
        </p:spPr>
        <p:txBody>
          <a:bodyPr/>
          <a:lstStyle/>
          <a:p>
            <a:fld id="{D7F305DA-160D-498F-B102-A1D8643B4A2C}" type="slidenum">
              <a:rPr lang="ru-RU" smtClean="0"/>
              <a:pPr/>
              <a:t>60</a:t>
            </a:fld>
            <a:endParaRPr lang="ru-RU"/>
          </a:p>
        </p:txBody>
      </p:sp>
      <p:pic>
        <p:nvPicPr>
          <p:cNvPr id="5"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7518862" y="0"/>
            <a:ext cx="1625138" cy="606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Pentagon 6"/>
          <p:cNvSpPr/>
          <p:nvPr/>
        </p:nvSpPr>
        <p:spPr>
          <a:xfrm>
            <a:off x="2123729" y="1096842"/>
            <a:ext cx="360040" cy="289264"/>
          </a:xfrm>
          <a:prstGeom prst="homePlat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 name="Rectangle 9"/>
          <p:cNvSpPr/>
          <p:nvPr/>
        </p:nvSpPr>
        <p:spPr>
          <a:xfrm>
            <a:off x="98372" y="4308192"/>
            <a:ext cx="4905676" cy="1785104"/>
          </a:xfrm>
          <a:prstGeom prst="rect">
            <a:avLst/>
          </a:prstGeom>
        </p:spPr>
        <p:txBody>
          <a:bodyPr wrap="square">
            <a:spAutoFit/>
          </a:bodyPr>
          <a:lstStyle/>
          <a:p>
            <a:r>
              <a:rPr lang="en-US" sz="1000" b="1">
                <a:solidFill>
                  <a:schemeClr val="dk1"/>
                </a:solidFill>
              </a:rPr>
              <a:t>The list of documents required for incorporation consists of the following:</a:t>
            </a:r>
          </a:p>
          <a:p>
            <a:pPr marL="228600" indent="-228600" algn="just">
              <a:spcAft>
                <a:spcPts val="600"/>
              </a:spcAft>
              <a:buFont typeface="+mj-lt"/>
              <a:buAutoNum type="arabicPeriod"/>
            </a:pPr>
            <a:r>
              <a:rPr lang="en-US" sz="1000">
                <a:solidFill>
                  <a:schemeClr val="dk1"/>
                </a:solidFill>
              </a:rPr>
              <a:t>Application for incorporation</a:t>
            </a:r>
          </a:p>
          <a:p>
            <a:pPr marL="228600" indent="-228600" algn="just">
              <a:spcAft>
                <a:spcPts val="600"/>
              </a:spcAft>
              <a:buFont typeface="+mj-lt"/>
              <a:buAutoNum type="arabicPeriod"/>
            </a:pPr>
            <a:r>
              <a:rPr lang="en-US" sz="1000">
                <a:solidFill>
                  <a:schemeClr val="dk1"/>
                </a:solidFill>
              </a:rPr>
              <a:t>Articles of association of the company signed by each of the initial shareholders (initial shareholder is a local citizen who consequently transfers shares to foreign company)</a:t>
            </a:r>
          </a:p>
          <a:p>
            <a:pPr marL="228600" indent="-228600" algn="just">
              <a:spcAft>
                <a:spcPts val="600"/>
              </a:spcAft>
              <a:buFont typeface="+mj-lt"/>
              <a:buAutoNum type="arabicPeriod"/>
            </a:pPr>
            <a:r>
              <a:rPr lang="en-US" sz="1000">
                <a:solidFill>
                  <a:schemeClr val="dk1"/>
                </a:solidFill>
              </a:rPr>
              <a:t>Consent from each of the initial directors to act as directors of the company</a:t>
            </a:r>
          </a:p>
          <a:p>
            <a:pPr marL="228600" indent="-228600" algn="just">
              <a:spcAft>
                <a:spcPts val="600"/>
              </a:spcAft>
              <a:buFont typeface="+mj-lt"/>
              <a:buAutoNum type="arabicPeriod"/>
            </a:pPr>
            <a:r>
              <a:rPr lang="en-US" sz="1000">
                <a:solidFill>
                  <a:schemeClr val="dk1"/>
                </a:solidFill>
              </a:rPr>
              <a:t>Consent from the initial secretary** to act as the secretary of the company (</a:t>
            </a:r>
            <a:r>
              <a:rPr lang="en-US" sz="1000"/>
              <a:t>Secretarial services to be provided by Corporate Services (Private) Limited associated with F.J.&amp;G. De </a:t>
            </a:r>
            <a:r>
              <a:rPr lang="en-US" sz="1000" err="1"/>
              <a:t>Seram</a:t>
            </a:r>
            <a:r>
              <a:rPr lang="en-US" sz="1000"/>
              <a:t>).</a:t>
            </a:r>
          </a:p>
          <a:p>
            <a:pPr marL="0" lvl="2" algn="just">
              <a:spcAft>
                <a:spcPts val="600"/>
              </a:spcAft>
            </a:pPr>
            <a:r>
              <a:rPr lang="en-US" sz="1000" b="1"/>
              <a:t>Legal consultant</a:t>
            </a:r>
            <a:r>
              <a:rPr lang="en-US" sz="1000"/>
              <a:t> – F.J.&amp;G. De </a:t>
            </a:r>
            <a:r>
              <a:rPr lang="en-US" sz="1000" err="1"/>
              <a:t>Seram</a:t>
            </a:r>
            <a:endParaRPr lang="en-US" sz="1000"/>
          </a:p>
        </p:txBody>
      </p:sp>
      <p:pic>
        <p:nvPicPr>
          <p:cNvPr id="15" name="Picture 14"/>
          <p:cNvPicPr>
            <a:picLocks noChangeAspect="1"/>
          </p:cNvPicPr>
          <p:nvPr/>
        </p:nvPicPr>
        <p:blipFill>
          <a:blip r:embed="rId3"/>
          <a:stretch>
            <a:fillRect/>
          </a:stretch>
        </p:blipFill>
        <p:spPr>
          <a:xfrm>
            <a:off x="6300192" y="2242050"/>
            <a:ext cx="275230" cy="316835"/>
          </a:xfrm>
          <a:prstGeom prst="rect">
            <a:avLst/>
          </a:prstGeom>
        </p:spPr>
      </p:pic>
      <p:sp>
        <p:nvSpPr>
          <p:cNvPr id="20" name="Pentagon 19"/>
          <p:cNvSpPr/>
          <p:nvPr/>
        </p:nvSpPr>
        <p:spPr>
          <a:xfrm>
            <a:off x="2123729" y="1491631"/>
            <a:ext cx="720079" cy="289264"/>
          </a:xfrm>
          <a:prstGeom prst="homePlat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1" name="Chevron 20"/>
          <p:cNvSpPr/>
          <p:nvPr/>
        </p:nvSpPr>
        <p:spPr>
          <a:xfrm>
            <a:off x="6014206" y="3861048"/>
            <a:ext cx="3014641" cy="268782"/>
          </a:xfrm>
          <a:prstGeom prst="chevr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4 weeks</a:t>
            </a:r>
          </a:p>
        </p:txBody>
      </p:sp>
      <p:pic>
        <p:nvPicPr>
          <p:cNvPr id="25" name="Picture 24"/>
          <p:cNvPicPr>
            <a:picLocks noChangeAspect="1"/>
          </p:cNvPicPr>
          <p:nvPr/>
        </p:nvPicPr>
        <p:blipFill>
          <a:blip r:embed="rId3"/>
          <a:stretch>
            <a:fillRect/>
          </a:stretch>
        </p:blipFill>
        <p:spPr>
          <a:xfrm>
            <a:off x="7022315" y="3042124"/>
            <a:ext cx="275230" cy="316835"/>
          </a:xfrm>
          <a:prstGeom prst="rect">
            <a:avLst/>
          </a:prstGeom>
        </p:spPr>
      </p:pic>
      <p:sp>
        <p:nvSpPr>
          <p:cNvPr id="34" name="Chevron 33"/>
          <p:cNvSpPr/>
          <p:nvPr/>
        </p:nvSpPr>
        <p:spPr>
          <a:xfrm>
            <a:off x="2872765" y="1864468"/>
            <a:ext cx="3139396" cy="289263"/>
          </a:xfrm>
          <a:prstGeom prst="chevr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4 weeks</a:t>
            </a:r>
          </a:p>
        </p:txBody>
      </p:sp>
      <p:sp>
        <p:nvSpPr>
          <p:cNvPr id="35" name="Chevron 34"/>
          <p:cNvSpPr/>
          <p:nvPr/>
        </p:nvSpPr>
        <p:spPr>
          <a:xfrm>
            <a:off x="6012161" y="2670127"/>
            <a:ext cx="792087" cy="289263"/>
          </a:xfrm>
          <a:prstGeom prst="chevr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6" name="TextBox 35"/>
          <p:cNvSpPr txBox="1"/>
          <p:nvPr/>
        </p:nvSpPr>
        <p:spPr>
          <a:xfrm>
            <a:off x="13442" y="6381328"/>
            <a:ext cx="8879038" cy="523220"/>
          </a:xfrm>
          <a:prstGeom prst="rect">
            <a:avLst/>
          </a:prstGeom>
        </p:spPr>
        <p:txBody>
          <a:bodyPr wrap="square" rtlCol="0">
            <a:spAutoFit/>
          </a:bodyPr>
          <a:lstStyle/>
          <a:p>
            <a:r>
              <a:rPr lang="en-US" sz="900">
                <a:solidFill>
                  <a:prstClr val="black"/>
                </a:solidFill>
                <a:latin typeface="TimesNewRomanPSMT" charset="0"/>
              </a:rPr>
              <a:t>* - </a:t>
            </a:r>
            <a:r>
              <a:rPr lang="en-US" sz="900">
                <a:solidFill>
                  <a:schemeClr val="dk1"/>
                </a:solidFill>
              </a:rPr>
              <a:t>The details specified in the Companies Act will be publishing in the Government Gazette and a Sinhala, Tamil and an English newspaper</a:t>
            </a:r>
            <a:endParaRPr lang="en-US" sz="900">
              <a:solidFill>
                <a:prstClr val="black"/>
              </a:solidFill>
              <a:latin typeface="TimesNewRomanPSMT" charset="0"/>
            </a:endParaRPr>
          </a:p>
          <a:p>
            <a:r>
              <a:rPr lang="en-US" sz="900">
                <a:solidFill>
                  <a:prstClr val="black"/>
                </a:solidFill>
                <a:latin typeface="TimesNewRomanPSMT" charset="0"/>
              </a:rPr>
              <a:t>** </a:t>
            </a:r>
            <a:r>
              <a:rPr lang="en-US" sz="900">
                <a:solidFill>
                  <a:prstClr val="black"/>
                </a:solidFill>
              </a:rPr>
              <a:t>- Secretarial functions include convening meetings of directors and shareholders of the company; acting as Secretaries to all such meetings; keeping minutes and records thereof; and of circular resolutions; filing all returns and forms at the RGOC; maintaining all statutory books, except books of account.</a:t>
            </a:r>
            <a:endParaRPr lang="en-US" sz="900"/>
          </a:p>
        </p:txBody>
      </p:sp>
      <p:sp>
        <p:nvSpPr>
          <p:cNvPr id="38" name="Rectangle 37"/>
          <p:cNvSpPr/>
          <p:nvPr/>
        </p:nvSpPr>
        <p:spPr>
          <a:xfrm>
            <a:off x="5292080" y="4308192"/>
            <a:ext cx="3735700" cy="1551194"/>
          </a:xfrm>
          <a:prstGeom prst="rect">
            <a:avLst/>
          </a:prstGeom>
        </p:spPr>
        <p:txBody>
          <a:bodyPr wrap="square">
            <a:spAutoFit/>
          </a:bodyPr>
          <a:lstStyle/>
          <a:p>
            <a:pPr marL="95250" lvl="2">
              <a:lnSpc>
                <a:spcPct val="114000"/>
              </a:lnSpc>
              <a:spcBef>
                <a:spcPts val="0"/>
              </a:spcBef>
            </a:pPr>
            <a:r>
              <a:rPr lang="en-US" sz="1000" b="1"/>
              <a:t>Expenses related to company incorporation ($ 1400):</a:t>
            </a:r>
          </a:p>
          <a:p>
            <a:pPr marL="406400" lvl="2" indent="-155575">
              <a:lnSpc>
                <a:spcPct val="114000"/>
              </a:lnSpc>
              <a:spcBef>
                <a:spcPts val="0"/>
              </a:spcBef>
              <a:spcAft>
                <a:spcPts val="600"/>
              </a:spcAft>
              <a:buFont typeface="Arial" charset="0"/>
              <a:buChar char="•"/>
            </a:pPr>
            <a:r>
              <a:rPr lang="en-US" sz="1000"/>
              <a:t>Legal fees for attending to the incorporation of a company ($ 1000)</a:t>
            </a:r>
          </a:p>
          <a:p>
            <a:pPr marL="406400" lvl="2" indent="-155575">
              <a:lnSpc>
                <a:spcPct val="114000"/>
              </a:lnSpc>
              <a:spcBef>
                <a:spcPts val="0"/>
              </a:spcBef>
              <a:spcAft>
                <a:spcPts val="600"/>
              </a:spcAft>
              <a:buFont typeface="Arial" charset="0"/>
              <a:buChar char="•"/>
            </a:pPr>
            <a:r>
              <a:rPr lang="en-US" sz="1000"/>
              <a:t>Cost of filing the forms for incorporation ($ 140)</a:t>
            </a:r>
          </a:p>
          <a:p>
            <a:pPr marL="406400" lvl="2" indent="-155575">
              <a:lnSpc>
                <a:spcPct val="114000"/>
              </a:lnSpc>
              <a:spcBef>
                <a:spcPts val="0"/>
              </a:spcBef>
              <a:spcAft>
                <a:spcPts val="600"/>
              </a:spcAft>
              <a:buFont typeface="Arial" charset="0"/>
              <a:buChar char="•"/>
            </a:pPr>
            <a:r>
              <a:rPr lang="en-US" sz="1000"/>
              <a:t>The public notice of incorporation in newspapers published in Sinhala, English and Tamil languages ($100)</a:t>
            </a:r>
          </a:p>
          <a:p>
            <a:pPr marL="406400" lvl="2" indent="-155575">
              <a:lnSpc>
                <a:spcPct val="114000"/>
              </a:lnSpc>
              <a:spcBef>
                <a:spcPts val="0"/>
              </a:spcBef>
              <a:spcAft>
                <a:spcPts val="600"/>
              </a:spcAft>
              <a:buFont typeface="Arial" charset="0"/>
              <a:buChar char="•"/>
            </a:pPr>
            <a:r>
              <a:rPr lang="en-US" sz="1000"/>
              <a:t>Fee for providing secretarial services ($100)</a:t>
            </a:r>
          </a:p>
        </p:txBody>
      </p:sp>
      <p:sp>
        <p:nvSpPr>
          <p:cNvPr id="16" name="Chevron 15"/>
          <p:cNvSpPr/>
          <p:nvPr/>
        </p:nvSpPr>
        <p:spPr>
          <a:xfrm>
            <a:off x="6012161" y="3501008"/>
            <a:ext cx="2376264" cy="237128"/>
          </a:xfrm>
          <a:prstGeom prst="chevr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3 weeks</a:t>
            </a:r>
          </a:p>
        </p:txBody>
      </p:sp>
    </p:spTree>
    <p:extLst>
      <p:ext uri="{BB962C8B-B14F-4D97-AF65-F5344CB8AC3E}">
        <p14:creationId xmlns:p14="http://schemas.microsoft.com/office/powerpoint/2010/main" val="1460637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ounded Rectangle 82"/>
          <p:cNvSpPr/>
          <p:nvPr/>
        </p:nvSpPr>
        <p:spPr>
          <a:xfrm>
            <a:off x="4407996" y="5079527"/>
            <a:ext cx="4484484" cy="1085777"/>
          </a:xfrm>
          <a:prstGeom prst="roundRect">
            <a:avLst>
              <a:gd name="adj" fmla="val 718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ounded Rectangle 78"/>
          <p:cNvSpPr/>
          <p:nvPr/>
        </p:nvSpPr>
        <p:spPr>
          <a:xfrm>
            <a:off x="1674251" y="4941168"/>
            <a:ext cx="2685078" cy="1224136"/>
          </a:xfrm>
          <a:prstGeom prst="roundRect">
            <a:avLst>
              <a:gd name="adj" fmla="val 718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ounded Rectangle 69"/>
          <p:cNvSpPr/>
          <p:nvPr/>
        </p:nvSpPr>
        <p:spPr>
          <a:xfrm>
            <a:off x="5618521" y="4112585"/>
            <a:ext cx="1617775" cy="873017"/>
          </a:xfrm>
          <a:prstGeom prst="roundRect">
            <a:avLst>
              <a:gd name="adj" fmla="val 718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ounded Rectangle 58"/>
          <p:cNvSpPr/>
          <p:nvPr/>
        </p:nvSpPr>
        <p:spPr>
          <a:xfrm>
            <a:off x="2964480" y="2708920"/>
            <a:ext cx="5590596" cy="1316374"/>
          </a:xfrm>
          <a:prstGeom prst="roundRect">
            <a:avLst>
              <a:gd name="adj" fmla="val 718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p:nvPr/>
        </p:nvSpPr>
        <p:spPr>
          <a:xfrm>
            <a:off x="4384928" y="929539"/>
            <a:ext cx="2923376" cy="1347333"/>
          </a:xfrm>
          <a:prstGeom prst="roundRect">
            <a:avLst>
              <a:gd name="adj" fmla="val 7186"/>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a:t>Annex 7: Repayment procedure</a:t>
            </a:r>
          </a:p>
        </p:txBody>
      </p:sp>
      <p:sp>
        <p:nvSpPr>
          <p:cNvPr id="4" name="Slide Number Placeholder 3"/>
          <p:cNvSpPr>
            <a:spLocks noGrp="1"/>
          </p:cNvSpPr>
          <p:nvPr>
            <p:ph type="sldNum" sz="quarter" idx="12"/>
          </p:nvPr>
        </p:nvSpPr>
        <p:spPr/>
        <p:txBody>
          <a:bodyPr/>
          <a:lstStyle/>
          <a:p>
            <a:fld id="{D7F305DA-160D-498F-B102-A1D8643B4A2C}" type="slidenum">
              <a:rPr lang="ru-RU" smtClean="0"/>
              <a:pPr/>
              <a:t>61</a:t>
            </a:fld>
            <a:endParaRPr lang="ru-RU"/>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24328" y="12612"/>
            <a:ext cx="1622975" cy="60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2898" y="1400392"/>
            <a:ext cx="1087661" cy="684823"/>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560" y="4103338"/>
            <a:ext cx="909960" cy="621806"/>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2942" y="3438799"/>
            <a:ext cx="477912" cy="477912"/>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0120" y="5533536"/>
            <a:ext cx="561011" cy="199720"/>
          </a:xfrm>
          <a:prstGeom prst="rect">
            <a:avLst/>
          </a:prstGeom>
        </p:spPr>
      </p:pic>
      <p:sp>
        <p:nvSpPr>
          <p:cNvPr id="11" name="Rectangle 10"/>
          <p:cNvSpPr/>
          <p:nvPr/>
        </p:nvSpPr>
        <p:spPr>
          <a:xfrm>
            <a:off x="611560" y="2985911"/>
            <a:ext cx="842700" cy="3000119"/>
          </a:xfrm>
          <a:prstGeom prst="rect">
            <a:avLst/>
          </a:prstGeom>
          <a:noFill/>
          <a:ln w="158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589314" y="2982948"/>
            <a:ext cx="901249" cy="400110"/>
          </a:xfrm>
          <a:prstGeom prst="rect">
            <a:avLst/>
          </a:prstGeom>
          <a:noFill/>
        </p:spPr>
        <p:txBody>
          <a:bodyPr wrap="square" rtlCol="0">
            <a:spAutoFit/>
          </a:bodyPr>
          <a:lstStyle/>
          <a:p>
            <a:pPr algn="ctr"/>
            <a:r>
              <a:rPr lang="en-US" sz="1000" b="1">
                <a:solidFill>
                  <a:schemeClr val="accent1"/>
                </a:solidFill>
              </a:rPr>
              <a:t>Repayment partners (RP)</a:t>
            </a:r>
          </a:p>
        </p:txBody>
      </p:sp>
      <p:pic>
        <p:nvPicPr>
          <p:cNvPr id="13" name="Picture 1025" descr="http://www.viscoseclosures.com/wp/wp-content/uploads/2013/12/customer-icon.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6697" t="9489" r="18255" b="6847"/>
          <a:stretch/>
        </p:blipFill>
        <p:spPr bwMode="auto">
          <a:xfrm>
            <a:off x="110758" y="1465204"/>
            <a:ext cx="284778" cy="55519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25" descr="http://www.viscoseclosures.com/wp/wp-content/uploads/2013/12/customer-icon.pn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6697" t="9489" r="18255" b="6847"/>
          <a:stretch/>
        </p:blipFill>
        <p:spPr bwMode="auto">
          <a:xfrm>
            <a:off x="110758" y="3995895"/>
            <a:ext cx="284778" cy="555198"/>
          </a:xfrm>
          <a:prstGeom prst="rect">
            <a:avLst/>
          </a:prstGeom>
          <a:noFill/>
          <a:extLst>
            <a:ext uri="{909E8E84-426E-40DD-AFC4-6F175D3DCCD1}">
              <a14:hiddenFill xmlns:a14="http://schemas.microsoft.com/office/drawing/2010/main">
                <a:solidFill>
                  <a:srgbClr val="FFFFFF"/>
                </a:solidFill>
              </a14:hiddenFill>
            </a:ext>
          </a:extLst>
        </p:spPr>
      </p:pic>
      <p:sp>
        <p:nvSpPr>
          <p:cNvPr id="15" name="Стрелка вниз 82"/>
          <p:cNvSpPr/>
          <p:nvPr/>
        </p:nvSpPr>
        <p:spPr>
          <a:xfrm rot="16200000">
            <a:off x="395960" y="1665500"/>
            <a:ext cx="166516" cy="167362"/>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Стрелка вниз 82"/>
          <p:cNvSpPr/>
          <p:nvPr/>
        </p:nvSpPr>
        <p:spPr>
          <a:xfrm rot="16200000">
            <a:off x="377457" y="4236037"/>
            <a:ext cx="203522" cy="167360"/>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71"/>
          <p:cNvSpPr/>
          <p:nvPr/>
        </p:nvSpPr>
        <p:spPr>
          <a:xfrm>
            <a:off x="1817920" y="1472400"/>
            <a:ext cx="1060386" cy="61281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1. Customer </a:t>
            </a:r>
            <a:r>
              <a:rPr lang="en-GB" sz="900">
                <a:solidFill>
                  <a:schemeClr val="tx1"/>
                </a:solidFill>
              </a:rPr>
              <a:t>sends repayment to Bank account</a:t>
            </a:r>
            <a:endParaRPr lang="en-US" sz="900">
              <a:solidFill>
                <a:schemeClr val="tx1"/>
              </a:solidFill>
            </a:endParaRPr>
          </a:p>
        </p:txBody>
      </p:sp>
      <p:sp>
        <p:nvSpPr>
          <p:cNvPr id="19" name="TextBox 18"/>
          <p:cNvSpPr txBox="1"/>
          <p:nvPr/>
        </p:nvSpPr>
        <p:spPr>
          <a:xfrm>
            <a:off x="1754907" y="2062589"/>
            <a:ext cx="1294699" cy="646331"/>
          </a:xfrm>
          <a:prstGeom prst="rect">
            <a:avLst/>
          </a:prstGeom>
          <a:noFill/>
        </p:spPr>
        <p:txBody>
          <a:bodyPr wrap="square" rtlCol="0">
            <a:spAutoFit/>
          </a:bodyPr>
          <a:lstStyle/>
          <a:p>
            <a:r>
              <a:rPr lang="en-US" sz="900"/>
              <a:t>Narrative is required</a:t>
            </a:r>
            <a:r>
              <a:rPr lang="ru-RU" sz="900"/>
              <a:t> (</a:t>
            </a:r>
            <a:r>
              <a:rPr lang="en-GB" sz="900"/>
              <a:t>details about fulfilling provided in SMS sent to customer)</a:t>
            </a:r>
            <a:endParaRPr lang="en-US" sz="900"/>
          </a:p>
        </p:txBody>
      </p:sp>
      <p:sp>
        <p:nvSpPr>
          <p:cNvPr id="20" name="Rectangle 71"/>
          <p:cNvSpPr/>
          <p:nvPr/>
        </p:nvSpPr>
        <p:spPr>
          <a:xfrm>
            <a:off x="3118226" y="1472399"/>
            <a:ext cx="1162354" cy="612815"/>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2. </a:t>
            </a:r>
            <a:r>
              <a:rPr lang="en-GB" sz="900">
                <a:solidFill>
                  <a:schemeClr val="tx1"/>
                </a:solidFill>
              </a:rPr>
              <a:t>Accountant checks bank account using online banking on daily basis</a:t>
            </a:r>
            <a:endParaRPr lang="en-US" sz="900">
              <a:solidFill>
                <a:schemeClr val="tx1"/>
              </a:solidFill>
            </a:endParaRPr>
          </a:p>
        </p:txBody>
      </p:sp>
      <p:sp>
        <p:nvSpPr>
          <p:cNvPr id="21" name="Rectangle 71"/>
          <p:cNvSpPr/>
          <p:nvPr/>
        </p:nvSpPr>
        <p:spPr>
          <a:xfrm>
            <a:off x="4523888" y="1474953"/>
            <a:ext cx="1196852" cy="61026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3. </a:t>
            </a:r>
            <a:r>
              <a:rPr lang="en-GB" sz="900">
                <a:solidFill>
                  <a:schemeClr val="tx1"/>
                </a:solidFill>
              </a:rPr>
              <a:t>As soon as incoming repayment detected accountant reflects it in </a:t>
            </a:r>
            <a:r>
              <a:rPr lang="en-GB" sz="900" err="1">
                <a:solidFill>
                  <a:schemeClr val="tx1"/>
                </a:solidFill>
              </a:rPr>
              <a:t>Terrasoft</a:t>
            </a:r>
            <a:r>
              <a:rPr lang="en-GB" sz="900">
                <a:solidFill>
                  <a:schemeClr val="tx1"/>
                </a:solidFill>
              </a:rPr>
              <a:t> </a:t>
            </a:r>
            <a:endParaRPr lang="en-US" sz="900">
              <a:solidFill>
                <a:schemeClr val="tx1"/>
              </a:solidFill>
            </a:endParaRPr>
          </a:p>
        </p:txBody>
      </p:sp>
      <p:sp>
        <p:nvSpPr>
          <p:cNvPr id="23" name="Rectangle 71"/>
          <p:cNvSpPr/>
          <p:nvPr/>
        </p:nvSpPr>
        <p:spPr>
          <a:xfrm>
            <a:off x="5967436" y="1474952"/>
            <a:ext cx="1196852" cy="61026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4. </a:t>
            </a:r>
            <a:r>
              <a:rPr lang="en-GB" sz="900">
                <a:solidFill>
                  <a:schemeClr val="tx1"/>
                </a:solidFill>
              </a:rPr>
              <a:t>Transoft initiates immediate loan repayment procedure</a:t>
            </a:r>
            <a:endParaRPr lang="en-US" sz="900">
              <a:solidFill>
                <a:schemeClr val="tx1"/>
              </a:solidFill>
            </a:endParaRPr>
          </a:p>
        </p:txBody>
      </p:sp>
      <p:sp>
        <p:nvSpPr>
          <p:cNvPr id="24" name="Rectangle 71"/>
          <p:cNvSpPr/>
          <p:nvPr/>
        </p:nvSpPr>
        <p:spPr>
          <a:xfrm>
            <a:off x="1817921" y="3307996"/>
            <a:ext cx="1025887" cy="61281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1. RP requests Customer </a:t>
            </a:r>
            <a:r>
              <a:rPr lang="en-GB" sz="900">
                <a:solidFill>
                  <a:schemeClr val="tx1"/>
                </a:solidFill>
              </a:rPr>
              <a:t>to show personal ID</a:t>
            </a:r>
            <a:endParaRPr lang="en-US" sz="900">
              <a:solidFill>
                <a:schemeClr val="tx1"/>
              </a:solidFill>
            </a:endParaRPr>
          </a:p>
        </p:txBody>
      </p:sp>
      <p:sp>
        <p:nvSpPr>
          <p:cNvPr id="25" name="Rectangle 71"/>
          <p:cNvSpPr/>
          <p:nvPr/>
        </p:nvSpPr>
        <p:spPr>
          <a:xfrm>
            <a:off x="3059832" y="3307996"/>
            <a:ext cx="1159276" cy="61281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2. RP identifies a validity of personal ID via its IT system</a:t>
            </a:r>
          </a:p>
        </p:txBody>
      </p:sp>
      <p:sp>
        <p:nvSpPr>
          <p:cNvPr id="26" name="Rectangle 71"/>
          <p:cNvSpPr/>
          <p:nvPr/>
        </p:nvSpPr>
        <p:spPr>
          <a:xfrm>
            <a:off x="4469549" y="3307996"/>
            <a:ext cx="1182571" cy="61281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3. RP collects </a:t>
            </a:r>
            <a:r>
              <a:rPr lang="en-GB" sz="900">
                <a:solidFill>
                  <a:schemeClr val="tx1"/>
                </a:solidFill>
              </a:rPr>
              <a:t> repayment, reflects it in IT system</a:t>
            </a:r>
            <a:endParaRPr lang="en-US" sz="900">
              <a:solidFill>
                <a:schemeClr val="tx1"/>
              </a:solidFill>
            </a:endParaRPr>
          </a:p>
        </p:txBody>
      </p:sp>
      <p:sp>
        <p:nvSpPr>
          <p:cNvPr id="27" name="Rectangle 71"/>
          <p:cNvSpPr/>
          <p:nvPr/>
        </p:nvSpPr>
        <p:spPr>
          <a:xfrm>
            <a:off x="7438918" y="3307996"/>
            <a:ext cx="1025887" cy="61281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6. RP </a:t>
            </a:r>
            <a:r>
              <a:rPr lang="en-GB" sz="900">
                <a:solidFill>
                  <a:schemeClr val="tx1"/>
                </a:solidFill>
              </a:rPr>
              <a:t>prints out the check, gives it to customer</a:t>
            </a:r>
            <a:endParaRPr lang="en-US" sz="900">
              <a:solidFill>
                <a:schemeClr val="tx1"/>
              </a:solidFill>
            </a:endParaRPr>
          </a:p>
        </p:txBody>
      </p:sp>
      <p:sp>
        <p:nvSpPr>
          <p:cNvPr id="28" name="Rectangle 71"/>
          <p:cNvSpPr/>
          <p:nvPr/>
        </p:nvSpPr>
        <p:spPr>
          <a:xfrm>
            <a:off x="5850369" y="3307996"/>
            <a:ext cx="1224136" cy="61281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4. RP IT system </a:t>
            </a:r>
            <a:r>
              <a:rPr lang="en-GB" sz="900">
                <a:solidFill>
                  <a:schemeClr val="tx1"/>
                </a:solidFill>
              </a:rPr>
              <a:t>sends info online about the payment to TS</a:t>
            </a:r>
            <a:endParaRPr lang="en-US" sz="900">
              <a:solidFill>
                <a:schemeClr val="tx1"/>
              </a:solidFill>
            </a:endParaRPr>
          </a:p>
        </p:txBody>
      </p:sp>
      <p:sp>
        <p:nvSpPr>
          <p:cNvPr id="29" name="Rectangle 71"/>
          <p:cNvSpPr/>
          <p:nvPr/>
        </p:nvSpPr>
        <p:spPr>
          <a:xfrm>
            <a:off x="5850370" y="4289649"/>
            <a:ext cx="1224136" cy="61281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5. </a:t>
            </a:r>
            <a:r>
              <a:rPr lang="en-GB" sz="900">
                <a:solidFill>
                  <a:schemeClr val="tx1"/>
                </a:solidFill>
              </a:rPr>
              <a:t>TS initiates immediate loan repayment procedure</a:t>
            </a:r>
            <a:endParaRPr lang="en-US" sz="900">
              <a:solidFill>
                <a:schemeClr val="tx1"/>
              </a:solidFill>
            </a:endParaRPr>
          </a:p>
        </p:txBody>
      </p:sp>
      <p:sp>
        <p:nvSpPr>
          <p:cNvPr id="30" name="Rectangle 71"/>
          <p:cNvSpPr/>
          <p:nvPr/>
        </p:nvSpPr>
        <p:spPr>
          <a:xfrm>
            <a:off x="1817918" y="5373216"/>
            <a:ext cx="1025887" cy="61281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1. </a:t>
            </a:r>
            <a:r>
              <a:rPr lang="en-GB" sz="900">
                <a:solidFill>
                  <a:schemeClr val="tx1"/>
                </a:solidFill>
              </a:rPr>
              <a:t>Customer fulfil web form with: Loan ID + Amount to be paid</a:t>
            </a:r>
            <a:endParaRPr lang="en-US" sz="900">
              <a:solidFill>
                <a:schemeClr val="tx1"/>
              </a:solidFill>
            </a:endParaRPr>
          </a:p>
        </p:txBody>
      </p:sp>
      <p:sp>
        <p:nvSpPr>
          <p:cNvPr id="31" name="Rectangle 71"/>
          <p:cNvSpPr/>
          <p:nvPr/>
        </p:nvSpPr>
        <p:spPr>
          <a:xfrm>
            <a:off x="3086045" y="5374509"/>
            <a:ext cx="1159276" cy="61281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2. </a:t>
            </a:r>
            <a:r>
              <a:rPr lang="en-GB" sz="900">
                <a:solidFill>
                  <a:schemeClr val="tx1"/>
                </a:solidFill>
              </a:rPr>
              <a:t>Customer provides RP platform with payment card details</a:t>
            </a:r>
            <a:endParaRPr lang="en-US" sz="900">
              <a:solidFill>
                <a:schemeClr val="tx1"/>
              </a:solidFill>
            </a:endParaRPr>
          </a:p>
        </p:txBody>
      </p:sp>
      <p:sp>
        <p:nvSpPr>
          <p:cNvPr id="32" name="Rectangle 71"/>
          <p:cNvSpPr/>
          <p:nvPr/>
        </p:nvSpPr>
        <p:spPr>
          <a:xfrm>
            <a:off x="4472458" y="5363141"/>
            <a:ext cx="1179662" cy="61281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3. </a:t>
            </a:r>
            <a:r>
              <a:rPr lang="en-GB" sz="900">
                <a:solidFill>
                  <a:schemeClr val="tx1"/>
                </a:solidFill>
              </a:rPr>
              <a:t>RP platform initiate debiting procedure</a:t>
            </a:r>
            <a:endParaRPr lang="en-US" sz="900">
              <a:solidFill>
                <a:schemeClr val="tx1"/>
              </a:solidFill>
            </a:endParaRPr>
          </a:p>
        </p:txBody>
      </p:sp>
      <p:sp>
        <p:nvSpPr>
          <p:cNvPr id="33" name="Rectangle 71"/>
          <p:cNvSpPr/>
          <p:nvPr/>
        </p:nvSpPr>
        <p:spPr>
          <a:xfrm>
            <a:off x="5868145" y="5355844"/>
            <a:ext cx="1200792" cy="61281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4. </a:t>
            </a:r>
            <a:r>
              <a:rPr lang="en-GB" sz="900">
                <a:solidFill>
                  <a:schemeClr val="tx1"/>
                </a:solidFill>
              </a:rPr>
              <a:t>RP platform sends online payment details to the TS</a:t>
            </a:r>
            <a:endParaRPr lang="en-US" sz="900">
              <a:solidFill>
                <a:schemeClr val="tx1"/>
              </a:solidFill>
            </a:endParaRPr>
          </a:p>
        </p:txBody>
      </p:sp>
      <p:sp>
        <p:nvSpPr>
          <p:cNvPr id="34" name="Rectangle 71"/>
          <p:cNvSpPr/>
          <p:nvPr/>
        </p:nvSpPr>
        <p:spPr>
          <a:xfrm>
            <a:off x="7308304" y="5355844"/>
            <a:ext cx="1385927" cy="612814"/>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rPr>
              <a:t>6. </a:t>
            </a:r>
            <a:r>
              <a:rPr lang="en-GB" sz="900">
                <a:solidFill>
                  <a:schemeClr val="tx1"/>
                </a:solidFill>
              </a:rPr>
              <a:t>RP platform sends  electronic confirmation to customer’s email</a:t>
            </a:r>
            <a:endParaRPr lang="en-US" sz="900">
              <a:solidFill>
                <a:schemeClr val="tx1"/>
              </a:solidFill>
            </a:endParaRPr>
          </a:p>
        </p:txBody>
      </p:sp>
      <p:sp>
        <p:nvSpPr>
          <p:cNvPr id="35" name="Стрелка вниз 82"/>
          <p:cNvSpPr/>
          <p:nvPr/>
        </p:nvSpPr>
        <p:spPr>
          <a:xfrm rot="16200000">
            <a:off x="1626872" y="1692448"/>
            <a:ext cx="203522" cy="167360"/>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Стрелка вниз 82"/>
          <p:cNvSpPr/>
          <p:nvPr/>
        </p:nvSpPr>
        <p:spPr>
          <a:xfrm rot="16200000">
            <a:off x="2897735" y="1692449"/>
            <a:ext cx="203522" cy="167360"/>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Стрелка вниз 82"/>
          <p:cNvSpPr/>
          <p:nvPr/>
        </p:nvSpPr>
        <p:spPr>
          <a:xfrm rot="16200000">
            <a:off x="4298281" y="1659123"/>
            <a:ext cx="203522" cy="167360"/>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Стрелка вниз 82"/>
          <p:cNvSpPr/>
          <p:nvPr/>
        </p:nvSpPr>
        <p:spPr>
          <a:xfrm rot="16200000">
            <a:off x="5745890" y="1665501"/>
            <a:ext cx="203522" cy="167360"/>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47268" y="998927"/>
            <a:ext cx="473472" cy="473472"/>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827776" y="1005375"/>
            <a:ext cx="473472" cy="473472"/>
          </a:xfrm>
          <a:prstGeom prst="rect">
            <a:avLst/>
          </a:prstGeom>
        </p:spPr>
      </p:pic>
      <p:pic>
        <p:nvPicPr>
          <p:cNvPr id="46" name="Picture 1025" descr="http://www.viscoseclosures.com/wp/wp-content/uploads/2013/12/customer-icon.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6697" t="9489" r="18255" b="6847"/>
          <a:stretch/>
        </p:blipFill>
        <p:spPr bwMode="auto">
          <a:xfrm>
            <a:off x="2592597" y="981779"/>
            <a:ext cx="251208" cy="489751"/>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p:cNvSpPr txBox="1"/>
          <p:nvPr/>
        </p:nvSpPr>
        <p:spPr>
          <a:xfrm>
            <a:off x="4384928" y="920114"/>
            <a:ext cx="720069" cy="261610"/>
          </a:xfrm>
          <a:prstGeom prst="rect">
            <a:avLst/>
          </a:prstGeom>
          <a:noFill/>
        </p:spPr>
        <p:txBody>
          <a:bodyPr wrap="none" rtlCol="0">
            <a:spAutoFit/>
          </a:bodyPr>
          <a:lstStyle/>
          <a:p>
            <a:r>
              <a:rPr lang="en-US" sz="1100" b="1" err="1"/>
              <a:t>Terrasoft</a:t>
            </a:r>
            <a:endParaRPr lang="en-US" b="1"/>
          </a:p>
        </p:txBody>
      </p:sp>
      <p:sp>
        <p:nvSpPr>
          <p:cNvPr id="51" name="Стрелка вниз 82"/>
          <p:cNvSpPr/>
          <p:nvPr/>
        </p:nvSpPr>
        <p:spPr>
          <a:xfrm rot="16200000">
            <a:off x="2874391" y="3531591"/>
            <a:ext cx="203522" cy="167360"/>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Стрелка вниз 82"/>
          <p:cNvSpPr/>
          <p:nvPr/>
        </p:nvSpPr>
        <p:spPr>
          <a:xfrm rot="16200000">
            <a:off x="4225982" y="3532427"/>
            <a:ext cx="203522" cy="167360"/>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Стрелка вниз 82"/>
          <p:cNvSpPr/>
          <p:nvPr/>
        </p:nvSpPr>
        <p:spPr>
          <a:xfrm rot="16200000">
            <a:off x="5682703" y="3531591"/>
            <a:ext cx="203522" cy="167360"/>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2973932" y="2724301"/>
            <a:ext cx="938077" cy="261610"/>
          </a:xfrm>
          <a:prstGeom prst="rect">
            <a:avLst/>
          </a:prstGeom>
          <a:noFill/>
        </p:spPr>
        <p:txBody>
          <a:bodyPr wrap="none" rtlCol="0">
            <a:spAutoFit/>
          </a:bodyPr>
          <a:lstStyle/>
          <a:p>
            <a:r>
              <a:rPr lang="en-US" sz="1100" b="1"/>
              <a:t>RP IT System</a:t>
            </a:r>
            <a:endParaRPr lang="en-US" b="1"/>
          </a:p>
        </p:txBody>
      </p:sp>
      <p:pic>
        <p:nvPicPr>
          <p:cNvPr id="61" name="Picture 6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428115" y="2867972"/>
            <a:ext cx="417012" cy="417012"/>
          </a:xfrm>
          <a:prstGeom prst="rect">
            <a:avLst/>
          </a:prstGeom>
        </p:spPr>
      </p:pic>
      <p:pic>
        <p:nvPicPr>
          <p:cNvPr id="62" name="Picture 6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797796" y="2883466"/>
            <a:ext cx="417012" cy="417012"/>
          </a:xfrm>
          <a:prstGeom prst="rect">
            <a:avLst/>
          </a:prstGeom>
        </p:spPr>
      </p:pic>
      <p:pic>
        <p:nvPicPr>
          <p:cNvPr id="63" name="Picture 6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12819" y="2890984"/>
            <a:ext cx="417012" cy="417012"/>
          </a:xfrm>
          <a:prstGeom prst="rect">
            <a:avLst/>
          </a:prstGeom>
        </p:spPr>
      </p:pic>
      <p:pic>
        <p:nvPicPr>
          <p:cNvPr id="64" name="Picture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013510" y="2869744"/>
            <a:ext cx="417012" cy="417012"/>
          </a:xfrm>
          <a:prstGeom prst="rect">
            <a:avLst/>
          </a:prstGeom>
        </p:spPr>
      </p:pic>
      <p:cxnSp>
        <p:nvCxnSpPr>
          <p:cNvPr id="65" name="Elbow Connector 64"/>
          <p:cNvCxnSpPr>
            <a:stCxn id="28" idx="2"/>
            <a:endCxn id="29" idx="0"/>
          </p:cNvCxnSpPr>
          <p:nvPr/>
        </p:nvCxnSpPr>
        <p:spPr>
          <a:xfrm rot="16200000" flipH="1">
            <a:off x="6278018" y="4105228"/>
            <a:ext cx="368839" cy="1"/>
          </a:xfrm>
          <a:prstGeom prst="bentConnector3">
            <a:avLst>
              <a:gd name="adj1" fmla="val 50000"/>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5587402" y="4075595"/>
            <a:ext cx="720069" cy="261610"/>
          </a:xfrm>
          <a:prstGeom prst="rect">
            <a:avLst/>
          </a:prstGeom>
          <a:noFill/>
        </p:spPr>
        <p:txBody>
          <a:bodyPr wrap="none" rtlCol="0">
            <a:spAutoFit/>
          </a:bodyPr>
          <a:lstStyle/>
          <a:p>
            <a:r>
              <a:rPr lang="en-US" sz="1100" b="1" err="1"/>
              <a:t>Terrasoft</a:t>
            </a:r>
            <a:endParaRPr lang="en-US" b="1"/>
          </a:p>
        </p:txBody>
      </p:sp>
      <p:sp>
        <p:nvSpPr>
          <p:cNvPr id="72" name="Стрелка вниз 82"/>
          <p:cNvSpPr/>
          <p:nvPr/>
        </p:nvSpPr>
        <p:spPr>
          <a:xfrm rot="16200000">
            <a:off x="7155400" y="3486551"/>
            <a:ext cx="216023" cy="244937"/>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Стрелка вниз 82"/>
          <p:cNvSpPr/>
          <p:nvPr/>
        </p:nvSpPr>
        <p:spPr>
          <a:xfrm rot="16200000">
            <a:off x="2874391" y="5547815"/>
            <a:ext cx="203522" cy="167360"/>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Стрелка вниз 82"/>
          <p:cNvSpPr/>
          <p:nvPr/>
        </p:nvSpPr>
        <p:spPr>
          <a:xfrm rot="16200000">
            <a:off x="4265887" y="5547815"/>
            <a:ext cx="203522" cy="167360"/>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Стрелка вниз 82"/>
          <p:cNvSpPr/>
          <p:nvPr/>
        </p:nvSpPr>
        <p:spPr>
          <a:xfrm rot="16200000">
            <a:off x="5682703" y="5535314"/>
            <a:ext cx="203522" cy="167360"/>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Стрелка вниз 82"/>
          <p:cNvSpPr/>
          <p:nvPr/>
        </p:nvSpPr>
        <p:spPr>
          <a:xfrm rot="16200000">
            <a:off x="7122863" y="5547815"/>
            <a:ext cx="203522" cy="167360"/>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p:cNvSpPr txBox="1"/>
          <p:nvPr/>
        </p:nvSpPr>
        <p:spPr>
          <a:xfrm>
            <a:off x="1638056" y="5142639"/>
            <a:ext cx="1015021" cy="261610"/>
          </a:xfrm>
          <a:prstGeom prst="rect">
            <a:avLst/>
          </a:prstGeom>
          <a:noFill/>
        </p:spPr>
        <p:txBody>
          <a:bodyPr wrap="none" rtlCol="0">
            <a:spAutoFit/>
          </a:bodyPr>
          <a:lstStyle/>
          <a:p>
            <a:r>
              <a:rPr lang="en-US" sz="1100" b="1"/>
              <a:t>Web interface</a:t>
            </a:r>
            <a:endParaRPr lang="en-US" b="1"/>
          </a:p>
        </p:txBody>
      </p:sp>
      <p:pic>
        <p:nvPicPr>
          <p:cNvPr id="81" name="Picture 1025" descr="http://www.viscoseclosures.com/wp/wp-content/uploads/2013/12/customer-icon.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6697" t="9489" r="18255" b="6847"/>
          <a:stretch/>
        </p:blipFill>
        <p:spPr bwMode="auto">
          <a:xfrm>
            <a:off x="4006302" y="4890858"/>
            <a:ext cx="251208" cy="489751"/>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1025" descr="http://www.viscoseclosures.com/wp/wp-content/uploads/2013/12/customer-icon.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6697" t="9489" r="18255" b="6847"/>
          <a:stretch/>
        </p:blipFill>
        <p:spPr bwMode="auto">
          <a:xfrm>
            <a:off x="2635872" y="4883465"/>
            <a:ext cx="251208" cy="48975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99992" y="5121474"/>
            <a:ext cx="561011" cy="199720"/>
          </a:xfrm>
          <a:prstGeom prst="rect">
            <a:avLst/>
          </a:prstGeom>
        </p:spPr>
      </p:pic>
      <p:sp>
        <p:nvSpPr>
          <p:cNvPr id="85" name="TextBox 84"/>
          <p:cNvSpPr txBox="1"/>
          <p:nvPr/>
        </p:nvSpPr>
        <p:spPr>
          <a:xfrm>
            <a:off x="4978807" y="5086339"/>
            <a:ext cx="1284913" cy="261610"/>
          </a:xfrm>
          <a:prstGeom prst="rect">
            <a:avLst/>
          </a:prstGeom>
          <a:noFill/>
        </p:spPr>
        <p:txBody>
          <a:bodyPr wrap="square" rtlCol="0">
            <a:spAutoFit/>
          </a:bodyPr>
          <a:lstStyle/>
          <a:p>
            <a:r>
              <a:rPr lang="en-US" sz="1100" b="1"/>
              <a:t>Payment platform</a:t>
            </a:r>
            <a:endParaRPr lang="en-US" b="1"/>
          </a:p>
        </p:txBody>
      </p:sp>
      <p:cxnSp>
        <p:nvCxnSpPr>
          <p:cNvPr id="90" name="Straight Arrow Connector 89"/>
          <p:cNvCxnSpPr>
            <a:stCxn id="33" idx="0"/>
            <a:endCxn id="29" idx="2"/>
          </p:cNvCxnSpPr>
          <p:nvPr/>
        </p:nvCxnSpPr>
        <p:spPr>
          <a:xfrm flipH="1" flipV="1">
            <a:off x="6462438" y="4902463"/>
            <a:ext cx="6103" cy="453381"/>
          </a:xfrm>
          <a:prstGeom prst="straightConnector1">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94" name="Стрелка вниз 82"/>
          <p:cNvSpPr/>
          <p:nvPr/>
        </p:nvSpPr>
        <p:spPr>
          <a:xfrm rot="16200000">
            <a:off x="1551208" y="3486622"/>
            <a:ext cx="203521" cy="257298"/>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Стрелка вниз 82"/>
          <p:cNvSpPr/>
          <p:nvPr/>
        </p:nvSpPr>
        <p:spPr>
          <a:xfrm rot="16200000">
            <a:off x="1550128" y="5503925"/>
            <a:ext cx="215768" cy="267385"/>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Picture 9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98683" y="4994222"/>
            <a:ext cx="561011" cy="199720"/>
          </a:xfrm>
          <a:prstGeom prst="rect">
            <a:avLst/>
          </a:prstGeom>
        </p:spPr>
      </p:pic>
    </p:spTree>
    <p:extLst>
      <p:ext uri="{BB962C8B-B14F-4D97-AF65-F5344CB8AC3E}">
        <p14:creationId xmlns:p14="http://schemas.microsoft.com/office/powerpoint/2010/main" val="712959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Annex 8: Facebook </a:t>
            </a:r>
            <a:r>
              <a:rPr lang="is-IS"/>
              <a:t>user details</a:t>
            </a:r>
            <a:endParaRPr lang="en-US"/>
          </a:p>
        </p:txBody>
      </p:sp>
      <p:sp>
        <p:nvSpPr>
          <p:cNvPr id="4" name="Slide Number Placeholder 3"/>
          <p:cNvSpPr>
            <a:spLocks noGrp="1"/>
          </p:cNvSpPr>
          <p:nvPr>
            <p:ph type="sldNum" sz="quarter" idx="12"/>
          </p:nvPr>
        </p:nvSpPr>
        <p:spPr/>
        <p:txBody>
          <a:bodyPr/>
          <a:lstStyle/>
          <a:p>
            <a:fld id="{D7F305DA-160D-498F-B102-A1D8643B4A2C}" type="slidenum">
              <a:rPr lang="ru-RU" smtClean="0"/>
              <a:pPr/>
              <a:t>62</a:t>
            </a:fld>
            <a:endParaRPr lang="ru-RU"/>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24328" y="12612"/>
            <a:ext cx="1622975" cy="60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1" y="620688"/>
            <a:ext cx="9105343" cy="645442"/>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59" y="1301143"/>
            <a:ext cx="6009001" cy="2611281"/>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3933056"/>
            <a:ext cx="6025525" cy="2376264"/>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52432" y="1301143"/>
            <a:ext cx="3112520" cy="2559905"/>
          </a:xfrm>
          <a:prstGeom prst="rect">
            <a:avLst/>
          </a:prstGeom>
        </p:spPr>
      </p:pic>
      <p:sp>
        <p:nvSpPr>
          <p:cNvPr id="11" name="TextBox 10"/>
          <p:cNvSpPr txBox="1"/>
          <p:nvPr/>
        </p:nvSpPr>
        <p:spPr>
          <a:xfrm>
            <a:off x="6084168" y="4205987"/>
            <a:ext cx="3027593" cy="2031325"/>
          </a:xfrm>
          <a:prstGeom prst="rect">
            <a:avLst/>
          </a:prstGeom>
          <a:solidFill>
            <a:schemeClr val="accent1">
              <a:lumMod val="20000"/>
              <a:lumOff val="80000"/>
            </a:schemeClr>
          </a:solidFill>
          <a:ln>
            <a:solidFill>
              <a:schemeClr val="accent1"/>
            </a:solidFill>
          </a:ln>
        </p:spPr>
        <p:txBody>
          <a:bodyPr wrap="square" rtlCol="0">
            <a:spAutoFit/>
          </a:bodyPr>
          <a:lstStyle/>
          <a:p>
            <a:pPr algn="just"/>
            <a:r>
              <a:rPr lang="en-US" sz="1400"/>
              <a:t>The majority of Facebook users are  men (70%) between the ages of 18 and 34 (77%), 62% of whom are single.</a:t>
            </a:r>
          </a:p>
          <a:p>
            <a:pPr algn="just"/>
            <a:r>
              <a:rPr lang="en-US" sz="1400"/>
              <a:t>Predominantly people use mobile devices to access Facebook content. Although Android is commonly widespread, mobile web and feature phones are also popular way of accessing social media in Sri Lanka. </a:t>
            </a:r>
          </a:p>
        </p:txBody>
      </p:sp>
    </p:spTree>
    <p:extLst>
      <p:ext uri="{BB962C8B-B14F-4D97-AF65-F5344CB8AC3E}">
        <p14:creationId xmlns:p14="http://schemas.microsoft.com/office/powerpoint/2010/main" val="13691388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Annex </a:t>
            </a:r>
            <a:r>
              <a:rPr lang="en-GB"/>
              <a:t>9</a:t>
            </a:r>
            <a:r>
              <a:rPr lang="en-US"/>
              <a:t>: Markets comparison</a:t>
            </a:r>
          </a:p>
        </p:txBody>
      </p:sp>
      <p:sp>
        <p:nvSpPr>
          <p:cNvPr id="4" name="Slide Number Placeholder 3"/>
          <p:cNvSpPr>
            <a:spLocks noGrp="1"/>
          </p:cNvSpPr>
          <p:nvPr>
            <p:ph type="sldNum" sz="quarter" idx="12"/>
          </p:nvPr>
        </p:nvSpPr>
        <p:spPr/>
        <p:txBody>
          <a:bodyPr/>
          <a:lstStyle/>
          <a:p>
            <a:fld id="{D7F305DA-160D-498F-B102-A1D8643B4A2C}" type="slidenum">
              <a:rPr lang="ru-RU" smtClean="0"/>
              <a:pPr/>
              <a:t>63</a:t>
            </a:fld>
            <a:endParaRPr lang="ru-RU"/>
          </a:p>
        </p:txBody>
      </p:sp>
      <p:graphicFrame>
        <p:nvGraphicFramePr>
          <p:cNvPr id="5" name="Таблица 9"/>
          <p:cNvGraphicFramePr>
            <a:graphicFrameLocks noGrp="1"/>
          </p:cNvGraphicFramePr>
          <p:nvPr>
            <p:extLst>
              <p:ext uri="{D42A27DB-BD31-4B8C-83A1-F6EECF244321}">
                <p14:modId xmlns:p14="http://schemas.microsoft.com/office/powerpoint/2010/main" val="1018225164"/>
              </p:ext>
            </p:extLst>
          </p:nvPr>
        </p:nvGraphicFramePr>
        <p:xfrm>
          <a:off x="248866" y="697309"/>
          <a:ext cx="8738217" cy="1939603"/>
        </p:xfrm>
        <a:graphic>
          <a:graphicData uri="http://schemas.openxmlformats.org/drawingml/2006/table">
            <a:tbl>
              <a:tblPr firstRow="1" bandRow="1">
                <a:tableStyleId>{5C22544A-7EE6-4342-B048-85BDC9FD1C3A}</a:tableStyleId>
              </a:tblPr>
              <a:tblGrid>
                <a:gridCol w="2738958">
                  <a:extLst>
                    <a:ext uri="{9D8B030D-6E8A-4147-A177-3AD203B41FA5}">
                      <a16:colId xmlns:a16="http://schemas.microsoft.com/office/drawing/2014/main" val="2281888314"/>
                    </a:ext>
                  </a:extLst>
                </a:gridCol>
                <a:gridCol w="864096">
                  <a:extLst>
                    <a:ext uri="{9D8B030D-6E8A-4147-A177-3AD203B41FA5}">
                      <a16:colId xmlns:a16="http://schemas.microsoft.com/office/drawing/2014/main" val="3378128975"/>
                    </a:ext>
                  </a:extLst>
                </a:gridCol>
                <a:gridCol w="864096">
                  <a:extLst>
                    <a:ext uri="{9D8B030D-6E8A-4147-A177-3AD203B41FA5}">
                      <a16:colId xmlns:a16="http://schemas.microsoft.com/office/drawing/2014/main" val="2066213163"/>
                    </a:ext>
                  </a:extLst>
                </a:gridCol>
                <a:gridCol w="864096">
                  <a:extLst>
                    <a:ext uri="{9D8B030D-6E8A-4147-A177-3AD203B41FA5}">
                      <a16:colId xmlns:a16="http://schemas.microsoft.com/office/drawing/2014/main" val="83751250"/>
                    </a:ext>
                  </a:extLst>
                </a:gridCol>
                <a:gridCol w="864096">
                  <a:extLst>
                    <a:ext uri="{9D8B030D-6E8A-4147-A177-3AD203B41FA5}">
                      <a16:colId xmlns:a16="http://schemas.microsoft.com/office/drawing/2014/main" val="2060045126"/>
                    </a:ext>
                  </a:extLst>
                </a:gridCol>
                <a:gridCol w="864096">
                  <a:extLst>
                    <a:ext uri="{9D8B030D-6E8A-4147-A177-3AD203B41FA5}">
                      <a16:colId xmlns:a16="http://schemas.microsoft.com/office/drawing/2014/main" val="3566856393"/>
                    </a:ext>
                  </a:extLst>
                </a:gridCol>
                <a:gridCol w="864096">
                  <a:extLst>
                    <a:ext uri="{9D8B030D-6E8A-4147-A177-3AD203B41FA5}">
                      <a16:colId xmlns:a16="http://schemas.microsoft.com/office/drawing/2014/main" val="20006"/>
                    </a:ext>
                  </a:extLst>
                </a:gridCol>
                <a:gridCol w="814683">
                  <a:extLst>
                    <a:ext uri="{9D8B030D-6E8A-4147-A177-3AD203B41FA5}">
                      <a16:colId xmlns:a16="http://schemas.microsoft.com/office/drawing/2014/main" val="1561310262"/>
                    </a:ext>
                  </a:extLst>
                </a:gridCol>
              </a:tblGrid>
              <a:tr h="30480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400" b="1" u="none" strike="noStrike" dirty="0">
                          <a:effectLst/>
                        </a:rPr>
                        <a:t>Country statistics</a:t>
                      </a:r>
                      <a:endParaRPr lang="en-US" sz="1400" b="1" i="0" u="none" strike="noStrike" dirty="0">
                        <a:solidFill>
                          <a:srgbClr val="000000"/>
                        </a:solidFill>
                        <a:effectLst/>
                        <a:latin typeface="Calibri" panose="020F0502020204030204" pitchFamily="34" charset="0"/>
                      </a:endParaRPr>
                    </a:p>
                  </a:txBody>
                  <a:tcPr anchor="ctr"/>
                </a:tc>
                <a:tc>
                  <a:txBody>
                    <a:bodyPr/>
                    <a:lstStyle/>
                    <a:p>
                      <a:pPr algn="ctr" fontAlgn="b"/>
                      <a:r>
                        <a:rPr lang="en-US" sz="1400" b="1" u="none" strike="noStrike" dirty="0">
                          <a:effectLst/>
                        </a:rPr>
                        <a:t>VN</a:t>
                      </a:r>
                    </a:p>
                  </a:txBody>
                  <a:tcPr marL="7436" marR="7436" marT="7436" marB="0" anchor="ctr"/>
                </a:tc>
                <a:tc>
                  <a:txBody>
                    <a:bodyPr/>
                    <a:lstStyle/>
                    <a:p>
                      <a:pPr algn="ctr" fontAlgn="b"/>
                      <a:r>
                        <a:rPr lang="en-US" sz="1400" b="1" u="none" strike="noStrike" dirty="0">
                          <a:effectLst/>
                        </a:rPr>
                        <a:t>PH</a:t>
                      </a:r>
                    </a:p>
                  </a:txBody>
                  <a:tcPr marL="7436" marR="7436" marT="7436" marB="0" anchor="ctr"/>
                </a:tc>
                <a:tc>
                  <a:txBody>
                    <a:bodyPr/>
                    <a:lstStyle/>
                    <a:p>
                      <a:pPr algn="ctr" fontAlgn="b"/>
                      <a:r>
                        <a:rPr lang="en-US" sz="1400" b="1" u="none" strike="noStrike" dirty="0">
                          <a:effectLst/>
                        </a:rPr>
                        <a:t>ID</a:t>
                      </a:r>
                    </a:p>
                  </a:txBody>
                  <a:tcPr marL="7436" marR="7436" marT="7436" marB="0" anchor="ctr"/>
                </a:tc>
                <a:tc>
                  <a:txBody>
                    <a:bodyPr/>
                    <a:lstStyle/>
                    <a:p>
                      <a:pPr algn="ctr" fontAlgn="b"/>
                      <a:r>
                        <a:rPr lang="en-US" sz="1400" b="1" u="none" strike="noStrike" dirty="0">
                          <a:effectLst/>
                        </a:rPr>
                        <a:t>MY</a:t>
                      </a:r>
                    </a:p>
                  </a:txBody>
                  <a:tcPr marL="7436" marR="7436" marT="7436" marB="0" anchor="ctr"/>
                </a:tc>
                <a:tc>
                  <a:txBody>
                    <a:bodyPr/>
                    <a:lstStyle/>
                    <a:p>
                      <a:pPr algn="ctr" fontAlgn="b"/>
                      <a:r>
                        <a:rPr lang="en-US" sz="1400" b="1" u="none" strike="noStrike" dirty="0">
                          <a:effectLst/>
                        </a:rPr>
                        <a:t>CN</a:t>
                      </a:r>
                    </a:p>
                  </a:txBody>
                  <a:tcPr marL="7436" marR="7436" marT="7436" marB="0" anchor="ctr"/>
                </a:tc>
                <a:tc>
                  <a:txBody>
                    <a:bodyPr/>
                    <a:lstStyle/>
                    <a:p>
                      <a:pPr algn="ctr" fontAlgn="b"/>
                      <a:r>
                        <a:rPr lang="en-US" sz="1400" b="1" u="none" strike="noStrike" dirty="0">
                          <a:effectLst/>
                        </a:rPr>
                        <a:t>MM</a:t>
                      </a:r>
                    </a:p>
                  </a:txBody>
                  <a:tcPr marL="7436" marR="7436" marT="7436" marB="0" anchor="ctr"/>
                </a:tc>
                <a:tc>
                  <a:txBody>
                    <a:bodyPr/>
                    <a:lstStyle/>
                    <a:p>
                      <a:pPr algn="ctr" fontAlgn="b"/>
                      <a:r>
                        <a:rPr lang="en-US" sz="1400" b="1" u="none" strike="noStrike" dirty="0">
                          <a:effectLst/>
                        </a:rPr>
                        <a:t>LK</a:t>
                      </a:r>
                    </a:p>
                  </a:txBody>
                  <a:tcPr marL="7436" marR="7436" marT="7436" marB="0" anchor="ctr"/>
                </a:tc>
                <a:extLst>
                  <a:ext uri="{0D108BD9-81ED-4DB2-BD59-A6C34878D82A}">
                    <a16:rowId xmlns:a16="http://schemas.microsoft.com/office/drawing/2014/main" val="1993637635"/>
                  </a:ext>
                </a:extLst>
              </a:tr>
              <a:tr h="220796">
                <a:tc>
                  <a:txBody>
                    <a:bodyPr/>
                    <a:lstStyle/>
                    <a:p>
                      <a:pPr algn="l" fontAlgn="b"/>
                      <a:r>
                        <a:rPr lang="en-US" sz="1400" b="0" u="none" strike="noStrike" dirty="0">
                          <a:effectLst/>
                        </a:rPr>
                        <a:t>Population, mln</a:t>
                      </a:r>
                      <a:endParaRPr lang="en-US" sz="1400" b="0" i="0" u="none" strike="noStrike" dirty="0">
                        <a:solidFill>
                          <a:srgbClr val="000000"/>
                        </a:solidFill>
                        <a:effectLst/>
                        <a:latin typeface="Calibri" panose="020F0502020204030204" pitchFamily="34" charset="0"/>
                      </a:endParaRPr>
                    </a:p>
                  </a:txBody>
                  <a:tcPr marL="7436" marR="7436" marT="7436" marB="0" anchor="ctr"/>
                </a:tc>
                <a:tc>
                  <a:txBody>
                    <a:bodyPr/>
                    <a:lstStyle/>
                    <a:p>
                      <a:pPr algn="r" fontAlgn="b"/>
                      <a:r>
                        <a:rPr lang="ru-RU" sz="1400" u="none" strike="noStrike" dirty="0">
                          <a:effectLst/>
                        </a:rPr>
                        <a:t>91</a:t>
                      </a:r>
                      <a:endParaRPr lang="ru-RU" sz="1400" b="0" i="0" u="none" strike="noStrike" dirty="0">
                        <a:solidFill>
                          <a:srgbClr val="000000"/>
                        </a:solidFill>
                        <a:effectLst/>
                        <a:latin typeface="Calibri" panose="020F0502020204030204" pitchFamily="34" charset="0"/>
                      </a:endParaRPr>
                    </a:p>
                  </a:txBody>
                  <a:tcPr marL="7436" marR="7436" marT="7436" marB="0" anchor="ctr"/>
                </a:tc>
                <a:tc>
                  <a:txBody>
                    <a:bodyPr/>
                    <a:lstStyle/>
                    <a:p>
                      <a:pPr algn="r" fontAlgn="b"/>
                      <a:r>
                        <a:rPr lang="ru-RU" sz="1400" u="none" strike="noStrike">
                          <a:effectLst/>
                        </a:rPr>
                        <a:t>101,9</a:t>
                      </a:r>
                      <a:endParaRPr lang="ru-RU" sz="1400" b="0" i="0" u="none" strike="noStrike">
                        <a:solidFill>
                          <a:srgbClr val="000000"/>
                        </a:solidFill>
                        <a:effectLst/>
                        <a:latin typeface="Calibri" panose="020F0502020204030204" pitchFamily="34" charset="0"/>
                      </a:endParaRPr>
                    </a:p>
                  </a:txBody>
                  <a:tcPr marL="7436" marR="7436" marT="7436" marB="0" anchor="ctr"/>
                </a:tc>
                <a:tc>
                  <a:txBody>
                    <a:bodyPr/>
                    <a:lstStyle/>
                    <a:p>
                      <a:pPr algn="r" fontAlgn="b"/>
                      <a:r>
                        <a:rPr lang="ru-RU" sz="1400" u="none" strike="noStrike">
                          <a:effectLst/>
                        </a:rPr>
                        <a:t>255</a:t>
                      </a:r>
                      <a:endParaRPr lang="ru-RU" sz="1400" b="0" i="0" u="none" strike="noStrike">
                        <a:solidFill>
                          <a:srgbClr val="000000"/>
                        </a:solidFill>
                        <a:effectLst/>
                        <a:latin typeface="Calibri" panose="020F0502020204030204" pitchFamily="34" charset="0"/>
                      </a:endParaRPr>
                    </a:p>
                  </a:txBody>
                  <a:tcPr marL="7436" marR="7436" marT="7436" marB="0" anchor="ctr"/>
                </a:tc>
                <a:tc>
                  <a:txBody>
                    <a:bodyPr/>
                    <a:lstStyle/>
                    <a:p>
                      <a:pPr algn="r" fontAlgn="b"/>
                      <a:r>
                        <a:rPr lang="ru-RU" sz="1400" u="none" strike="noStrike" dirty="0">
                          <a:effectLst/>
                        </a:rPr>
                        <a:t>31</a:t>
                      </a:r>
                      <a:endParaRPr lang="ru-RU" sz="1400" b="0" i="0" u="none" strike="noStrike" dirty="0">
                        <a:solidFill>
                          <a:srgbClr val="000000"/>
                        </a:solidFill>
                        <a:effectLst/>
                        <a:latin typeface="Calibri" panose="020F0502020204030204" pitchFamily="34" charset="0"/>
                      </a:endParaRPr>
                    </a:p>
                  </a:txBody>
                  <a:tcPr marL="7436" marR="7436" marT="7436" marB="0" anchor="ctr"/>
                </a:tc>
                <a:tc>
                  <a:txBody>
                    <a:bodyPr/>
                    <a:lstStyle/>
                    <a:p>
                      <a:pPr algn="r" fontAlgn="b"/>
                      <a:r>
                        <a:rPr lang="en-US" sz="1400" b="0" i="0" u="none" strike="noStrike" dirty="0">
                          <a:solidFill>
                            <a:srgbClr val="000000"/>
                          </a:solidFill>
                          <a:effectLst/>
                          <a:latin typeface="Calibri" panose="020F0502020204030204" pitchFamily="34" charset="0"/>
                        </a:rPr>
                        <a:t>1</a:t>
                      </a:r>
                      <a:r>
                        <a:rPr lang="en-US" sz="1400" b="0" i="0" u="none" strike="noStrike" baseline="0" dirty="0">
                          <a:solidFill>
                            <a:srgbClr val="000000"/>
                          </a:solidFill>
                          <a:effectLst/>
                          <a:latin typeface="Calibri" panose="020F0502020204030204" pitchFamily="34" charset="0"/>
                        </a:rPr>
                        <a:t> 376</a:t>
                      </a:r>
                      <a:endParaRPr lang="ru-RU" sz="1400" b="0" i="0" u="none" strike="noStrike" dirty="0">
                        <a:solidFill>
                          <a:srgbClr val="000000"/>
                        </a:solidFill>
                        <a:effectLst/>
                        <a:latin typeface="Calibri" panose="020F0502020204030204" pitchFamily="34" charset="0"/>
                      </a:endParaRPr>
                    </a:p>
                  </a:txBody>
                  <a:tcPr marL="7436" marR="7436" marT="7436" marB="0" anchor="ctr"/>
                </a:tc>
                <a:tc>
                  <a:txBody>
                    <a:bodyPr/>
                    <a:lstStyle/>
                    <a:p>
                      <a:pPr algn="r" fontAlgn="b"/>
                      <a:r>
                        <a:rPr lang="ru-RU" sz="1400" b="0" u="none" strike="noStrike" dirty="0">
                          <a:effectLst/>
                        </a:rPr>
                        <a:t>51</a:t>
                      </a:r>
                      <a:endParaRPr lang="ru-RU" sz="1400" b="0" i="0" u="none" strike="noStrike" dirty="0">
                        <a:solidFill>
                          <a:srgbClr val="000000"/>
                        </a:solidFill>
                        <a:effectLst/>
                        <a:latin typeface="Calibri" panose="020F0502020204030204" pitchFamily="34" charset="0"/>
                      </a:endParaRPr>
                    </a:p>
                  </a:txBody>
                  <a:tcPr marL="7436" marR="7436" marT="7436" marB="0" anchor="ctr"/>
                </a:tc>
                <a:tc>
                  <a:txBody>
                    <a:bodyPr/>
                    <a:lstStyle/>
                    <a:p>
                      <a:pPr algn="r" fontAlgn="b"/>
                      <a:r>
                        <a:rPr lang="en-GB" sz="1400" b="1" i="0" u="none" strike="noStrike" dirty="0">
                          <a:solidFill>
                            <a:srgbClr val="000000"/>
                          </a:solidFill>
                          <a:effectLst/>
                          <a:latin typeface="Calibri" panose="020F0502020204030204" pitchFamily="34" charset="0"/>
                        </a:rPr>
                        <a:t>21</a:t>
                      </a:r>
                      <a:endParaRPr lang="ru-RU" sz="1400" b="1" i="0" u="none" strike="noStrike" dirty="0">
                        <a:solidFill>
                          <a:srgbClr val="000000"/>
                        </a:solidFill>
                        <a:effectLst/>
                        <a:latin typeface="Calibri" panose="020F0502020204030204" pitchFamily="34" charset="0"/>
                      </a:endParaRPr>
                    </a:p>
                  </a:txBody>
                  <a:tcPr marL="7436" marR="7436" marT="7436" marB="0" anchor="ctr"/>
                </a:tc>
                <a:extLst>
                  <a:ext uri="{0D108BD9-81ED-4DB2-BD59-A6C34878D82A}">
                    <a16:rowId xmlns:a16="http://schemas.microsoft.com/office/drawing/2014/main" val="2949019873"/>
                  </a:ext>
                </a:extLst>
              </a:tr>
              <a:tr h="310027">
                <a:tc>
                  <a:txBody>
                    <a:bodyPr/>
                    <a:lstStyle/>
                    <a:p>
                      <a:pPr algn="l" fontAlgn="b"/>
                      <a:r>
                        <a:rPr lang="it-IT" sz="1400" b="0" u="none" strike="noStrike" kern="1200" dirty="0">
                          <a:solidFill>
                            <a:schemeClr val="dk1"/>
                          </a:solidFill>
                          <a:effectLst/>
                          <a:latin typeface="+mn-lt"/>
                          <a:ea typeface="+mn-ea"/>
                          <a:cs typeface="+mn-cs"/>
                        </a:rPr>
                        <a:t>GDP per capita (nominal), thsd USD</a:t>
                      </a:r>
                    </a:p>
                  </a:txBody>
                  <a:tcPr marL="7436" marR="7436" marT="7436" marB="0" anchor="ctr"/>
                </a:tc>
                <a:tc>
                  <a:txBody>
                    <a:bodyPr/>
                    <a:lstStyle/>
                    <a:p>
                      <a:pPr algn="r" fontAlgn="b"/>
                      <a:r>
                        <a:rPr lang="ru-RU" sz="1400" u="none" strike="noStrike" dirty="0">
                          <a:effectLst/>
                        </a:rPr>
                        <a:t>2,3</a:t>
                      </a:r>
                      <a:endParaRPr lang="ru-RU" sz="1400" b="0" i="0" u="none" strike="noStrike" dirty="0">
                        <a:solidFill>
                          <a:srgbClr val="000000"/>
                        </a:solidFill>
                        <a:effectLst/>
                        <a:latin typeface="Calibri" panose="020F0502020204030204" pitchFamily="34" charset="0"/>
                      </a:endParaRPr>
                    </a:p>
                  </a:txBody>
                  <a:tcPr marL="7436" marR="7436" marT="7436" marB="0" anchor="ctr"/>
                </a:tc>
                <a:tc>
                  <a:txBody>
                    <a:bodyPr/>
                    <a:lstStyle/>
                    <a:p>
                      <a:pPr algn="r" fontAlgn="b"/>
                      <a:r>
                        <a:rPr lang="ru-RU" sz="1400" u="none" strike="noStrike" dirty="0">
                          <a:effectLst/>
                        </a:rPr>
                        <a:t>3,2</a:t>
                      </a:r>
                      <a:endParaRPr lang="ru-RU" sz="1400" b="0" i="0" u="none" strike="noStrike" dirty="0">
                        <a:solidFill>
                          <a:srgbClr val="000000"/>
                        </a:solidFill>
                        <a:effectLst/>
                        <a:latin typeface="Calibri" panose="020F0502020204030204" pitchFamily="34" charset="0"/>
                      </a:endParaRPr>
                    </a:p>
                  </a:txBody>
                  <a:tcPr marL="7436" marR="7436" marT="7436" marB="0" anchor="ctr"/>
                </a:tc>
                <a:tc>
                  <a:txBody>
                    <a:bodyPr/>
                    <a:lstStyle/>
                    <a:p>
                      <a:pPr algn="r" fontAlgn="b"/>
                      <a:r>
                        <a:rPr lang="ru-RU" sz="1400" u="none" strike="noStrike">
                          <a:effectLst/>
                        </a:rPr>
                        <a:t>3,5</a:t>
                      </a:r>
                      <a:endParaRPr lang="ru-RU" sz="1400" b="0" i="0" u="none" strike="noStrike">
                        <a:solidFill>
                          <a:srgbClr val="000000"/>
                        </a:solidFill>
                        <a:effectLst/>
                        <a:latin typeface="Calibri" panose="020F0502020204030204" pitchFamily="34" charset="0"/>
                      </a:endParaRPr>
                    </a:p>
                  </a:txBody>
                  <a:tcPr marL="7436" marR="7436" marT="7436" marB="0" anchor="ctr"/>
                </a:tc>
                <a:tc>
                  <a:txBody>
                    <a:bodyPr/>
                    <a:lstStyle/>
                    <a:p>
                      <a:pPr algn="r" fontAlgn="b"/>
                      <a:r>
                        <a:rPr lang="ru-RU" sz="1400" u="none" strike="noStrike" dirty="0">
                          <a:effectLst/>
                        </a:rPr>
                        <a:t>12,2</a:t>
                      </a:r>
                      <a:endParaRPr lang="ru-RU" sz="1400" b="0" i="0" u="none" strike="noStrike" dirty="0">
                        <a:solidFill>
                          <a:srgbClr val="000000"/>
                        </a:solidFill>
                        <a:effectLst/>
                        <a:latin typeface="Calibri" panose="020F0502020204030204" pitchFamily="34" charset="0"/>
                      </a:endParaRPr>
                    </a:p>
                  </a:txBody>
                  <a:tcPr marL="7436" marR="7436" marT="7436" marB="0" anchor="ctr"/>
                </a:tc>
                <a:tc>
                  <a:txBody>
                    <a:bodyPr/>
                    <a:lstStyle/>
                    <a:p>
                      <a:pPr algn="r" fontAlgn="b"/>
                      <a:r>
                        <a:rPr lang="en-US" sz="1400" b="0" i="0" u="none" strike="noStrike" dirty="0">
                          <a:solidFill>
                            <a:srgbClr val="000000"/>
                          </a:solidFill>
                          <a:effectLst/>
                          <a:latin typeface="Calibri" panose="020F0502020204030204" pitchFamily="34" charset="0"/>
                        </a:rPr>
                        <a:t>8,8</a:t>
                      </a:r>
                      <a:endParaRPr lang="ru-RU" sz="1400" b="0" i="0" u="none" strike="noStrike" dirty="0">
                        <a:solidFill>
                          <a:srgbClr val="000000"/>
                        </a:solidFill>
                        <a:effectLst/>
                        <a:latin typeface="Calibri" panose="020F0502020204030204" pitchFamily="34" charset="0"/>
                      </a:endParaRPr>
                    </a:p>
                  </a:txBody>
                  <a:tcPr marL="7436" marR="7436" marT="7436" marB="0" anchor="ctr"/>
                </a:tc>
                <a:tc>
                  <a:txBody>
                    <a:bodyPr/>
                    <a:lstStyle/>
                    <a:p>
                      <a:pPr algn="r" fontAlgn="b"/>
                      <a:r>
                        <a:rPr lang="en-US" sz="1400" b="0" u="none" strike="noStrike" dirty="0">
                          <a:effectLst/>
                        </a:rPr>
                        <a:t>1</a:t>
                      </a:r>
                      <a:r>
                        <a:rPr lang="ru-RU" sz="1400" b="0" u="none" strike="noStrike" dirty="0">
                          <a:effectLst/>
                        </a:rPr>
                        <a:t>,</a:t>
                      </a:r>
                      <a:r>
                        <a:rPr lang="en-US" sz="1400" b="0" u="none" strike="noStrike" dirty="0">
                          <a:effectLst/>
                        </a:rPr>
                        <a:t>4</a:t>
                      </a:r>
                      <a:endParaRPr lang="ru-RU" sz="1400" b="0" i="0" u="none" strike="noStrike" dirty="0">
                        <a:solidFill>
                          <a:srgbClr val="000000"/>
                        </a:solidFill>
                        <a:effectLst/>
                        <a:latin typeface="Calibri" panose="020F0502020204030204" pitchFamily="34" charset="0"/>
                      </a:endParaRPr>
                    </a:p>
                  </a:txBody>
                  <a:tcPr marL="7436" marR="7436" marT="7436" marB="0" anchor="ctr"/>
                </a:tc>
                <a:tc>
                  <a:txBody>
                    <a:bodyPr/>
                    <a:lstStyle/>
                    <a:p>
                      <a:pPr algn="r" fontAlgn="b"/>
                      <a:r>
                        <a:rPr lang="en-GB" sz="1400" b="1" i="0" u="none" strike="noStrike" dirty="0">
                          <a:solidFill>
                            <a:srgbClr val="000000"/>
                          </a:solidFill>
                          <a:effectLst/>
                          <a:latin typeface="Calibri" panose="020F0502020204030204" pitchFamily="34" charset="0"/>
                        </a:rPr>
                        <a:t>3,9</a:t>
                      </a:r>
                      <a:endParaRPr lang="ru-RU" sz="1400" b="1" i="0" u="none" strike="noStrike" dirty="0">
                        <a:solidFill>
                          <a:srgbClr val="000000"/>
                        </a:solidFill>
                        <a:effectLst/>
                        <a:latin typeface="Calibri" panose="020F0502020204030204" pitchFamily="34" charset="0"/>
                      </a:endParaRPr>
                    </a:p>
                  </a:txBody>
                  <a:tcPr marL="7436" marR="7436" marT="7436" marB="0" anchor="ctr"/>
                </a:tc>
                <a:extLst>
                  <a:ext uri="{0D108BD9-81ED-4DB2-BD59-A6C34878D82A}">
                    <a16:rowId xmlns:a16="http://schemas.microsoft.com/office/drawing/2014/main" val="989315610"/>
                  </a:ext>
                </a:extLst>
              </a:tr>
              <a:tr h="220796">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it-IT" sz="1400" b="0" u="none" strike="noStrike" dirty="0">
                          <a:effectLst/>
                        </a:rPr>
                        <a:t>GDP per </a:t>
                      </a:r>
                      <a:r>
                        <a:rPr lang="it-IT" sz="1400" b="0" u="none" strike="noStrike" dirty="0" err="1">
                          <a:effectLst/>
                        </a:rPr>
                        <a:t>person</a:t>
                      </a:r>
                      <a:r>
                        <a:rPr lang="it-IT" sz="1400" b="0" u="none" strike="noStrike" dirty="0">
                          <a:effectLst/>
                        </a:rPr>
                        <a:t> </a:t>
                      </a:r>
                      <a:r>
                        <a:rPr lang="it-IT" sz="1400" b="0" u="none" strike="noStrike" dirty="0" err="1">
                          <a:effectLst/>
                        </a:rPr>
                        <a:t>employed</a:t>
                      </a:r>
                      <a:r>
                        <a:rPr lang="it-IT" sz="1400" b="0" u="none" strike="noStrike" dirty="0">
                          <a:effectLst/>
                        </a:rPr>
                        <a:t>, </a:t>
                      </a:r>
                      <a:r>
                        <a:rPr lang="it-IT" sz="1400" b="0" u="none" strike="noStrike" dirty="0" err="1">
                          <a:effectLst/>
                        </a:rPr>
                        <a:t>thsd</a:t>
                      </a:r>
                      <a:r>
                        <a:rPr lang="it-IT" sz="1400" b="0" u="none" strike="noStrike" dirty="0">
                          <a:effectLst/>
                        </a:rPr>
                        <a:t> USD</a:t>
                      </a:r>
                      <a:endParaRPr lang="it-IT" sz="1400" b="0" i="0" u="none" strike="noStrike" dirty="0">
                        <a:solidFill>
                          <a:srgbClr val="000000"/>
                        </a:solidFill>
                        <a:effectLst/>
                        <a:latin typeface="Calibri" panose="020F0502020204030204" pitchFamily="34" charset="0"/>
                      </a:endParaRPr>
                    </a:p>
                  </a:txBody>
                  <a:tcPr marL="7436" marR="7436" marT="7436" marB="0" anchor="ctr"/>
                </a:tc>
                <a:tc>
                  <a:txBody>
                    <a:bodyPr/>
                    <a:lstStyle/>
                    <a:p>
                      <a:pPr algn="r" fontAlgn="b"/>
                      <a:r>
                        <a:rPr lang="en-GB" sz="1400" b="0" i="0" u="none" strike="noStrike" dirty="0">
                          <a:solidFill>
                            <a:srgbClr val="000000"/>
                          </a:solidFill>
                          <a:effectLst/>
                          <a:latin typeface="Calibri" panose="020F0502020204030204" pitchFamily="34" charset="0"/>
                        </a:rPr>
                        <a:t>9,3</a:t>
                      </a:r>
                      <a:endParaRPr lang="ru-RU" sz="1400" b="0" i="0" u="none" strike="noStrike" dirty="0">
                        <a:solidFill>
                          <a:srgbClr val="000000"/>
                        </a:solidFill>
                        <a:effectLst/>
                        <a:latin typeface="Calibri" panose="020F0502020204030204" pitchFamily="34" charset="0"/>
                      </a:endParaRPr>
                    </a:p>
                  </a:txBody>
                  <a:tcPr marL="7436" marR="7436" marT="7436" marB="0" anchor="ctr"/>
                </a:tc>
                <a:tc>
                  <a:txBody>
                    <a:bodyPr/>
                    <a:lstStyle/>
                    <a:p>
                      <a:pPr algn="r" fontAlgn="b"/>
                      <a:r>
                        <a:rPr lang="en-GB" sz="1400" b="0" i="0" u="none" strike="noStrike" dirty="0">
                          <a:solidFill>
                            <a:srgbClr val="000000"/>
                          </a:solidFill>
                          <a:effectLst/>
                          <a:latin typeface="Calibri" panose="020F0502020204030204" pitchFamily="34" charset="0"/>
                        </a:rPr>
                        <a:t>17,1</a:t>
                      </a:r>
                      <a:endParaRPr lang="ru-RU" sz="1400" b="0" i="0" u="none" strike="noStrike" dirty="0">
                        <a:solidFill>
                          <a:srgbClr val="000000"/>
                        </a:solidFill>
                        <a:effectLst/>
                        <a:latin typeface="Calibri" panose="020F0502020204030204" pitchFamily="34" charset="0"/>
                      </a:endParaRPr>
                    </a:p>
                  </a:txBody>
                  <a:tcPr marL="7436" marR="7436" marT="7436" marB="0" anchor="ctr"/>
                </a:tc>
                <a:tc>
                  <a:txBody>
                    <a:bodyPr/>
                    <a:lstStyle/>
                    <a:p>
                      <a:pPr algn="r" fontAlgn="b"/>
                      <a:r>
                        <a:rPr lang="en-GB" sz="1400" b="0" i="0" u="none" strike="noStrike" dirty="0">
                          <a:solidFill>
                            <a:srgbClr val="000000"/>
                          </a:solidFill>
                          <a:effectLst/>
                          <a:latin typeface="Calibri" panose="020F0502020204030204" pitchFamily="34" charset="0"/>
                        </a:rPr>
                        <a:t>21,9</a:t>
                      </a:r>
                      <a:endParaRPr lang="ru-RU" sz="1400" b="0" i="0" u="none" strike="noStrike" dirty="0">
                        <a:solidFill>
                          <a:srgbClr val="000000"/>
                        </a:solidFill>
                        <a:effectLst/>
                        <a:latin typeface="Calibri" panose="020F0502020204030204" pitchFamily="34" charset="0"/>
                      </a:endParaRPr>
                    </a:p>
                  </a:txBody>
                  <a:tcPr marL="7436" marR="7436" marT="7436" marB="0" anchor="ctr"/>
                </a:tc>
                <a:tc>
                  <a:txBody>
                    <a:bodyPr/>
                    <a:lstStyle/>
                    <a:p>
                      <a:pPr algn="r" fontAlgn="b"/>
                      <a:r>
                        <a:rPr lang="en-GB" sz="1400" b="0" i="0" u="none" strike="noStrike" dirty="0">
                          <a:solidFill>
                            <a:srgbClr val="000000"/>
                          </a:solidFill>
                          <a:effectLst/>
                          <a:latin typeface="Calibri" panose="020F0502020204030204" pitchFamily="34" charset="0"/>
                        </a:rPr>
                        <a:t>55,7</a:t>
                      </a:r>
                      <a:endParaRPr lang="ru-RU" sz="1400" b="0" i="0" u="none" strike="noStrike" dirty="0">
                        <a:solidFill>
                          <a:srgbClr val="000000"/>
                        </a:solidFill>
                        <a:effectLst/>
                        <a:latin typeface="Calibri" panose="020F0502020204030204" pitchFamily="34" charset="0"/>
                      </a:endParaRPr>
                    </a:p>
                  </a:txBody>
                  <a:tcPr marL="7436" marR="7436" marT="7436" marB="0" anchor="ctr"/>
                </a:tc>
                <a:tc>
                  <a:txBody>
                    <a:bodyPr/>
                    <a:lstStyle/>
                    <a:p>
                      <a:pPr algn="r" fontAlgn="b"/>
                      <a:r>
                        <a:rPr lang="en-GB" sz="1400" b="0" i="0" u="none" strike="noStrike" dirty="0">
                          <a:solidFill>
                            <a:srgbClr val="000000"/>
                          </a:solidFill>
                          <a:effectLst/>
                          <a:latin typeface="Calibri" panose="020F0502020204030204" pitchFamily="34" charset="0"/>
                        </a:rPr>
                        <a:t>23,1</a:t>
                      </a:r>
                      <a:endParaRPr lang="ru-RU" sz="1400" b="0" i="0" u="none" strike="noStrike" dirty="0">
                        <a:solidFill>
                          <a:srgbClr val="000000"/>
                        </a:solidFill>
                        <a:effectLst/>
                        <a:latin typeface="Calibri" panose="020F0502020204030204" pitchFamily="34" charset="0"/>
                      </a:endParaRPr>
                    </a:p>
                  </a:txBody>
                  <a:tcPr marL="7436" marR="7436" marT="7436" marB="0" anchor="ctr"/>
                </a:tc>
                <a:tc>
                  <a:txBody>
                    <a:bodyPr/>
                    <a:lstStyle/>
                    <a:p>
                      <a:pPr algn="r" fontAlgn="b"/>
                      <a:r>
                        <a:rPr lang="en-GB" sz="1400" b="0" i="0" u="none" strike="noStrike" dirty="0">
                          <a:solidFill>
                            <a:srgbClr val="000000"/>
                          </a:solidFill>
                          <a:effectLst/>
                          <a:latin typeface="Calibri" panose="020F0502020204030204" pitchFamily="34" charset="0"/>
                        </a:rPr>
                        <a:t>3,3</a:t>
                      </a:r>
                      <a:endParaRPr lang="ru-RU" sz="1400" b="0" i="0" u="none" strike="noStrike" dirty="0">
                        <a:solidFill>
                          <a:srgbClr val="000000"/>
                        </a:solidFill>
                        <a:effectLst/>
                        <a:latin typeface="Calibri" panose="020F0502020204030204" pitchFamily="34" charset="0"/>
                      </a:endParaRPr>
                    </a:p>
                  </a:txBody>
                  <a:tcPr marL="7436" marR="7436" marT="7436" marB="0" anchor="ctr"/>
                </a:tc>
                <a:tc>
                  <a:txBody>
                    <a:bodyPr/>
                    <a:lstStyle/>
                    <a:p>
                      <a:pPr algn="r" fontAlgn="b"/>
                      <a:r>
                        <a:rPr lang="en-GB" sz="1400" b="1" i="0" u="none" strike="noStrike" dirty="0">
                          <a:solidFill>
                            <a:srgbClr val="000000"/>
                          </a:solidFill>
                          <a:effectLst/>
                          <a:latin typeface="Calibri" panose="020F0502020204030204" pitchFamily="34" charset="0"/>
                        </a:rPr>
                        <a:t>26,0</a:t>
                      </a:r>
                      <a:endParaRPr lang="ru-RU" sz="1400" b="1" i="0" u="none" strike="noStrike" dirty="0">
                        <a:solidFill>
                          <a:srgbClr val="000000"/>
                        </a:solidFill>
                        <a:effectLst/>
                        <a:latin typeface="Calibri" panose="020F0502020204030204" pitchFamily="34" charset="0"/>
                      </a:endParaRPr>
                    </a:p>
                  </a:txBody>
                  <a:tcPr marL="7436" marR="7436" marT="7436" marB="0" anchor="ctr"/>
                </a:tc>
                <a:extLst>
                  <a:ext uri="{0D108BD9-81ED-4DB2-BD59-A6C34878D82A}">
                    <a16:rowId xmlns:a16="http://schemas.microsoft.com/office/drawing/2014/main" val="10003"/>
                  </a:ext>
                </a:extLst>
              </a:tr>
              <a:tr h="220796">
                <a:tc>
                  <a:txBody>
                    <a:bodyPr/>
                    <a:lstStyle/>
                    <a:p>
                      <a:pPr algn="l" fontAlgn="b"/>
                      <a:r>
                        <a:rPr lang="en-US" sz="1400" b="0" u="none" strike="noStrike" dirty="0">
                          <a:effectLst/>
                        </a:rPr>
                        <a:t>Labor force ratio</a:t>
                      </a:r>
                      <a:endParaRPr lang="en-US" sz="1400" b="0" i="0" u="none" strike="noStrike" dirty="0">
                        <a:solidFill>
                          <a:srgbClr val="000000"/>
                        </a:solidFill>
                        <a:effectLst/>
                        <a:latin typeface="Calibri" panose="020F0502020204030204" pitchFamily="34" charset="0"/>
                      </a:endParaRPr>
                    </a:p>
                  </a:txBody>
                  <a:tcPr marL="7436" marR="7436" marT="7436" marB="0" anchor="ctr"/>
                </a:tc>
                <a:tc>
                  <a:txBody>
                    <a:bodyPr/>
                    <a:lstStyle/>
                    <a:p>
                      <a:pPr algn="r" fontAlgn="b"/>
                      <a:r>
                        <a:rPr lang="ru-RU" sz="1400" u="none" strike="noStrike">
                          <a:effectLst/>
                        </a:rPr>
                        <a:t>62%</a:t>
                      </a:r>
                      <a:endParaRPr lang="ru-RU" sz="1400" b="0" i="0" u="none" strike="noStrike">
                        <a:solidFill>
                          <a:srgbClr val="000000"/>
                        </a:solidFill>
                        <a:effectLst/>
                        <a:latin typeface="Calibri" panose="020F0502020204030204" pitchFamily="34" charset="0"/>
                      </a:endParaRPr>
                    </a:p>
                  </a:txBody>
                  <a:tcPr marL="7436" marR="7436" marT="7436" marB="0" anchor="ctr"/>
                </a:tc>
                <a:tc>
                  <a:txBody>
                    <a:bodyPr/>
                    <a:lstStyle/>
                    <a:p>
                      <a:pPr algn="r" fontAlgn="b"/>
                      <a:r>
                        <a:rPr lang="ru-RU" sz="1400" u="none" strike="noStrike" dirty="0">
                          <a:effectLst/>
                        </a:rPr>
                        <a:t>63%</a:t>
                      </a:r>
                      <a:endParaRPr lang="ru-RU" sz="1400" b="0" i="0" u="none" strike="noStrike" dirty="0">
                        <a:solidFill>
                          <a:srgbClr val="000000"/>
                        </a:solidFill>
                        <a:effectLst/>
                        <a:latin typeface="Calibri" panose="020F0502020204030204" pitchFamily="34" charset="0"/>
                      </a:endParaRPr>
                    </a:p>
                  </a:txBody>
                  <a:tcPr marL="7436" marR="7436" marT="7436" marB="0" anchor="ctr"/>
                </a:tc>
                <a:tc>
                  <a:txBody>
                    <a:bodyPr/>
                    <a:lstStyle/>
                    <a:p>
                      <a:pPr algn="r" fontAlgn="b"/>
                      <a:r>
                        <a:rPr lang="ru-RU" sz="1400" u="none" strike="noStrike" dirty="0">
                          <a:effectLst/>
                        </a:rPr>
                        <a:t>67%</a:t>
                      </a:r>
                      <a:endParaRPr lang="ru-RU" sz="1400" b="0" i="0" u="none" strike="noStrike" dirty="0">
                        <a:solidFill>
                          <a:srgbClr val="000000"/>
                        </a:solidFill>
                        <a:effectLst/>
                        <a:latin typeface="Calibri" panose="020F0502020204030204" pitchFamily="34" charset="0"/>
                      </a:endParaRPr>
                    </a:p>
                  </a:txBody>
                  <a:tcPr marL="7436" marR="7436" marT="7436" marB="0" anchor="ctr"/>
                </a:tc>
                <a:tc>
                  <a:txBody>
                    <a:bodyPr/>
                    <a:lstStyle/>
                    <a:p>
                      <a:pPr algn="r" fontAlgn="b"/>
                      <a:r>
                        <a:rPr lang="ru-RU" sz="1400" u="none" strike="noStrike" dirty="0">
                          <a:effectLst/>
                        </a:rPr>
                        <a:t>66%</a:t>
                      </a:r>
                      <a:endParaRPr lang="ru-RU" sz="1400" b="0" i="0" u="none" strike="noStrike" dirty="0">
                        <a:solidFill>
                          <a:srgbClr val="000000"/>
                        </a:solidFill>
                        <a:effectLst/>
                        <a:latin typeface="Calibri" panose="020F0502020204030204" pitchFamily="34" charset="0"/>
                      </a:endParaRPr>
                    </a:p>
                  </a:txBody>
                  <a:tcPr marL="7436" marR="7436" marT="7436" marB="0" anchor="ctr"/>
                </a:tc>
                <a:tc>
                  <a:txBody>
                    <a:bodyPr/>
                    <a:lstStyle/>
                    <a:p>
                      <a:pPr algn="r" fontAlgn="b"/>
                      <a:r>
                        <a:rPr lang="en-US" sz="1400" b="0" i="0" u="none" strike="noStrike" dirty="0">
                          <a:solidFill>
                            <a:srgbClr val="000000"/>
                          </a:solidFill>
                          <a:effectLst/>
                          <a:latin typeface="Calibri" panose="020F0502020204030204" pitchFamily="34" charset="0"/>
                        </a:rPr>
                        <a:t>58,3</a:t>
                      </a:r>
                      <a:endParaRPr lang="ru-RU" sz="1400" b="0" i="0" u="none" strike="noStrike" dirty="0">
                        <a:solidFill>
                          <a:srgbClr val="000000"/>
                        </a:solidFill>
                        <a:effectLst/>
                        <a:latin typeface="Calibri" panose="020F0502020204030204" pitchFamily="34" charset="0"/>
                      </a:endParaRPr>
                    </a:p>
                  </a:txBody>
                  <a:tcPr marL="7436" marR="7436" marT="7436" marB="0" anchor="ctr"/>
                </a:tc>
                <a:tc>
                  <a:txBody>
                    <a:bodyPr/>
                    <a:lstStyle/>
                    <a:p>
                      <a:pPr algn="r" fontAlgn="b"/>
                      <a:r>
                        <a:rPr lang="en-US" sz="1400" b="0" u="none" strike="noStrike" dirty="0">
                          <a:effectLst/>
                        </a:rPr>
                        <a:t>68</a:t>
                      </a:r>
                      <a:r>
                        <a:rPr lang="ru-RU" sz="1400" b="0" u="none" strike="noStrike" dirty="0">
                          <a:effectLst/>
                        </a:rPr>
                        <a:t>%</a:t>
                      </a:r>
                      <a:endParaRPr lang="ru-RU" sz="1400" b="0" i="0" u="none" strike="noStrike" dirty="0">
                        <a:solidFill>
                          <a:srgbClr val="000000"/>
                        </a:solidFill>
                        <a:effectLst/>
                        <a:latin typeface="Calibri" panose="020F0502020204030204" pitchFamily="34" charset="0"/>
                      </a:endParaRPr>
                    </a:p>
                  </a:txBody>
                  <a:tcPr marL="7436" marR="7436" marT="7436" marB="0" anchor="ctr"/>
                </a:tc>
                <a:tc>
                  <a:txBody>
                    <a:bodyPr/>
                    <a:lstStyle/>
                    <a:p>
                      <a:pPr algn="r" fontAlgn="b"/>
                      <a:r>
                        <a:rPr lang="en-GB" sz="1400" b="1" i="0" u="none" strike="noStrike" dirty="0">
                          <a:solidFill>
                            <a:srgbClr val="000000"/>
                          </a:solidFill>
                          <a:effectLst/>
                          <a:latin typeface="Calibri" panose="020F0502020204030204" pitchFamily="34" charset="0"/>
                        </a:rPr>
                        <a:t>42%</a:t>
                      </a:r>
                      <a:endParaRPr lang="ru-RU" sz="1400" b="1" i="0" u="none" strike="noStrike" dirty="0">
                        <a:solidFill>
                          <a:srgbClr val="000000"/>
                        </a:solidFill>
                        <a:effectLst/>
                        <a:latin typeface="Calibri" panose="020F0502020204030204" pitchFamily="34" charset="0"/>
                      </a:endParaRPr>
                    </a:p>
                  </a:txBody>
                  <a:tcPr marL="7436" marR="7436" marT="7436" marB="0" anchor="ctr"/>
                </a:tc>
                <a:extLst>
                  <a:ext uri="{0D108BD9-81ED-4DB2-BD59-A6C34878D82A}">
                    <a16:rowId xmlns:a16="http://schemas.microsoft.com/office/drawing/2014/main" val="426034262"/>
                  </a:ext>
                </a:extLst>
              </a:tr>
              <a:tr h="220796">
                <a:tc>
                  <a:txBody>
                    <a:bodyPr/>
                    <a:lstStyle/>
                    <a:p>
                      <a:pPr algn="l" fontAlgn="b"/>
                      <a:r>
                        <a:rPr lang="en-US" sz="1400" b="0" u="none" strike="noStrike" dirty="0">
                          <a:effectLst/>
                        </a:rPr>
                        <a:t>Average monthly salary, USD</a:t>
                      </a:r>
                      <a:endParaRPr lang="en-US" sz="1400" b="0" i="0" u="none" strike="noStrike" dirty="0">
                        <a:solidFill>
                          <a:srgbClr val="000000"/>
                        </a:solidFill>
                        <a:effectLst/>
                        <a:latin typeface="Calibri" panose="020F0502020204030204" pitchFamily="34" charset="0"/>
                      </a:endParaRPr>
                    </a:p>
                  </a:txBody>
                  <a:tcPr marL="7436" marR="7436" marT="7436" marB="0" anchor="ctr"/>
                </a:tc>
                <a:tc>
                  <a:txBody>
                    <a:bodyPr/>
                    <a:lstStyle/>
                    <a:p>
                      <a:pPr algn="r" fontAlgn="b"/>
                      <a:r>
                        <a:rPr lang="ru-RU" sz="1400" u="none" strike="noStrike" dirty="0">
                          <a:effectLst/>
                        </a:rPr>
                        <a:t>200</a:t>
                      </a:r>
                      <a:endParaRPr lang="ru-RU" sz="1400" b="0" i="0" u="none" strike="noStrike" dirty="0">
                        <a:solidFill>
                          <a:srgbClr val="000000"/>
                        </a:solidFill>
                        <a:effectLst/>
                        <a:latin typeface="Calibri" panose="020F0502020204030204" pitchFamily="34" charset="0"/>
                      </a:endParaRPr>
                    </a:p>
                  </a:txBody>
                  <a:tcPr marL="7436" marR="7436" marT="7436" marB="0" anchor="ctr"/>
                </a:tc>
                <a:tc>
                  <a:txBody>
                    <a:bodyPr/>
                    <a:lstStyle/>
                    <a:p>
                      <a:pPr algn="r" fontAlgn="b"/>
                      <a:r>
                        <a:rPr lang="ru-RU" sz="1400" u="none" strike="noStrike" dirty="0">
                          <a:effectLst/>
                        </a:rPr>
                        <a:t>208</a:t>
                      </a:r>
                      <a:endParaRPr lang="ru-RU" sz="1400" b="0" i="0" u="none" strike="noStrike" dirty="0">
                        <a:solidFill>
                          <a:srgbClr val="000000"/>
                        </a:solidFill>
                        <a:effectLst/>
                        <a:latin typeface="Calibri" panose="020F0502020204030204" pitchFamily="34" charset="0"/>
                      </a:endParaRPr>
                    </a:p>
                  </a:txBody>
                  <a:tcPr marL="7436" marR="7436" marT="7436" marB="0" anchor="ctr"/>
                </a:tc>
                <a:tc>
                  <a:txBody>
                    <a:bodyPr/>
                    <a:lstStyle/>
                    <a:p>
                      <a:pPr algn="r" fontAlgn="b"/>
                      <a:r>
                        <a:rPr lang="ru-RU" sz="1400" u="none" strike="noStrike" dirty="0">
                          <a:effectLst/>
                        </a:rPr>
                        <a:t>250</a:t>
                      </a:r>
                      <a:endParaRPr lang="ru-RU" sz="1400" b="0" i="0" u="none" strike="noStrike" dirty="0">
                        <a:solidFill>
                          <a:srgbClr val="000000"/>
                        </a:solidFill>
                        <a:effectLst/>
                        <a:latin typeface="Calibri" panose="020F0502020204030204" pitchFamily="34" charset="0"/>
                      </a:endParaRPr>
                    </a:p>
                  </a:txBody>
                  <a:tcPr marL="7436" marR="7436" marT="7436" marB="0" anchor="ctr"/>
                </a:tc>
                <a:tc>
                  <a:txBody>
                    <a:bodyPr/>
                    <a:lstStyle/>
                    <a:p>
                      <a:pPr algn="r" fontAlgn="b"/>
                      <a:r>
                        <a:rPr lang="ru-RU" sz="1400" u="none" strike="noStrike" dirty="0">
                          <a:effectLst/>
                        </a:rPr>
                        <a:t>961</a:t>
                      </a:r>
                      <a:endParaRPr lang="ru-RU" sz="1400" b="0" i="0" u="none" strike="noStrike" dirty="0">
                        <a:solidFill>
                          <a:srgbClr val="000000"/>
                        </a:solidFill>
                        <a:effectLst/>
                        <a:latin typeface="Calibri" panose="020F0502020204030204" pitchFamily="34" charset="0"/>
                      </a:endParaRPr>
                    </a:p>
                  </a:txBody>
                  <a:tcPr marL="7436" marR="7436" marT="7436" marB="0" anchor="ctr"/>
                </a:tc>
                <a:tc>
                  <a:txBody>
                    <a:bodyPr/>
                    <a:lstStyle/>
                    <a:p>
                      <a:pPr algn="r" fontAlgn="b"/>
                      <a:r>
                        <a:rPr lang="en-US" sz="1400" b="0" i="0" u="none" strike="noStrike" dirty="0">
                          <a:solidFill>
                            <a:srgbClr val="000000"/>
                          </a:solidFill>
                          <a:effectLst/>
                          <a:latin typeface="Calibri" panose="020F0502020204030204" pitchFamily="34" charset="0"/>
                        </a:rPr>
                        <a:t>730</a:t>
                      </a:r>
                      <a:endParaRPr lang="ru-RU" sz="1400" b="0" i="0" u="none" strike="noStrike" dirty="0">
                        <a:solidFill>
                          <a:srgbClr val="000000"/>
                        </a:solidFill>
                        <a:effectLst/>
                        <a:latin typeface="Calibri" panose="020F0502020204030204" pitchFamily="34" charset="0"/>
                      </a:endParaRPr>
                    </a:p>
                  </a:txBody>
                  <a:tcPr marL="7436" marR="7436" marT="7436" marB="0" anchor="ctr"/>
                </a:tc>
                <a:tc>
                  <a:txBody>
                    <a:bodyPr/>
                    <a:lstStyle/>
                    <a:p>
                      <a:pPr algn="r" fontAlgn="b"/>
                      <a:r>
                        <a:rPr lang="en-US" sz="1400" b="0" i="0" u="none" strike="noStrike" dirty="0">
                          <a:solidFill>
                            <a:schemeClr val="dk1"/>
                          </a:solidFill>
                          <a:effectLst/>
                          <a:latin typeface="+mn-lt"/>
                        </a:rPr>
                        <a:t>120</a:t>
                      </a:r>
                      <a:endParaRPr lang="ru-RU" sz="1400" b="0" i="0" u="none" strike="noStrike" dirty="0">
                        <a:solidFill>
                          <a:srgbClr val="000000"/>
                        </a:solidFill>
                        <a:effectLst/>
                        <a:latin typeface="Calibri" panose="020F0502020204030204" pitchFamily="34" charset="0"/>
                      </a:endParaRPr>
                    </a:p>
                  </a:txBody>
                  <a:tcPr marL="7436" marR="7436" marT="7436" marB="0" anchor="ctr"/>
                </a:tc>
                <a:tc>
                  <a:txBody>
                    <a:bodyPr/>
                    <a:lstStyle/>
                    <a:p>
                      <a:pPr algn="r" fontAlgn="b"/>
                      <a:r>
                        <a:rPr lang="en-GB" sz="1400" b="1" i="0" u="none" strike="noStrike" dirty="0">
                          <a:solidFill>
                            <a:srgbClr val="000000"/>
                          </a:solidFill>
                          <a:effectLst/>
                          <a:latin typeface="Calibri" panose="020F0502020204030204" pitchFamily="34" charset="0"/>
                        </a:rPr>
                        <a:t>233</a:t>
                      </a:r>
                      <a:endParaRPr lang="ru-RU" sz="1400" b="1" i="0" u="none" strike="noStrike" dirty="0">
                        <a:solidFill>
                          <a:srgbClr val="000000"/>
                        </a:solidFill>
                        <a:effectLst/>
                        <a:latin typeface="Calibri" panose="020F0502020204030204" pitchFamily="34" charset="0"/>
                      </a:endParaRPr>
                    </a:p>
                  </a:txBody>
                  <a:tcPr marL="7436" marR="7436" marT="7436" marB="0" anchor="ctr"/>
                </a:tc>
                <a:extLst>
                  <a:ext uri="{0D108BD9-81ED-4DB2-BD59-A6C34878D82A}">
                    <a16:rowId xmlns:a16="http://schemas.microsoft.com/office/drawing/2014/main" val="2179026190"/>
                  </a:ext>
                </a:extLst>
              </a:tr>
              <a:tr h="220796">
                <a:tc>
                  <a:txBody>
                    <a:bodyPr/>
                    <a:lstStyle/>
                    <a:p>
                      <a:pPr algn="l" fontAlgn="b"/>
                      <a:r>
                        <a:rPr lang="en-US" sz="1400" b="0" u="none" strike="noStrike" dirty="0">
                          <a:effectLst/>
                        </a:rPr>
                        <a:t>Smartphone penetration</a:t>
                      </a:r>
                      <a:endParaRPr lang="en-US" sz="1400" b="0" i="0" u="none" strike="noStrike" dirty="0">
                        <a:solidFill>
                          <a:srgbClr val="000000"/>
                        </a:solidFill>
                        <a:effectLst/>
                        <a:latin typeface="Calibri" panose="020F0502020204030204" pitchFamily="34" charset="0"/>
                      </a:endParaRPr>
                    </a:p>
                  </a:txBody>
                  <a:tcPr marL="7436" marR="7436" marT="7436" marB="0" anchor="ctr"/>
                </a:tc>
                <a:tc>
                  <a:txBody>
                    <a:bodyPr/>
                    <a:lstStyle/>
                    <a:p>
                      <a:pPr algn="r" fontAlgn="b"/>
                      <a:r>
                        <a:rPr lang="ru-RU" sz="1400" u="none" strike="noStrike" dirty="0">
                          <a:effectLst/>
                        </a:rPr>
                        <a:t>20%</a:t>
                      </a:r>
                      <a:endParaRPr lang="ru-RU" sz="1400" b="0" i="0" u="none" strike="noStrike" dirty="0">
                        <a:solidFill>
                          <a:srgbClr val="000000"/>
                        </a:solidFill>
                        <a:effectLst/>
                        <a:latin typeface="Calibri" panose="020F0502020204030204" pitchFamily="34" charset="0"/>
                      </a:endParaRPr>
                    </a:p>
                  </a:txBody>
                  <a:tcPr marL="7436" marR="7436" marT="7436" marB="0" anchor="ctr"/>
                </a:tc>
                <a:tc>
                  <a:txBody>
                    <a:bodyPr/>
                    <a:lstStyle/>
                    <a:p>
                      <a:pPr algn="r" fontAlgn="b"/>
                      <a:r>
                        <a:rPr lang="ru-RU" sz="1400" u="none" strike="noStrike" dirty="0">
                          <a:effectLst/>
                        </a:rPr>
                        <a:t>50%</a:t>
                      </a:r>
                      <a:endParaRPr lang="ru-RU" sz="1400" b="0" i="0" u="none" strike="noStrike" dirty="0">
                        <a:solidFill>
                          <a:srgbClr val="000000"/>
                        </a:solidFill>
                        <a:effectLst/>
                        <a:latin typeface="Calibri" panose="020F0502020204030204" pitchFamily="34" charset="0"/>
                      </a:endParaRPr>
                    </a:p>
                  </a:txBody>
                  <a:tcPr marL="7436" marR="7436" marT="7436" marB="0" anchor="ctr"/>
                </a:tc>
                <a:tc>
                  <a:txBody>
                    <a:bodyPr/>
                    <a:lstStyle/>
                    <a:p>
                      <a:pPr algn="r" fontAlgn="b"/>
                      <a:r>
                        <a:rPr lang="ru-RU" sz="1400" u="none" strike="noStrike" dirty="0">
                          <a:effectLst/>
                        </a:rPr>
                        <a:t>25%</a:t>
                      </a:r>
                      <a:endParaRPr lang="ru-RU" sz="1400" b="0" i="0" u="none" strike="noStrike" dirty="0">
                        <a:solidFill>
                          <a:srgbClr val="000000"/>
                        </a:solidFill>
                        <a:effectLst/>
                        <a:latin typeface="Calibri" panose="020F0502020204030204" pitchFamily="34" charset="0"/>
                      </a:endParaRPr>
                    </a:p>
                  </a:txBody>
                  <a:tcPr marL="7436" marR="7436" marT="7436" marB="0" anchor="ctr"/>
                </a:tc>
                <a:tc>
                  <a:txBody>
                    <a:bodyPr/>
                    <a:lstStyle/>
                    <a:p>
                      <a:pPr algn="r" fontAlgn="b"/>
                      <a:r>
                        <a:rPr lang="ru-RU" sz="1400" u="none" strike="noStrike" dirty="0">
                          <a:effectLst/>
                        </a:rPr>
                        <a:t>63%</a:t>
                      </a:r>
                      <a:endParaRPr lang="ru-RU" sz="1400" b="0" i="0" u="none" strike="noStrike" dirty="0">
                        <a:solidFill>
                          <a:srgbClr val="000000"/>
                        </a:solidFill>
                        <a:effectLst/>
                        <a:latin typeface="Calibri" panose="020F0502020204030204" pitchFamily="34" charset="0"/>
                      </a:endParaRPr>
                    </a:p>
                  </a:txBody>
                  <a:tcPr marL="7436" marR="7436" marT="7436" marB="0" anchor="ctr"/>
                </a:tc>
                <a:tc>
                  <a:txBody>
                    <a:bodyPr/>
                    <a:lstStyle/>
                    <a:p>
                      <a:pPr algn="r" fontAlgn="b"/>
                      <a:r>
                        <a:rPr lang="en-US" sz="1400" b="0" i="0" u="none" strike="noStrike" dirty="0">
                          <a:solidFill>
                            <a:srgbClr val="000000"/>
                          </a:solidFill>
                          <a:effectLst/>
                          <a:latin typeface="Calibri" panose="020F0502020204030204" pitchFamily="34" charset="0"/>
                        </a:rPr>
                        <a:t>56%</a:t>
                      </a:r>
                      <a:endParaRPr lang="ru-RU" sz="1400" b="0" i="0" u="none" strike="noStrike" dirty="0">
                        <a:solidFill>
                          <a:srgbClr val="000000"/>
                        </a:solidFill>
                        <a:effectLst/>
                        <a:latin typeface="Calibri" panose="020F0502020204030204" pitchFamily="34" charset="0"/>
                      </a:endParaRPr>
                    </a:p>
                  </a:txBody>
                  <a:tcPr marL="7436" marR="7436" marT="7436" marB="0" anchor="ctr"/>
                </a:tc>
                <a:tc>
                  <a:txBody>
                    <a:bodyPr/>
                    <a:lstStyle/>
                    <a:p>
                      <a:pPr algn="r" fontAlgn="b"/>
                      <a:r>
                        <a:rPr lang="en-US" sz="1400" b="0" u="none" strike="noStrike" dirty="0">
                          <a:effectLst/>
                        </a:rPr>
                        <a:t>58</a:t>
                      </a:r>
                      <a:r>
                        <a:rPr lang="ru-RU" sz="1400" b="0" u="none" strike="noStrike" dirty="0">
                          <a:effectLst/>
                        </a:rPr>
                        <a:t>%</a:t>
                      </a:r>
                      <a:endParaRPr lang="ru-RU" sz="1400" b="0" i="0" u="none" strike="noStrike" dirty="0">
                        <a:solidFill>
                          <a:srgbClr val="000000"/>
                        </a:solidFill>
                        <a:effectLst/>
                        <a:latin typeface="Calibri" panose="020F0502020204030204" pitchFamily="34" charset="0"/>
                      </a:endParaRPr>
                    </a:p>
                  </a:txBody>
                  <a:tcPr marL="7436" marR="7436" marT="7436" marB="0" anchor="ctr"/>
                </a:tc>
                <a:tc>
                  <a:txBody>
                    <a:bodyPr/>
                    <a:lstStyle/>
                    <a:p>
                      <a:pPr algn="r" fontAlgn="b"/>
                      <a:r>
                        <a:rPr lang="en-GB" sz="1400" b="1" i="0" u="none" strike="noStrike" dirty="0">
                          <a:solidFill>
                            <a:srgbClr val="000000"/>
                          </a:solidFill>
                          <a:effectLst/>
                          <a:latin typeface="Calibri" panose="020F0502020204030204" pitchFamily="34" charset="0"/>
                        </a:rPr>
                        <a:t>41%</a:t>
                      </a:r>
                      <a:endParaRPr lang="ru-RU" sz="1400" b="1" i="0" u="none" strike="noStrike" dirty="0">
                        <a:solidFill>
                          <a:srgbClr val="000000"/>
                        </a:solidFill>
                        <a:effectLst/>
                        <a:latin typeface="Calibri" panose="020F0502020204030204" pitchFamily="34" charset="0"/>
                      </a:endParaRPr>
                    </a:p>
                  </a:txBody>
                  <a:tcPr marL="7436" marR="7436" marT="7436" marB="0" anchor="ctr"/>
                </a:tc>
                <a:extLst>
                  <a:ext uri="{0D108BD9-81ED-4DB2-BD59-A6C34878D82A}">
                    <a16:rowId xmlns:a16="http://schemas.microsoft.com/office/drawing/2014/main" val="1863503376"/>
                  </a:ext>
                </a:extLst>
              </a:tr>
              <a:tr h="220796">
                <a:tc>
                  <a:txBody>
                    <a:bodyPr/>
                    <a:lstStyle/>
                    <a:p>
                      <a:pPr algn="l" fontAlgn="b"/>
                      <a:r>
                        <a:rPr lang="en-US" sz="1400" b="0" u="none" strike="noStrike" dirty="0">
                          <a:effectLst/>
                        </a:rPr>
                        <a:t>Bank account penetration</a:t>
                      </a:r>
                      <a:endParaRPr lang="en-US" sz="1400" b="0" i="0" u="none" strike="noStrike" dirty="0">
                        <a:solidFill>
                          <a:srgbClr val="000000"/>
                        </a:solidFill>
                        <a:effectLst/>
                        <a:latin typeface="Calibri" panose="020F0502020204030204" pitchFamily="34" charset="0"/>
                      </a:endParaRPr>
                    </a:p>
                  </a:txBody>
                  <a:tcPr marL="7436" marR="7436" marT="7436" marB="0" anchor="ctr"/>
                </a:tc>
                <a:tc>
                  <a:txBody>
                    <a:bodyPr/>
                    <a:lstStyle/>
                    <a:p>
                      <a:pPr algn="r" fontAlgn="b"/>
                      <a:r>
                        <a:rPr lang="ru-RU" sz="1400" u="none" strike="noStrike">
                          <a:effectLst/>
                        </a:rPr>
                        <a:t>21%</a:t>
                      </a:r>
                      <a:endParaRPr lang="ru-RU" sz="1400" b="0" i="0" u="none" strike="noStrike">
                        <a:solidFill>
                          <a:srgbClr val="000000"/>
                        </a:solidFill>
                        <a:effectLst/>
                        <a:latin typeface="Calibri" panose="020F0502020204030204" pitchFamily="34" charset="0"/>
                      </a:endParaRPr>
                    </a:p>
                  </a:txBody>
                  <a:tcPr marL="7436" marR="7436" marT="7436" marB="0" anchor="ctr"/>
                </a:tc>
                <a:tc>
                  <a:txBody>
                    <a:bodyPr/>
                    <a:lstStyle/>
                    <a:p>
                      <a:pPr algn="r" fontAlgn="b"/>
                      <a:r>
                        <a:rPr lang="ru-RU" sz="1400" u="none" strike="noStrike">
                          <a:effectLst/>
                        </a:rPr>
                        <a:t>27%</a:t>
                      </a:r>
                      <a:endParaRPr lang="ru-RU" sz="1400" b="0" i="0" u="none" strike="noStrike">
                        <a:solidFill>
                          <a:srgbClr val="000000"/>
                        </a:solidFill>
                        <a:effectLst/>
                        <a:latin typeface="Calibri" panose="020F0502020204030204" pitchFamily="34" charset="0"/>
                      </a:endParaRPr>
                    </a:p>
                  </a:txBody>
                  <a:tcPr marL="7436" marR="7436" marT="7436" marB="0" anchor="ctr"/>
                </a:tc>
                <a:tc>
                  <a:txBody>
                    <a:bodyPr/>
                    <a:lstStyle/>
                    <a:p>
                      <a:pPr algn="r" fontAlgn="b"/>
                      <a:r>
                        <a:rPr lang="ru-RU" sz="1400" u="none" strike="noStrike" dirty="0">
                          <a:effectLst/>
                        </a:rPr>
                        <a:t>20%</a:t>
                      </a:r>
                      <a:endParaRPr lang="ru-RU" sz="1400" b="0" i="0" u="none" strike="noStrike" dirty="0">
                        <a:solidFill>
                          <a:srgbClr val="000000"/>
                        </a:solidFill>
                        <a:effectLst/>
                        <a:latin typeface="Calibri" panose="020F0502020204030204" pitchFamily="34" charset="0"/>
                      </a:endParaRPr>
                    </a:p>
                  </a:txBody>
                  <a:tcPr marL="7436" marR="7436" marT="7436" marB="0" anchor="ctr"/>
                </a:tc>
                <a:tc>
                  <a:txBody>
                    <a:bodyPr/>
                    <a:lstStyle/>
                    <a:p>
                      <a:pPr algn="r" fontAlgn="b"/>
                      <a:r>
                        <a:rPr lang="ru-RU" sz="1400" u="none" strike="noStrike" dirty="0">
                          <a:effectLst/>
                        </a:rPr>
                        <a:t>66%</a:t>
                      </a:r>
                      <a:endParaRPr lang="ru-RU" sz="1400" b="0" i="0" u="none" strike="noStrike" dirty="0">
                        <a:solidFill>
                          <a:srgbClr val="000000"/>
                        </a:solidFill>
                        <a:effectLst/>
                        <a:latin typeface="Calibri" panose="020F0502020204030204" pitchFamily="34" charset="0"/>
                      </a:endParaRPr>
                    </a:p>
                  </a:txBody>
                  <a:tcPr marL="7436" marR="7436" marT="7436" marB="0" anchor="ctr"/>
                </a:tc>
                <a:tc>
                  <a:txBody>
                    <a:bodyPr/>
                    <a:lstStyle/>
                    <a:p>
                      <a:pPr algn="r" fontAlgn="b"/>
                      <a:r>
                        <a:rPr lang="en-US" sz="1400" b="0" i="0" u="none" strike="noStrike" dirty="0">
                          <a:solidFill>
                            <a:srgbClr val="000000"/>
                          </a:solidFill>
                          <a:effectLst/>
                          <a:latin typeface="Calibri" panose="020F0502020204030204" pitchFamily="34" charset="0"/>
                        </a:rPr>
                        <a:t>64,7%</a:t>
                      </a:r>
                      <a:endParaRPr lang="ru-RU" sz="1400" b="0" i="0" u="none" strike="noStrike" dirty="0">
                        <a:solidFill>
                          <a:srgbClr val="000000"/>
                        </a:solidFill>
                        <a:effectLst/>
                        <a:latin typeface="Calibri" panose="020F0502020204030204" pitchFamily="34" charset="0"/>
                      </a:endParaRPr>
                    </a:p>
                  </a:txBody>
                  <a:tcPr marL="7436" marR="7436" marT="7436" marB="0" anchor="ctr"/>
                </a:tc>
                <a:tc>
                  <a:txBody>
                    <a:bodyPr/>
                    <a:lstStyle/>
                    <a:p>
                      <a:pPr algn="r" fontAlgn="b"/>
                      <a:r>
                        <a:rPr lang="en-US" sz="1400" b="0" u="none" strike="noStrike" dirty="0">
                          <a:effectLst/>
                        </a:rPr>
                        <a:t>5</a:t>
                      </a:r>
                      <a:r>
                        <a:rPr lang="ru-RU" sz="1400" b="0" u="none" strike="noStrike" dirty="0">
                          <a:effectLst/>
                        </a:rPr>
                        <a:t>%</a:t>
                      </a:r>
                      <a:endParaRPr lang="ru-RU" sz="1400" b="0" i="0" u="none" strike="noStrike" dirty="0">
                        <a:solidFill>
                          <a:srgbClr val="000000"/>
                        </a:solidFill>
                        <a:effectLst/>
                        <a:latin typeface="Calibri" panose="020F0502020204030204" pitchFamily="34" charset="0"/>
                      </a:endParaRPr>
                    </a:p>
                  </a:txBody>
                  <a:tcPr marL="7436" marR="7436" marT="7436" marB="0" anchor="ctr"/>
                </a:tc>
                <a:tc>
                  <a:txBody>
                    <a:bodyPr/>
                    <a:lstStyle/>
                    <a:p>
                      <a:pPr algn="r" fontAlgn="b"/>
                      <a:r>
                        <a:rPr lang="en-GB" sz="1400" b="1" i="0" u="none" strike="noStrike" dirty="0">
                          <a:solidFill>
                            <a:srgbClr val="000000"/>
                          </a:solidFill>
                          <a:effectLst/>
                          <a:latin typeface="Calibri" panose="020F0502020204030204" pitchFamily="34" charset="0"/>
                        </a:rPr>
                        <a:t>83%</a:t>
                      </a:r>
                      <a:endParaRPr lang="ru-RU" sz="1400" b="1" i="0" u="none" strike="noStrike" dirty="0">
                        <a:solidFill>
                          <a:srgbClr val="000000"/>
                        </a:solidFill>
                        <a:effectLst/>
                        <a:latin typeface="Calibri" panose="020F0502020204030204" pitchFamily="34" charset="0"/>
                      </a:endParaRPr>
                    </a:p>
                  </a:txBody>
                  <a:tcPr marL="7436" marR="7436" marT="7436" marB="0" anchor="ctr"/>
                </a:tc>
                <a:extLst>
                  <a:ext uri="{0D108BD9-81ED-4DB2-BD59-A6C34878D82A}">
                    <a16:rowId xmlns:a16="http://schemas.microsoft.com/office/drawing/2014/main" val="1728901623"/>
                  </a:ext>
                </a:extLst>
              </a:tr>
            </a:tbl>
          </a:graphicData>
        </a:graphic>
      </p:graphicFrame>
      <p:graphicFrame>
        <p:nvGraphicFramePr>
          <p:cNvPr id="6" name="Таблица 10"/>
          <p:cNvGraphicFramePr>
            <a:graphicFrameLocks noGrp="1"/>
          </p:cNvGraphicFramePr>
          <p:nvPr>
            <p:extLst>
              <p:ext uri="{D42A27DB-BD31-4B8C-83A1-F6EECF244321}">
                <p14:modId xmlns:p14="http://schemas.microsoft.com/office/powerpoint/2010/main" val="2561697227"/>
              </p:ext>
            </p:extLst>
          </p:nvPr>
        </p:nvGraphicFramePr>
        <p:xfrm>
          <a:off x="248866" y="4166907"/>
          <a:ext cx="8738215" cy="2214421"/>
        </p:xfrm>
        <a:graphic>
          <a:graphicData uri="http://schemas.openxmlformats.org/drawingml/2006/table">
            <a:tbl>
              <a:tblPr firstRow="1" bandRow="1">
                <a:tableStyleId>{5C22544A-7EE6-4342-B048-85BDC9FD1C3A}</a:tableStyleId>
              </a:tblPr>
              <a:tblGrid>
                <a:gridCol w="2738958">
                  <a:extLst>
                    <a:ext uri="{9D8B030D-6E8A-4147-A177-3AD203B41FA5}">
                      <a16:colId xmlns:a16="http://schemas.microsoft.com/office/drawing/2014/main" val="2281888314"/>
                    </a:ext>
                  </a:extLst>
                </a:gridCol>
                <a:gridCol w="864096">
                  <a:extLst>
                    <a:ext uri="{9D8B030D-6E8A-4147-A177-3AD203B41FA5}">
                      <a16:colId xmlns:a16="http://schemas.microsoft.com/office/drawing/2014/main" val="3378128975"/>
                    </a:ext>
                  </a:extLst>
                </a:gridCol>
                <a:gridCol w="874378">
                  <a:extLst>
                    <a:ext uri="{9D8B030D-6E8A-4147-A177-3AD203B41FA5}">
                      <a16:colId xmlns:a16="http://schemas.microsoft.com/office/drawing/2014/main" val="2066213163"/>
                    </a:ext>
                  </a:extLst>
                </a:gridCol>
                <a:gridCol w="866600">
                  <a:extLst>
                    <a:ext uri="{9D8B030D-6E8A-4147-A177-3AD203B41FA5}">
                      <a16:colId xmlns:a16="http://schemas.microsoft.com/office/drawing/2014/main" val="83751250"/>
                    </a:ext>
                  </a:extLst>
                </a:gridCol>
                <a:gridCol w="851310">
                  <a:extLst>
                    <a:ext uri="{9D8B030D-6E8A-4147-A177-3AD203B41FA5}">
                      <a16:colId xmlns:a16="http://schemas.microsoft.com/office/drawing/2014/main" val="2060045126"/>
                    </a:ext>
                  </a:extLst>
                </a:gridCol>
                <a:gridCol w="864096">
                  <a:extLst>
                    <a:ext uri="{9D8B030D-6E8A-4147-A177-3AD203B41FA5}">
                      <a16:colId xmlns:a16="http://schemas.microsoft.com/office/drawing/2014/main" val="3566856393"/>
                    </a:ext>
                  </a:extLst>
                </a:gridCol>
                <a:gridCol w="864096">
                  <a:extLst>
                    <a:ext uri="{9D8B030D-6E8A-4147-A177-3AD203B41FA5}">
                      <a16:colId xmlns:a16="http://schemas.microsoft.com/office/drawing/2014/main" val="20006"/>
                    </a:ext>
                  </a:extLst>
                </a:gridCol>
                <a:gridCol w="814681">
                  <a:extLst>
                    <a:ext uri="{9D8B030D-6E8A-4147-A177-3AD203B41FA5}">
                      <a16:colId xmlns:a16="http://schemas.microsoft.com/office/drawing/2014/main" val="1342564359"/>
                    </a:ext>
                  </a:extLst>
                </a:gridCol>
              </a:tblGrid>
              <a:tr h="304800">
                <a:tc>
                  <a:txBody>
                    <a:bodyPr/>
                    <a:lstStyle/>
                    <a:p>
                      <a:pPr algn="l" fontAlgn="b"/>
                      <a:r>
                        <a:rPr lang="en-US" sz="1400" b="1" u="none" strike="noStrike" dirty="0">
                          <a:effectLst/>
                        </a:rPr>
                        <a:t>Investment parameters</a:t>
                      </a:r>
                    </a:p>
                  </a:txBody>
                  <a:tcPr anchor="ctr"/>
                </a:tc>
                <a:tc>
                  <a:txBody>
                    <a:bodyPr/>
                    <a:lstStyle/>
                    <a:p>
                      <a:pPr algn="ctr" fontAlgn="b"/>
                      <a:r>
                        <a:rPr lang="en-US" sz="1400" b="1" u="none" strike="noStrike" dirty="0">
                          <a:effectLst/>
                        </a:rPr>
                        <a:t>VN</a:t>
                      </a:r>
                    </a:p>
                  </a:txBody>
                  <a:tcPr marL="7436" marR="7436" marT="7436" marB="0" anchor="ctr"/>
                </a:tc>
                <a:tc>
                  <a:txBody>
                    <a:bodyPr/>
                    <a:lstStyle/>
                    <a:p>
                      <a:pPr algn="ctr" fontAlgn="b"/>
                      <a:r>
                        <a:rPr lang="en-US" sz="1400" b="1" u="none" strike="noStrike" dirty="0">
                          <a:effectLst/>
                        </a:rPr>
                        <a:t>PH</a:t>
                      </a:r>
                    </a:p>
                  </a:txBody>
                  <a:tcPr marL="7436" marR="7436" marT="7436" marB="0" anchor="ctr"/>
                </a:tc>
                <a:tc>
                  <a:txBody>
                    <a:bodyPr/>
                    <a:lstStyle/>
                    <a:p>
                      <a:pPr algn="ctr" fontAlgn="b"/>
                      <a:r>
                        <a:rPr lang="en-US" sz="1400" b="1" u="none" strike="noStrike" dirty="0">
                          <a:effectLst/>
                        </a:rPr>
                        <a:t>ID</a:t>
                      </a:r>
                    </a:p>
                  </a:txBody>
                  <a:tcPr marL="7436" marR="7436" marT="7436" marB="0" anchor="ctr"/>
                </a:tc>
                <a:tc>
                  <a:txBody>
                    <a:bodyPr/>
                    <a:lstStyle/>
                    <a:p>
                      <a:pPr algn="ctr" fontAlgn="b"/>
                      <a:r>
                        <a:rPr lang="en-US" sz="1400" b="1" u="none" strike="noStrike" dirty="0">
                          <a:effectLst/>
                        </a:rPr>
                        <a:t>MY</a:t>
                      </a:r>
                    </a:p>
                  </a:txBody>
                  <a:tcPr marL="7436" marR="7436" marT="7436" marB="0" anchor="ctr"/>
                </a:tc>
                <a:tc>
                  <a:txBody>
                    <a:bodyPr/>
                    <a:lstStyle/>
                    <a:p>
                      <a:pPr algn="ctr" fontAlgn="b"/>
                      <a:r>
                        <a:rPr lang="en-US" sz="1400" b="1" u="none" strike="noStrike" dirty="0">
                          <a:effectLst/>
                        </a:rPr>
                        <a:t>CN</a:t>
                      </a:r>
                    </a:p>
                  </a:txBody>
                  <a:tcPr marL="7436" marR="7436" marT="7436" marB="0" anchor="ctr"/>
                </a:tc>
                <a:tc>
                  <a:txBody>
                    <a:bodyPr/>
                    <a:lstStyle/>
                    <a:p>
                      <a:pPr algn="ctr" fontAlgn="b"/>
                      <a:r>
                        <a:rPr lang="en-US" sz="1400" b="1" u="none" strike="noStrike" dirty="0">
                          <a:effectLst/>
                        </a:rPr>
                        <a:t>MM</a:t>
                      </a:r>
                    </a:p>
                  </a:txBody>
                  <a:tcPr marL="7436" marR="7436" marT="7436"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b="1" u="none" strike="noStrike" dirty="0">
                          <a:effectLst/>
                        </a:rPr>
                        <a:t>LK</a:t>
                      </a:r>
                    </a:p>
                  </a:txBody>
                  <a:tcPr marL="7436" marR="7436" marT="7436" marB="0" anchor="ctr"/>
                </a:tc>
                <a:extLst>
                  <a:ext uri="{0D108BD9-81ED-4DB2-BD59-A6C34878D82A}">
                    <a16:rowId xmlns:a16="http://schemas.microsoft.com/office/drawing/2014/main" val="1993637635"/>
                  </a:ext>
                </a:extLst>
              </a:tr>
              <a:tr h="272803">
                <a:tc>
                  <a:txBody>
                    <a:bodyPr/>
                    <a:lstStyle/>
                    <a:p>
                      <a:pPr algn="l" fontAlgn="b"/>
                      <a:r>
                        <a:rPr lang="en-US" sz="1400" b="0" u="none" strike="noStrike" dirty="0">
                          <a:effectLst/>
                        </a:rPr>
                        <a:t>Investment, mln USD</a:t>
                      </a:r>
                      <a:endParaRPr lang="en-US" sz="14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dirty="0">
                          <a:effectLst/>
                        </a:rPr>
                        <a:t>15,7</a:t>
                      </a:r>
                      <a:endParaRPr lang="ru-RU" sz="1400" b="0" i="0" u="none" strike="noStrike" dirty="0">
                        <a:solidFill>
                          <a:srgbClr val="000000"/>
                        </a:solidFill>
                        <a:effectLst/>
                        <a:latin typeface="Calibri" panose="020F0502020204030204" pitchFamily="34" charset="0"/>
                      </a:endParaRPr>
                    </a:p>
                  </a:txBody>
                  <a:tcPr marL="7436" marR="7436" marT="7436" marB="0" anchor="ctr"/>
                </a:tc>
                <a:tc>
                  <a:txBody>
                    <a:bodyPr/>
                    <a:lstStyle/>
                    <a:p>
                      <a:pPr algn="r" fontAlgn="b"/>
                      <a:r>
                        <a:rPr lang="ru-RU" sz="1400" u="none" strike="noStrike" dirty="0">
                          <a:effectLst/>
                        </a:rPr>
                        <a:t>8,8</a:t>
                      </a:r>
                      <a:endParaRPr lang="ru-RU" sz="1400" b="0" i="0" u="none" strike="noStrike" dirty="0">
                        <a:solidFill>
                          <a:srgbClr val="000000"/>
                        </a:solidFill>
                        <a:effectLst/>
                        <a:latin typeface="Calibri" panose="020F0502020204030204" pitchFamily="34" charset="0"/>
                      </a:endParaRPr>
                    </a:p>
                  </a:txBody>
                  <a:tcPr marL="7436" marR="7436" marT="7436" marB="0" anchor="ctr"/>
                </a:tc>
                <a:tc>
                  <a:txBody>
                    <a:bodyPr/>
                    <a:lstStyle/>
                    <a:p>
                      <a:pPr algn="r" fontAlgn="b"/>
                      <a:r>
                        <a:rPr lang="ru-RU" sz="1400" u="none" strike="noStrike" dirty="0">
                          <a:effectLst/>
                        </a:rPr>
                        <a:t>11,0</a:t>
                      </a:r>
                      <a:endParaRPr lang="ru-RU" sz="1400" b="0" i="0" u="none" strike="noStrike" dirty="0">
                        <a:solidFill>
                          <a:srgbClr val="000000"/>
                        </a:solidFill>
                        <a:effectLst/>
                        <a:latin typeface="Calibri" panose="020F0502020204030204" pitchFamily="34" charset="0"/>
                      </a:endParaRPr>
                    </a:p>
                  </a:txBody>
                  <a:tcPr marL="7436" marR="7436" marT="7436" marB="0" anchor="ctr"/>
                </a:tc>
                <a:tc>
                  <a:txBody>
                    <a:bodyPr/>
                    <a:lstStyle/>
                    <a:p>
                      <a:pPr algn="r" fontAlgn="b"/>
                      <a:r>
                        <a:rPr lang="ru-RU" sz="1400" u="none" strike="noStrike" dirty="0">
                          <a:effectLst/>
                        </a:rPr>
                        <a:t>8,6</a:t>
                      </a:r>
                      <a:endParaRPr lang="ru-RU" sz="1400" b="0" i="0" u="none" strike="noStrike" dirty="0">
                        <a:solidFill>
                          <a:srgbClr val="000000"/>
                        </a:solidFill>
                        <a:effectLst/>
                        <a:latin typeface="Calibri" panose="020F0502020204030204" pitchFamily="34" charset="0"/>
                      </a:endParaRPr>
                    </a:p>
                  </a:txBody>
                  <a:tcPr marL="7436" marR="7436" marT="7436" marB="0" anchor="ctr"/>
                </a:tc>
                <a:tc>
                  <a:txBody>
                    <a:bodyPr/>
                    <a:lstStyle/>
                    <a:p>
                      <a:pPr algn="r" fontAlgn="b"/>
                      <a:r>
                        <a:rPr lang="en-US" sz="1400" u="none" strike="noStrike" kern="1200" dirty="0">
                          <a:solidFill>
                            <a:schemeClr val="dk1"/>
                          </a:solidFill>
                          <a:effectLst/>
                          <a:latin typeface="+mn-lt"/>
                          <a:ea typeface="+mn-ea"/>
                          <a:cs typeface="+mn-cs"/>
                        </a:rPr>
                        <a:t>31,4/15,8*</a:t>
                      </a:r>
                      <a:endParaRPr lang="ru-RU" sz="1400" u="none" strike="noStrike" kern="1200" dirty="0">
                        <a:solidFill>
                          <a:schemeClr val="dk1"/>
                        </a:solidFill>
                        <a:effectLst/>
                        <a:latin typeface="+mn-lt"/>
                        <a:ea typeface="+mn-ea"/>
                        <a:cs typeface="+mn-cs"/>
                      </a:endParaRPr>
                    </a:p>
                  </a:txBody>
                  <a:tcPr marL="7620" marR="7620" marT="7620" marB="0" anchor="ctr"/>
                </a:tc>
                <a:tc>
                  <a:txBody>
                    <a:bodyPr/>
                    <a:lstStyle/>
                    <a:p>
                      <a:pPr algn="r" fontAlgn="b"/>
                      <a:r>
                        <a:rPr lang="en-US" sz="1400" b="0" i="0" u="none" strike="noStrike" dirty="0">
                          <a:solidFill>
                            <a:schemeClr val="tx1"/>
                          </a:solidFill>
                          <a:effectLst/>
                          <a:latin typeface="Calibri" panose="020F0502020204030204" pitchFamily="34" charset="0"/>
                        </a:rPr>
                        <a:t>4,5</a:t>
                      </a:r>
                      <a:endParaRPr lang="ru-RU" sz="1400" b="0" i="0" u="none" strike="noStrike" dirty="0">
                        <a:solidFill>
                          <a:schemeClr val="tx1"/>
                        </a:solidFill>
                        <a:effectLst/>
                        <a:latin typeface="Calibri" panose="020F0502020204030204" pitchFamily="34" charset="0"/>
                      </a:endParaRPr>
                    </a:p>
                  </a:txBody>
                  <a:tcPr marL="7436" marR="7436" marT="7436" marB="0" anchor="ctr"/>
                </a:tc>
                <a:tc>
                  <a:txBody>
                    <a:bodyPr/>
                    <a:lstStyle/>
                    <a:p>
                      <a:pPr algn="r" fontAlgn="b"/>
                      <a:r>
                        <a:rPr lang="en-GB" sz="1400" b="1" i="0" u="none" strike="noStrike" dirty="0">
                          <a:solidFill>
                            <a:srgbClr val="000000"/>
                          </a:solidFill>
                          <a:effectLst/>
                          <a:latin typeface="Calibri" panose="020F0502020204030204" pitchFamily="34" charset="0"/>
                        </a:rPr>
                        <a:t>4,2</a:t>
                      </a:r>
                      <a:endParaRPr lang="ru-RU" sz="1400" b="1" i="0" u="none" strike="noStrike" dirty="0">
                        <a:solidFill>
                          <a:srgbClr val="000000"/>
                        </a:solidFill>
                        <a:effectLst/>
                        <a:latin typeface="Calibri" panose="020F0502020204030204" pitchFamily="34" charset="0"/>
                      </a:endParaRPr>
                    </a:p>
                  </a:txBody>
                  <a:tcPr marL="7436" marR="7436" marT="7436" marB="0" anchor="ctr"/>
                </a:tc>
                <a:extLst>
                  <a:ext uri="{0D108BD9-81ED-4DB2-BD59-A6C34878D82A}">
                    <a16:rowId xmlns:a16="http://schemas.microsoft.com/office/drawing/2014/main" val="4187875610"/>
                  </a:ext>
                </a:extLst>
              </a:tr>
              <a:tr h="272803">
                <a:tc>
                  <a:txBody>
                    <a:bodyPr/>
                    <a:lstStyle/>
                    <a:p>
                      <a:pPr algn="l" fontAlgn="b"/>
                      <a:r>
                        <a:rPr lang="en-US" sz="1400" b="0" i="0" u="none" strike="noStrike" dirty="0">
                          <a:solidFill>
                            <a:srgbClr val="000000"/>
                          </a:solidFill>
                          <a:effectLst/>
                          <a:latin typeface="Calibri" panose="020F0502020204030204" pitchFamily="34" charset="0"/>
                        </a:rPr>
                        <a:t>    capex + </a:t>
                      </a:r>
                      <a:r>
                        <a:rPr lang="en-US" sz="1400" b="0" i="0" u="none" strike="noStrike" dirty="0" err="1">
                          <a:solidFill>
                            <a:srgbClr val="000000"/>
                          </a:solidFill>
                          <a:effectLst/>
                          <a:latin typeface="Calibri" panose="020F0502020204030204" pitchFamily="34" charset="0"/>
                        </a:rPr>
                        <a:t>opex</a:t>
                      </a:r>
                      <a:endParaRPr lang="en-US" sz="14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ru-RU" sz="900" b="0" i="1" u="none" strike="noStrike" dirty="0">
                          <a:solidFill>
                            <a:srgbClr val="000000"/>
                          </a:solidFill>
                          <a:effectLst/>
                          <a:latin typeface="Calibri" panose="020F0502020204030204" pitchFamily="34" charset="0"/>
                        </a:rPr>
                        <a:t>5,1</a:t>
                      </a:r>
                    </a:p>
                  </a:txBody>
                  <a:tcPr marL="7620" marR="7620" marT="7620" marB="0" anchor="ctr"/>
                </a:tc>
                <a:tc>
                  <a:txBody>
                    <a:bodyPr/>
                    <a:lstStyle/>
                    <a:p>
                      <a:pPr algn="r" fontAlgn="b"/>
                      <a:r>
                        <a:rPr lang="ru-RU" sz="900" b="0" i="1" u="none" strike="noStrike" dirty="0">
                          <a:solidFill>
                            <a:srgbClr val="000000"/>
                          </a:solidFill>
                          <a:effectLst/>
                          <a:latin typeface="Calibri" panose="020F0502020204030204" pitchFamily="34" charset="0"/>
                        </a:rPr>
                        <a:t>4,1</a:t>
                      </a:r>
                    </a:p>
                  </a:txBody>
                  <a:tcPr marL="7620" marR="7620" marT="7620" marB="0" anchor="ctr"/>
                </a:tc>
                <a:tc>
                  <a:txBody>
                    <a:bodyPr/>
                    <a:lstStyle/>
                    <a:p>
                      <a:pPr algn="r" fontAlgn="b"/>
                      <a:r>
                        <a:rPr lang="ru-RU" sz="1100" b="0" i="0" u="none" strike="noStrike" dirty="0">
                          <a:solidFill>
                            <a:srgbClr val="000000"/>
                          </a:solidFill>
                          <a:effectLst/>
                          <a:latin typeface="Calibri" panose="020F0502020204030204" pitchFamily="34" charset="0"/>
                        </a:rPr>
                        <a:t>4,4</a:t>
                      </a:r>
                    </a:p>
                  </a:txBody>
                  <a:tcPr marL="7620" marR="7620" marT="7620" marB="0" anchor="ctr"/>
                </a:tc>
                <a:tc>
                  <a:txBody>
                    <a:bodyPr/>
                    <a:lstStyle/>
                    <a:p>
                      <a:pPr algn="r" fontAlgn="b"/>
                      <a:r>
                        <a:rPr lang="ru-RU" sz="1100" b="0" i="0" u="none" strike="noStrike" dirty="0">
                          <a:solidFill>
                            <a:srgbClr val="000000"/>
                          </a:solidFill>
                          <a:effectLst/>
                          <a:latin typeface="Calibri" panose="020F0502020204030204" pitchFamily="34" charset="0"/>
                        </a:rPr>
                        <a:t>4,7</a:t>
                      </a:r>
                    </a:p>
                  </a:txBody>
                  <a:tcPr marL="7620" marR="7620" marT="7620" marB="0" anchor="ctr"/>
                </a:tc>
                <a:tc>
                  <a:txBody>
                    <a:bodyPr/>
                    <a:lstStyle/>
                    <a:p>
                      <a:pPr marL="0" algn="r" defTabSz="914400"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12</a:t>
                      </a:r>
                      <a:r>
                        <a:rPr lang="ru-RU" sz="1100" b="0" i="0" u="none" strike="noStrike" kern="1200" dirty="0">
                          <a:solidFill>
                            <a:srgbClr val="000000"/>
                          </a:solidFill>
                          <a:effectLst/>
                          <a:latin typeface="Calibri" panose="020F0502020204030204" pitchFamily="34" charset="0"/>
                          <a:ea typeface="+mn-ea"/>
                          <a:cs typeface="+mn-cs"/>
                        </a:rPr>
                        <a:t>,</a:t>
                      </a:r>
                      <a:r>
                        <a:rPr lang="en-US" sz="1100" b="0" i="0" u="none" strike="noStrike" kern="1200" dirty="0">
                          <a:solidFill>
                            <a:srgbClr val="000000"/>
                          </a:solidFill>
                          <a:effectLst/>
                          <a:latin typeface="Calibri" panose="020F0502020204030204" pitchFamily="34" charset="0"/>
                          <a:ea typeface="+mn-ea"/>
                          <a:cs typeface="+mn-cs"/>
                        </a:rPr>
                        <a:t>2</a:t>
                      </a:r>
                      <a:endParaRPr lang="ru-RU" sz="1100" b="0" i="0" u="none" strike="noStrike" kern="1200" dirty="0">
                        <a:solidFill>
                          <a:srgbClr val="000000"/>
                        </a:solidFill>
                        <a:effectLst/>
                        <a:latin typeface="Calibri" panose="020F0502020204030204" pitchFamily="34" charset="0"/>
                        <a:ea typeface="+mn-ea"/>
                        <a:cs typeface="+mn-cs"/>
                      </a:endParaRPr>
                    </a:p>
                  </a:txBody>
                  <a:tcPr marL="7620" marR="7620" marT="7620" marB="0" anchor="ctr"/>
                </a:tc>
                <a:tc>
                  <a:txBody>
                    <a:bodyPr/>
                    <a:lstStyle/>
                    <a:p>
                      <a:pPr algn="r" fontAlgn="b"/>
                      <a:r>
                        <a:rPr lang="en-US" sz="1100" b="0" i="0" u="none" strike="noStrike" kern="1200" dirty="0">
                          <a:solidFill>
                            <a:srgbClr val="000000"/>
                          </a:solidFill>
                          <a:effectLst/>
                          <a:latin typeface="Calibri" panose="020F0502020204030204" pitchFamily="34" charset="0"/>
                          <a:ea typeface="+mn-ea"/>
                          <a:cs typeface="+mn-cs"/>
                        </a:rPr>
                        <a:t>3,3</a:t>
                      </a:r>
                      <a:endParaRPr lang="ru-RU" sz="1100" b="0" i="0" u="none" strike="noStrike" kern="1200" dirty="0">
                        <a:solidFill>
                          <a:srgbClr val="000000"/>
                        </a:solidFill>
                        <a:effectLst/>
                        <a:latin typeface="Calibri" panose="020F0502020204030204" pitchFamily="34" charset="0"/>
                        <a:ea typeface="+mn-ea"/>
                        <a:cs typeface="+mn-cs"/>
                      </a:endParaRPr>
                    </a:p>
                  </a:txBody>
                  <a:tcPr marL="7436" marR="7436" marT="7436" marB="0" anchor="ctr"/>
                </a:tc>
                <a:tc>
                  <a:txBody>
                    <a:bodyPr/>
                    <a:lstStyle/>
                    <a:p>
                      <a:pPr algn="r" fontAlgn="b"/>
                      <a:r>
                        <a:rPr lang="en-GB" sz="1100" b="1" i="0" u="none" strike="noStrike" dirty="0">
                          <a:solidFill>
                            <a:srgbClr val="000000"/>
                          </a:solidFill>
                          <a:effectLst/>
                          <a:latin typeface="Calibri" panose="020F0502020204030204" pitchFamily="34" charset="0"/>
                        </a:rPr>
                        <a:t>1,3</a:t>
                      </a:r>
                      <a:endParaRPr lang="ru-RU" sz="1100" b="1" i="0" u="none" strike="noStrike" dirty="0">
                        <a:solidFill>
                          <a:srgbClr val="000000"/>
                        </a:solidFill>
                        <a:effectLst/>
                        <a:latin typeface="Calibri" panose="020F0502020204030204" pitchFamily="34" charset="0"/>
                      </a:endParaRPr>
                    </a:p>
                  </a:txBody>
                  <a:tcPr marL="7436" marR="7436" marT="7436" marB="0" anchor="ctr"/>
                </a:tc>
                <a:extLst>
                  <a:ext uri="{0D108BD9-81ED-4DB2-BD59-A6C34878D82A}">
                    <a16:rowId xmlns:a16="http://schemas.microsoft.com/office/drawing/2014/main" val="2454024174"/>
                  </a:ext>
                </a:extLst>
              </a:tr>
              <a:tr h="272803">
                <a:tc>
                  <a:txBody>
                    <a:bodyPr/>
                    <a:lstStyle/>
                    <a:p>
                      <a:pPr algn="l" fontAlgn="b"/>
                      <a:r>
                        <a:rPr lang="en-US" sz="1400" b="0" i="0" u="none" strike="noStrike" dirty="0">
                          <a:solidFill>
                            <a:srgbClr val="000000"/>
                          </a:solidFill>
                          <a:effectLst/>
                          <a:latin typeface="Calibri" panose="020F0502020204030204" pitchFamily="34" charset="0"/>
                        </a:rPr>
                        <a:t>    portfolio financing</a:t>
                      </a:r>
                    </a:p>
                  </a:txBody>
                  <a:tcPr marL="7436" marR="7436" marT="7436" marB="0" anchor="b"/>
                </a:tc>
                <a:tc>
                  <a:txBody>
                    <a:bodyPr/>
                    <a:lstStyle/>
                    <a:p>
                      <a:pPr algn="r" fontAlgn="b"/>
                      <a:r>
                        <a:rPr lang="ru-RU" sz="900" b="0" i="1" u="none" strike="noStrike" dirty="0">
                          <a:solidFill>
                            <a:srgbClr val="000000"/>
                          </a:solidFill>
                          <a:effectLst/>
                          <a:latin typeface="Calibri" panose="020F0502020204030204" pitchFamily="34" charset="0"/>
                        </a:rPr>
                        <a:t>10,6</a:t>
                      </a:r>
                    </a:p>
                  </a:txBody>
                  <a:tcPr marL="7620" marR="7620" marT="7620" marB="0" anchor="ctr"/>
                </a:tc>
                <a:tc>
                  <a:txBody>
                    <a:bodyPr/>
                    <a:lstStyle/>
                    <a:p>
                      <a:pPr algn="r" fontAlgn="b"/>
                      <a:r>
                        <a:rPr lang="ru-RU" sz="900" b="0" i="1" u="none" strike="noStrike" dirty="0">
                          <a:solidFill>
                            <a:srgbClr val="000000"/>
                          </a:solidFill>
                          <a:effectLst/>
                          <a:latin typeface="Calibri" panose="020F0502020204030204" pitchFamily="34" charset="0"/>
                        </a:rPr>
                        <a:t>4,8</a:t>
                      </a:r>
                    </a:p>
                  </a:txBody>
                  <a:tcPr marL="7620" marR="7620" marT="7620" marB="0" anchor="ctr"/>
                </a:tc>
                <a:tc>
                  <a:txBody>
                    <a:bodyPr/>
                    <a:lstStyle/>
                    <a:p>
                      <a:pPr algn="r" fontAlgn="b"/>
                      <a:r>
                        <a:rPr lang="ru-RU" sz="1100" b="0" i="0" u="none" strike="noStrike" dirty="0">
                          <a:solidFill>
                            <a:srgbClr val="000000"/>
                          </a:solidFill>
                          <a:effectLst/>
                          <a:latin typeface="Calibri" panose="020F0502020204030204" pitchFamily="34" charset="0"/>
                        </a:rPr>
                        <a:t>6,6</a:t>
                      </a:r>
                    </a:p>
                  </a:txBody>
                  <a:tcPr marL="7620" marR="7620" marT="7620" marB="0" anchor="ctr"/>
                </a:tc>
                <a:tc>
                  <a:txBody>
                    <a:bodyPr/>
                    <a:lstStyle/>
                    <a:p>
                      <a:pPr algn="r" fontAlgn="b"/>
                      <a:r>
                        <a:rPr lang="ru-RU" sz="1100" b="0" i="0" u="none" strike="noStrike" dirty="0">
                          <a:solidFill>
                            <a:srgbClr val="000000"/>
                          </a:solidFill>
                          <a:effectLst/>
                          <a:latin typeface="Calibri" panose="020F0502020204030204" pitchFamily="34" charset="0"/>
                        </a:rPr>
                        <a:t>3,9</a:t>
                      </a:r>
                    </a:p>
                  </a:txBody>
                  <a:tcPr marL="7620" marR="7620" marT="7620" marB="0" anchor="ctr"/>
                </a:tc>
                <a:tc>
                  <a:txBody>
                    <a:bodyPr/>
                    <a:lstStyle/>
                    <a:p>
                      <a:pPr marL="0" algn="r" defTabSz="914400" rtl="0" eaLnBrk="1" fontAlgn="b" latinLnBrk="0" hangingPunct="1"/>
                      <a:r>
                        <a:rPr lang="en-US" sz="1100" b="0" i="0" u="none" strike="noStrike" kern="1200" dirty="0">
                          <a:solidFill>
                            <a:srgbClr val="000000"/>
                          </a:solidFill>
                          <a:effectLst/>
                          <a:latin typeface="Calibri" panose="020F0502020204030204" pitchFamily="34" charset="0"/>
                          <a:ea typeface="+mn-ea"/>
                          <a:cs typeface="+mn-cs"/>
                        </a:rPr>
                        <a:t>3</a:t>
                      </a:r>
                      <a:r>
                        <a:rPr lang="ru-RU" sz="1100" b="0" i="0" u="none" strike="noStrike" kern="1200" dirty="0">
                          <a:solidFill>
                            <a:srgbClr val="000000"/>
                          </a:solidFill>
                          <a:effectLst/>
                          <a:latin typeface="Calibri" panose="020F0502020204030204" pitchFamily="34" charset="0"/>
                          <a:ea typeface="+mn-ea"/>
                          <a:cs typeface="+mn-cs"/>
                        </a:rPr>
                        <a:t>,</a:t>
                      </a:r>
                      <a:r>
                        <a:rPr lang="en-US" sz="1100" b="0" i="0" u="none" strike="noStrike" kern="1200" dirty="0">
                          <a:solidFill>
                            <a:srgbClr val="000000"/>
                          </a:solidFill>
                          <a:effectLst/>
                          <a:latin typeface="Calibri" panose="020F0502020204030204" pitchFamily="34" charset="0"/>
                          <a:ea typeface="+mn-ea"/>
                          <a:cs typeface="+mn-cs"/>
                        </a:rPr>
                        <a:t>4</a:t>
                      </a:r>
                      <a:endParaRPr lang="ru-RU" sz="1100" b="0" i="0" u="none" strike="noStrike" kern="1200" dirty="0">
                        <a:solidFill>
                          <a:srgbClr val="000000"/>
                        </a:solidFill>
                        <a:effectLst/>
                        <a:latin typeface="Calibri" panose="020F0502020204030204" pitchFamily="34" charset="0"/>
                        <a:ea typeface="+mn-ea"/>
                        <a:cs typeface="+mn-cs"/>
                      </a:endParaRPr>
                    </a:p>
                  </a:txBody>
                  <a:tcPr marL="7620" marR="7620" marT="7620" marB="0" anchor="ctr"/>
                </a:tc>
                <a:tc>
                  <a:txBody>
                    <a:bodyPr/>
                    <a:lstStyle/>
                    <a:p>
                      <a:pPr algn="r" fontAlgn="b"/>
                      <a:r>
                        <a:rPr lang="en-US" sz="1100" b="0" i="0" u="none" strike="noStrike" kern="1200" dirty="0">
                          <a:solidFill>
                            <a:srgbClr val="000000"/>
                          </a:solidFill>
                          <a:effectLst/>
                          <a:latin typeface="Calibri" panose="020F0502020204030204" pitchFamily="34" charset="0"/>
                          <a:ea typeface="+mn-ea"/>
                          <a:cs typeface="+mn-cs"/>
                        </a:rPr>
                        <a:t>1,1</a:t>
                      </a:r>
                      <a:endParaRPr lang="ru-RU" sz="1100" b="0" i="0" u="none" strike="noStrike" kern="1200" dirty="0">
                        <a:solidFill>
                          <a:srgbClr val="000000"/>
                        </a:solidFill>
                        <a:effectLst/>
                        <a:latin typeface="Calibri" panose="020F0502020204030204" pitchFamily="34" charset="0"/>
                        <a:ea typeface="+mn-ea"/>
                        <a:cs typeface="+mn-cs"/>
                      </a:endParaRPr>
                    </a:p>
                  </a:txBody>
                  <a:tcPr marL="7436" marR="7436" marT="7436" marB="0" anchor="ctr"/>
                </a:tc>
                <a:tc>
                  <a:txBody>
                    <a:bodyPr/>
                    <a:lstStyle/>
                    <a:p>
                      <a:pPr algn="r" fontAlgn="b"/>
                      <a:r>
                        <a:rPr lang="en-GB" sz="1100" b="1" i="0" u="none" strike="noStrike" dirty="0">
                          <a:solidFill>
                            <a:srgbClr val="000000"/>
                          </a:solidFill>
                          <a:effectLst/>
                          <a:latin typeface="Calibri" panose="020F0502020204030204" pitchFamily="34" charset="0"/>
                        </a:rPr>
                        <a:t>2,8</a:t>
                      </a:r>
                      <a:endParaRPr lang="ru-RU" sz="1100" b="1" i="0" u="none" strike="noStrike" dirty="0">
                        <a:solidFill>
                          <a:srgbClr val="000000"/>
                        </a:solidFill>
                        <a:effectLst/>
                        <a:latin typeface="Calibri" panose="020F0502020204030204" pitchFamily="34" charset="0"/>
                      </a:endParaRPr>
                    </a:p>
                  </a:txBody>
                  <a:tcPr marL="7436" marR="7436" marT="7436" marB="0" anchor="ctr"/>
                </a:tc>
                <a:extLst>
                  <a:ext uri="{0D108BD9-81ED-4DB2-BD59-A6C34878D82A}">
                    <a16:rowId xmlns:a16="http://schemas.microsoft.com/office/drawing/2014/main" val="1920449680"/>
                  </a:ext>
                </a:extLst>
              </a:tr>
              <a:tr h="272803">
                <a:tc>
                  <a:txBody>
                    <a:bodyPr/>
                    <a:lstStyle/>
                    <a:p>
                      <a:pPr algn="l" fontAlgn="b"/>
                      <a:r>
                        <a:rPr lang="en-US" sz="1400" b="0" u="none" strike="noStrike" dirty="0">
                          <a:effectLst/>
                        </a:rPr>
                        <a:t>Break-even period, months</a:t>
                      </a:r>
                      <a:endParaRPr lang="en-US" sz="14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dirty="0">
                          <a:effectLst/>
                        </a:rPr>
                        <a:t>15</a:t>
                      </a:r>
                      <a:endParaRPr lang="ru-RU" sz="1400" b="0" i="0" u="none" strike="noStrike" dirty="0">
                        <a:solidFill>
                          <a:srgbClr val="000000"/>
                        </a:solidFill>
                        <a:effectLst/>
                        <a:latin typeface="Calibri" panose="020F0502020204030204" pitchFamily="34" charset="0"/>
                      </a:endParaRPr>
                    </a:p>
                  </a:txBody>
                  <a:tcPr marL="7436" marR="7436" marT="7436" marB="0" anchor="ctr"/>
                </a:tc>
                <a:tc>
                  <a:txBody>
                    <a:bodyPr/>
                    <a:lstStyle/>
                    <a:p>
                      <a:pPr algn="r" fontAlgn="b"/>
                      <a:r>
                        <a:rPr lang="ru-RU" sz="1400" u="none" strike="noStrike" dirty="0">
                          <a:effectLst/>
                        </a:rPr>
                        <a:t>20</a:t>
                      </a:r>
                      <a:endParaRPr lang="ru-RU" sz="1400" b="0" i="0" u="none" strike="noStrike" dirty="0">
                        <a:solidFill>
                          <a:srgbClr val="000000"/>
                        </a:solidFill>
                        <a:effectLst/>
                        <a:latin typeface="Calibri" panose="020F0502020204030204" pitchFamily="34" charset="0"/>
                      </a:endParaRPr>
                    </a:p>
                  </a:txBody>
                  <a:tcPr marL="7436" marR="7436" marT="7436" marB="0" anchor="ctr"/>
                </a:tc>
                <a:tc>
                  <a:txBody>
                    <a:bodyPr/>
                    <a:lstStyle/>
                    <a:p>
                      <a:pPr algn="r" fontAlgn="b"/>
                      <a:r>
                        <a:rPr lang="ru-RU" sz="1400" u="none" strike="noStrike" dirty="0">
                          <a:effectLst/>
                        </a:rPr>
                        <a:t>20</a:t>
                      </a:r>
                      <a:endParaRPr lang="ru-RU" sz="1400" b="0" i="0" u="none" strike="noStrike" dirty="0">
                        <a:solidFill>
                          <a:srgbClr val="000000"/>
                        </a:solidFill>
                        <a:effectLst/>
                        <a:latin typeface="Calibri" panose="020F0502020204030204" pitchFamily="34" charset="0"/>
                      </a:endParaRPr>
                    </a:p>
                  </a:txBody>
                  <a:tcPr marL="7436" marR="7436" marT="7436" marB="0" anchor="ctr"/>
                </a:tc>
                <a:tc>
                  <a:txBody>
                    <a:bodyPr/>
                    <a:lstStyle/>
                    <a:p>
                      <a:pPr algn="r" fontAlgn="b"/>
                      <a:r>
                        <a:rPr lang="ru-RU" sz="1400" u="none" strike="noStrike" dirty="0">
                          <a:effectLst/>
                        </a:rPr>
                        <a:t>18</a:t>
                      </a:r>
                      <a:endParaRPr lang="ru-RU" sz="1400" b="0" i="0" u="none" strike="noStrike" dirty="0">
                        <a:solidFill>
                          <a:srgbClr val="000000"/>
                        </a:solidFill>
                        <a:effectLst/>
                        <a:latin typeface="Calibri" panose="020F0502020204030204" pitchFamily="34" charset="0"/>
                      </a:endParaRPr>
                    </a:p>
                  </a:txBody>
                  <a:tcPr marL="7436" marR="7436" marT="7436" marB="0" anchor="ctr"/>
                </a:tc>
                <a:tc>
                  <a:txBody>
                    <a:bodyPr/>
                    <a:lstStyle/>
                    <a:p>
                      <a:pPr algn="r" fontAlgn="b"/>
                      <a:r>
                        <a:rPr lang="en-US" sz="1400" u="none" strike="noStrike" kern="1200" dirty="0">
                          <a:solidFill>
                            <a:schemeClr val="dk1"/>
                          </a:solidFill>
                          <a:effectLst/>
                          <a:latin typeface="+mn-lt"/>
                          <a:ea typeface="+mn-ea"/>
                          <a:cs typeface="+mn-cs"/>
                        </a:rPr>
                        <a:t>25</a:t>
                      </a:r>
                      <a:endParaRPr lang="ru-RU" sz="1400" u="none" strike="noStrike" kern="1200" dirty="0">
                        <a:solidFill>
                          <a:schemeClr val="dk1"/>
                        </a:solidFill>
                        <a:effectLst/>
                        <a:latin typeface="+mn-lt"/>
                        <a:ea typeface="+mn-ea"/>
                        <a:cs typeface="+mn-cs"/>
                      </a:endParaRPr>
                    </a:p>
                  </a:txBody>
                  <a:tcPr marL="7436" marR="7436" marT="7436" marB="0" anchor="ctr"/>
                </a:tc>
                <a:tc>
                  <a:txBody>
                    <a:bodyPr/>
                    <a:lstStyle/>
                    <a:p>
                      <a:pPr algn="r" fontAlgn="b"/>
                      <a:r>
                        <a:rPr lang="en-US" sz="1400" b="0" i="0" u="none" strike="noStrike" dirty="0">
                          <a:solidFill>
                            <a:schemeClr val="tx1"/>
                          </a:solidFill>
                          <a:effectLst/>
                          <a:latin typeface="Calibri" panose="020F0502020204030204" pitchFamily="34" charset="0"/>
                        </a:rPr>
                        <a:t>22</a:t>
                      </a:r>
                      <a:endParaRPr lang="ru-RU" sz="1400" b="0" i="0" u="none" strike="noStrike" dirty="0">
                        <a:solidFill>
                          <a:schemeClr val="tx1"/>
                        </a:solidFill>
                        <a:effectLst/>
                        <a:latin typeface="Calibri" panose="020F0502020204030204" pitchFamily="34" charset="0"/>
                      </a:endParaRPr>
                    </a:p>
                  </a:txBody>
                  <a:tcPr marL="7436" marR="7436" marT="7436" marB="0" anchor="ctr"/>
                </a:tc>
                <a:tc>
                  <a:txBody>
                    <a:bodyPr/>
                    <a:lstStyle/>
                    <a:p>
                      <a:pPr algn="r" fontAlgn="b"/>
                      <a:r>
                        <a:rPr lang="en-GB" sz="1400" b="1" i="0" u="none" strike="noStrike" dirty="0">
                          <a:solidFill>
                            <a:srgbClr val="000000"/>
                          </a:solidFill>
                          <a:effectLst/>
                          <a:latin typeface="Calibri" panose="020F0502020204030204" pitchFamily="34" charset="0"/>
                        </a:rPr>
                        <a:t>17</a:t>
                      </a:r>
                      <a:endParaRPr lang="ru-RU" sz="1400" b="1" i="0" u="none" strike="noStrike" dirty="0">
                        <a:solidFill>
                          <a:srgbClr val="000000"/>
                        </a:solidFill>
                        <a:effectLst/>
                        <a:latin typeface="Calibri" panose="020F0502020204030204" pitchFamily="34" charset="0"/>
                      </a:endParaRPr>
                    </a:p>
                  </a:txBody>
                  <a:tcPr marL="7436" marR="7436" marT="7436" marB="0" anchor="ctr"/>
                </a:tc>
                <a:extLst>
                  <a:ext uri="{0D108BD9-81ED-4DB2-BD59-A6C34878D82A}">
                    <a16:rowId xmlns:a16="http://schemas.microsoft.com/office/drawing/2014/main" val="2537470237"/>
                  </a:ext>
                </a:extLst>
              </a:tr>
              <a:tr h="272803">
                <a:tc>
                  <a:txBody>
                    <a:bodyPr/>
                    <a:lstStyle/>
                    <a:p>
                      <a:pPr algn="l" fontAlgn="b"/>
                      <a:r>
                        <a:rPr lang="en-US" sz="1400" b="0" u="none" strike="noStrike" dirty="0">
                          <a:effectLst/>
                        </a:rPr>
                        <a:t>Payback period, months</a:t>
                      </a:r>
                      <a:endParaRPr lang="en-US" sz="1400" b="0" i="0" u="none" strike="noStrike" dirty="0">
                        <a:solidFill>
                          <a:srgbClr val="000000"/>
                        </a:solidFill>
                        <a:effectLst/>
                        <a:latin typeface="Calibri" panose="020F0502020204030204" pitchFamily="34" charset="0"/>
                      </a:endParaRPr>
                    </a:p>
                  </a:txBody>
                  <a:tcPr marL="7436" marR="7436" marT="7436" marB="0" anchor="b"/>
                </a:tc>
                <a:tc>
                  <a:txBody>
                    <a:bodyPr/>
                    <a:lstStyle/>
                    <a:p>
                      <a:pPr algn="r" fontAlgn="b"/>
                      <a:r>
                        <a:rPr lang="RU-RU" sz="1400" u="none" strike="noStrike" dirty="0">
                          <a:effectLst/>
                        </a:rPr>
                        <a:t>19</a:t>
                      </a:r>
                      <a:endParaRPr lang="RU-RU" sz="1400" b="0" i="0" u="none" strike="noStrike" dirty="0">
                        <a:solidFill>
                          <a:srgbClr val="000000"/>
                        </a:solidFill>
                        <a:effectLst/>
                        <a:latin typeface="Calibri" panose="020F0502020204030204" pitchFamily="34" charset="0"/>
                      </a:endParaRPr>
                    </a:p>
                  </a:txBody>
                  <a:tcPr marL="7436" marR="7436" marT="7436" marB="0" anchor="ctr"/>
                </a:tc>
                <a:tc>
                  <a:txBody>
                    <a:bodyPr/>
                    <a:lstStyle/>
                    <a:p>
                      <a:pPr algn="r" fontAlgn="b"/>
                      <a:r>
                        <a:rPr lang="ru-RU" sz="1400" u="none" strike="noStrike" dirty="0">
                          <a:effectLst/>
                        </a:rPr>
                        <a:t>49</a:t>
                      </a:r>
                      <a:endParaRPr lang="ru-RU" sz="1400" b="0" i="0" u="none" strike="noStrike" dirty="0">
                        <a:solidFill>
                          <a:srgbClr val="000000"/>
                        </a:solidFill>
                        <a:effectLst/>
                        <a:latin typeface="Calibri" panose="020F0502020204030204" pitchFamily="34" charset="0"/>
                      </a:endParaRPr>
                    </a:p>
                  </a:txBody>
                  <a:tcPr marL="7436" marR="7436" marT="7436" marB="0" anchor="ctr"/>
                </a:tc>
                <a:tc>
                  <a:txBody>
                    <a:bodyPr/>
                    <a:lstStyle/>
                    <a:p>
                      <a:pPr algn="r" fontAlgn="b"/>
                      <a:r>
                        <a:rPr lang="ru-RU" sz="1400" u="none" strike="noStrike" dirty="0">
                          <a:effectLst/>
                        </a:rPr>
                        <a:t>50</a:t>
                      </a:r>
                      <a:endParaRPr lang="ru-RU" sz="1400" b="0" i="0" u="none" strike="noStrike" dirty="0">
                        <a:solidFill>
                          <a:srgbClr val="000000"/>
                        </a:solidFill>
                        <a:effectLst/>
                        <a:latin typeface="Calibri" panose="020F0502020204030204" pitchFamily="34" charset="0"/>
                      </a:endParaRPr>
                    </a:p>
                  </a:txBody>
                  <a:tcPr marL="7436" marR="7436" marT="7436" marB="0" anchor="ctr"/>
                </a:tc>
                <a:tc>
                  <a:txBody>
                    <a:bodyPr/>
                    <a:lstStyle/>
                    <a:p>
                      <a:pPr algn="r" fontAlgn="b"/>
                      <a:r>
                        <a:rPr lang="ru-RU" sz="1400" u="none" strike="noStrike" dirty="0">
                          <a:effectLst/>
                        </a:rPr>
                        <a:t>51</a:t>
                      </a:r>
                      <a:endParaRPr lang="ru-RU" sz="1400" b="0" i="0" u="none" strike="noStrike" dirty="0">
                        <a:solidFill>
                          <a:srgbClr val="000000"/>
                        </a:solidFill>
                        <a:effectLst/>
                        <a:latin typeface="Calibri" panose="020F0502020204030204" pitchFamily="34" charset="0"/>
                      </a:endParaRPr>
                    </a:p>
                  </a:txBody>
                  <a:tcPr marL="7436" marR="7436" marT="7436" marB="0" anchor="ctr"/>
                </a:tc>
                <a:tc>
                  <a:txBody>
                    <a:bodyPr/>
                    <a:lstStyle/>
                    <a:p>
                      <a:pPr algn="r" fontAlgn="b"/>
                      <a:r>
                        <a:rPr lang="en-US" sz="1400" u="none" strike="noStrike" kern="1200" dirty="0">
                          <a:solidFill>
                            <a:schemeClr val="dk1"/>
                          </a:solidFill>
                          <a:effectLst/>
                          <a:latin typeface="+mn-lt"/>
                          <a:ea typeface="+mn-ea"/>
                          <a:cs typeface="+mn-cs"/>
                        </a:rPr>
                        <a:t>45</a:t>
                      </a:r>
                      <a:endParaRPr lang="ru-RU" sz="1400" u="none" strike="noStrike" kern="1200" dirty="0">
                        <a:solidFill>
                          <a:schemeClr val="dk1"/>
                        </a:solidFill>
                        <a:effectLst/>
                        <a:latin typeface="+mn-lt"/>
                        <a:ea typeface="+mn-ea"/>
                        <a:cs typeface="+mn-cs"/>
                      </a:endParaRPr>
                    </a:p>
                  </a:txBody>
                  <a:tcPr marL="7436" marR="7436" marT="7436" marB="0" anchor="ctr"/>
                </a:tc>
                <a:tc>
                  <a:txBody>
                    <a:bodyPr/>
                    <a:lstStyle/>
                    <a:p>
                      <a:pPr algn="r" fontAlgn="b"/>
                      <a:r>
                        <a:rPr lang="en-US" sz="1400" b="0" i="0" u="none" strike="noStrike" dirty="0">
                          <a:solidFill>
                            <a:schemeClr val="tx1"/>
                          </a:solidFill>
                          <a:effectLst/>
                          <a:latin typeface="Calibri" panose="020F0502020204030204" pitchFamily="34" charset="0"/>
                        </a:rPr>
                        <a:t>31</a:t>
                      </a:r>
                      <a:endParaRPr lang="ru-RU" sz="1400" b="0" i="0" u="none" strike="noStrike" dirty="0">
                        <a:solidFill>
                          <a:schemeClr val="tx1"/>
                        </a:solidFill>
                        <a:effectLst/>
                        <a:latin typeface="Calibri" panose="020F0502020204030204" pitchFamily="34" charset="0"/>
                      </a:endParaRPr>
                    </a:p>
                  </a:txBody>
                  <a:tcPr marL="7436" marR="7436" marT="7436" marB="0" anchor="ctr"/>
                </a:tc>
                <a:tc>
                  <a:txBody>
                    <a:bodyPr/>
                    <a:lstStyle/>
                    <a:p>
                      <a:pPr algn="r" fontAlgn="b"/>
                      <a:r>
                        <a:rPr lang="en-GB" sz="1400" b="1" i="0" u="none" strike="noStrike" dirty="0">
                          <a:solidFill>
                            <a:srgbClr val="000000"/>
                          </a:solidFill>
                          <a:effectLst/>
                          <a:latin typeface="Calibri" panose="020F0502020204030204" pitchFamily="34" charset="0"/>
                        </a:rPr>
                        <a:t>56</a:t>
                      </a:r>
                      <a:endParaRPr lang="ru-RU" sz="1400" b="1" i="0" u="none" strike="noStrike" dirty="0">
                        <a:solidFill>
                          <a:srgbClr val="000000"/>
                        </a:solidFill>
                        <a:effectLst/>
                        <a:latin typeface="Calibri" panose="020F0502020204030204" pitchFamily="34" charset="0"/>
                      </a:endParaRPr>
                    </a:p>
                  </a:txBody>
                  <a:tcPr marL="7436" marR="7436" marT="7436" marB="0" anchor="ctr"/>
                </a:tc>
                <a:extLst>
                  <a:ext uri="{0D108BD9-81ED-4DB2-BD59-A6C34878D82A}">
                    <a16:rowId xmlns:a16="http://schemas.microsoft.com/office/drawing/2014/main" val="1076933539"/>
                  </a:ext>
                </a:extLst>
              </a:tr>
              <a:tr h="272803">
                <a:tc>
                  <a:txBody>
                    <a:bodyPr/>
                    <a:lstStyle/>
                    <a:p>
                      <a:pPr algn="l" fontAlgn="b"/>
                      <a:r>
                        <a:rPr lang="en-US" sz="1400" b="0" i="0" u="none" strike="noStrike" dirty="0">
                          <a:solidFill>
                            <a:srgbClr val="000000"/>
                          </a:solidFill>
                          <a:effectLst/>
                          <a:latin typeface="Calibri" panose="020F0502020204030204" pitchFamily="34" charset="0"/>
                        </a:rPr>
                        <a:t>Revenue, (Year 5), mln USD</a:t>
                      </a:r>
                    </a:p>
                  </a:txBody>
                  <a:tcPr marL="7620" marR="7620" marT="7620" marB="0" anchor="b"/>
                </a:tc>
                <a:tc>
                  <a:txBody>
                    <a:bodyPr/>
                    <a:lstStyle/>
                    <a:p>
                      <a:pPr algn="r" fontAlgn="b"/>
                      <a:r>
                        <a:rPr lang="ru-RU" sz="1400" b="0" i="0" u="none" strike="noStrike" dirty="0">
                          <a:solidFill>
                            <a:srgbClr val="000000"/>
                          </a:solidFill>
                          <a:effectLst/>
                          <a:latin typeface="Calibri" panose="020F0502020204030204" pitchFamily="34" charset="0"/>
                        </a:rPr>
                        <a:t>71</a:t>
                      </a:r>
                    </a:p>
                  </a:txBody>
                  <a:tcPr marL="7620" marR="7620" marT="7620" marB="0" anchor="ctr"/>
                </a:tc>
                <a:tc>
                  <a:txBody>
                    <a:bodyPr/>
                    <a:lstStyle/>
                    <a:p>
                      <a:pPr algn="r" fontAlgn="b"/>
                      <a:r>
                        <a:rPr lang="ru-RU" sz="1400" b="0" i="0" u="none" strike="noStrike" dirty="0">
                          <a:solidFill>
                            <a:srgbClr val="000000"/>
                          </a:solidFill>
                          <a:effectLst/>
                          <a:latin typeface="Calibri" panose="020F0502020204030204" pitchFamily="34" charset="0"/>
                        </a:rPr>
                        <a:t>42,2</a:t>
                      </a:r>
                    </a:p>
                  </a:txBody>
                  <a:tcPr marL="7620" marR="7620" marT="7620" marB="0" anchor="ctr"/>
                </a:tc>
                <a:tc>
                  <a:txBody>
                    <a:bodyPr/>
                    <a:lstStyle/>
                    <a:p>
                      <a:pPr algn="r" fontAlgn="b"/>
                      <a:r>
                        <a:rPr lang="ru-RU" sz="1400" b="0" i="0" u="none" strike="noStrike" dirty="0">
                          <a:solidFill>
                            <a:srgbClr val="000000"/>
                          </a:solidFill>
                          <a:effectLst/>
                          <a:latin typeface="Calibri" panose="020F0502020204030204" pitchFamily="34" charset="0"/>
                        </a:rPr>
                        <a:t>53,9</a:t>
                      </a:r>
                    </a:p>
                  </a:txBody>
                  <a:tcPr marL="7620" marR="7620" marT="7620" marB="0" anchor="ctr"/>
                </a:tc>
                <a:tc>
                  <a:txBody>
                    <a:bodyPr/>
                    <a:lstStyle/>
                    <a:p>
                      <a:pPr algn="r" fontAlgn="b"/>
                      <a:r>
                        <a:rPr lang="ru-RU" sz="1400" b="0" i="0" u="none" strike="noStrike" dirty="0">
                          <a:solidFill>
                            <a:srgbClr val="000000"/>
                          </a:solidFill>
                          <a:effectLst/>
                          <a:latin typeface="Calibri" panose="020F0502020204030204" pitchFamily="34" charset="0"/>
                        </a:rPr>
                        <a:t>37,3</a:t>
                      </a:r>
                    </a:p>
                  </a:txBody>
                  <a:tcPr marL="7620" marR="7620" marT="7620" marB="0" anchor="ctr"/>
                </a:tc>
                <a:tc>
                  <a:txBody>
                    <a:bodyPr/>
                    <a:lstStyle/>
                    <a:p>
                      <a:pPr algn="r" fontAlgn="b"/>
                      <a:r>
                        <a:rPr lang="en-US" sz="1400" u="none" strike="noStrike" kern="1200" dirty="0">
                          <a:solidFill>
                            <a:schemeClr val="dk1"/>
                          </a:solidFill>
                          <a:effectLst/>
                          <a:latin typeface="+mn-lt"/>
                          <a:ea typeface="+mn-ea"/>
                          <a:cs typeface="+mn-cs"/>
                        </a:rPr>
                        <a:t>130</a:t>
                      </a:r>
                      <a:endParaRPr lang="ru-RU" sz="1400" u="none" strike="noStrike" kern="1200" dirty="0">
                        <a:solidFill>
                          <a:schemeClr val="dk1"/>
                        </a:solidFill>
                        <a:effectLst/>
                        <a:latin typeface="+mn-lt"/>
                        <a:ea typeface="+mn-ea"/>
                        <a:cs typeface="+mn-cs"/>
                      </a:endParaRPr>
                    </a:p>
                  </a:txBody>
                  <a:tcPr marL="7620" marR="7620" marT="7620" marB="0" anchor="ctr"/>
                </a:tc>
                <a:tc>
                  <a:txBody>
                    <a:bodyPr/>
                    <a:lstStyle/>
                    <a:p>
                      <a:pPr algn="r" fontAlgn="b"/>
                      <a:r>
                        <a:rPr lang="en-US" sz="1400" b="0" i="0" u="none" strike="noStrike" dirty="0">
                          <a:solidFill>
                            <a:schemeClr val="tx1"/>
                          </a:solidFill>
                          <a:effectLst/>
                          <a:latin typeface="Calibri" panose="020F0502020204030204" pitchFamily="34" charset="0"/>
                        </a:rPr>
                        <a:t>18,5</a:t>
                      </a:r>
                      <a:endParaRPr lang="ru-RU" sz="1400" b="0" i="0" u="none" strike="noStrike" dirty="0">
                        <a:solidFill>
                          <a:schemeClr val="tx1"/>
                        </a:solidFill>
                        <a:effectLst/>
                        <a:latin typeface="Calibri" panose="020F0502020204030204" pitchFamily="34" charset="0"/>
                      </a:endParaRPr>
                    </a:p>
                  </a:txBody>
                  <a:tcPr marL="7620" marR="7620" marT="7620" marB="0" anchor="ctr"/>
                </a:tc>
                <a:tc>
                  <a:txBody>
                    <a:bodyPr/>
                    <a:lstStyle/>
                    <a:p>
                      <a:pPr algn="r" fontAlgn="b"/>
                      <a:r>
                        <a:rPr lang="en-GB" sz="1400" b="1" i="0" u="none" strike="noStrike" dirty="0">
                          <a:solidFill>
                            <a:srgbClr val="000000"/>
                          </a:solidFill>
                          <a:effectLst/>
                          <a:latin typeface="Calibri" panose="020F0502020204030204" pitchFamily="34" charset="0"/>
                        </a:rPr>
                        <a:t>45</a:t>
                      </a:r>
                      <a:endParaRPr lang="ru-RU" sz="14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0006"/>
                  </a:ext>
                </a:extLst>
              </a:tr>
              <a:tr h="272803">
                <a:tc>
                  <a:txBody>
                    <a:bodyPr/>
                    <a:lstStyle/>
                    <a:p>
                      <a:pPr algn="l" fontAlgn="b"/>
                      <a:r>
                        <a:rPr lang="en-US" sz="1400" b="0" i="0" u="none" strike="noStrike" dirty="0">
                          <a:solidFill>
                            <a:srgbClr val="000000"/>
                          </a:solidFill>
                          <a:effectLst/>
                          <a:latin typeface="Calibri" panose="020F0502020204030204" pitchFamily="34" charset="0"/>
                        </a:rPr>
                        <a:t>Profit before taxes, (Year 5), mln USD</a:t>
                      </a:r>
                    </a:p>
                  </a:txBody>
                  <a:tcPr marL="7620" marR="7620" marT="7620" marB="0" anchor="b"/>
                </a:tc>
                <a:tc>
                  <a:txBody>
                    <a:bodyPr/>
                    <a:lstStyle/>
                    <a:p>
                      <a:pPr algn="r" fontAlgn="b"/>
                      <a:r>
                        <a:rPr lang="RU-RU" sz="1400" b="0" i="0" u="none" strike="noStrike" dirty="0">
                          <a:solidFill>
                            <a:srgbClr val="000000"/>
                          </a:solidFill>
                          <a:effectLst/>
                          <a:latin typeface="Calibri" panose="020F0502020204030204" pitchFamily="34" charset="0"/>
                        </a:rPr>
                        <a:t>19</a:t>
                      </a:r>
                    </a:p>
                  </a:txBody>
                  <a:tcPr marL="7620" marR="7620" marT="7620" marB="0" anchor="ctr"/>
                </a:tc>
                <a:tc>
                  <a:txBody>
                    <a:bodyPr/>
                    <a:lstStyle/>
                    <a:p>
                      <a:pPr algn="r" fontAlgn="b"/>
                      <a:r>
                        <a:rPr lang="RU-RU" sz="1400" b="0" i="0" u="none" strike="noStrike" dirty="0">
                          <a:solidFill>
                            <a:srgbClr val="000000"/>
                          </a:solidFill>
                          <a:effectLst/>
                          <a:latin typeface="Calibri" panose="020F0502020204030204" pitchFamily="34" charset="0"/>
                        </a:rPr>
                        <a:t>15,5</a:t>
                      </a:r>
                    </a:p>
                  </a:txBody>
                  <a:tcPr marL="7620" marR="7620" marT="7620" marB="0" anchor="ctr"/>
                </a:tc>
                <a:tc>
                  <a:txBody>
                    <a:bodyPr/>
                    <a:lstStyle/>
                    <a:p>
                      <a:pPr algn="r" fontAlgn="b"/>
                      <a:r>
                        <a:rPr lang="ru-RU" sz="1400" b="0" i="0" u="none" strike="noStrike" dirty="0">
                          <a:solidFill>
                            <a:srgbClr val="000000"/>
                          </a:solidFill>
                          <a:effectLst/>
                          <a:latin typeface="Calibri" panose="020F0502020204030204" pitchFamily="34" charset="0"/>
                        </a:rPr>
                        <a:t>16,8</a:t>
                      </a:r>
                    </a:p>
                  </a:txBody>
                  <a:tcPr marL="7620" marR="7620" marT="7620" marB="0" anchor="ctr"/>
                </a:tc>
                <a:tc>
                  <a:txBody>
                    <a:bodyPr/>
                    <a:lstStyle/>
                    <a:p>
                      <a:pPr algn="r" fontAlgn="b"/>
                      <a:r>
                        <a:rPr lang="ru-RU" sz="1400" b="0" i="0" u="none" strike="noStrike" dirty="0">
                          <a:solidFill>
                            <a:srgbClr val="000000"/>
                          </a:solidFill>
                          <a:effectLst/>
                          <a:latin typeface="Calibri" panose="020F0502020204030204" pitchFamily="34" charset="0"/>
                        </a:rPr>
                        <a:t>15,3</a:t>
                      </a:r>
                    </a:p>
                  </a:txBody>
                  <a:tcPr marL="7620" marR="7620" marT="7620" marB="0" anchor="ctr"/>
                </a:tc>
                <a:tc>
                  <a:txBody>
                    <a:bodyPr/>
                    <a:lstStyle/>
                    <a:p>
                      <a:pPr algn="r" fontAlgn="b"/>
                      <a:r>
                        <a:rPr lang="en-US" sz="1400" u="none" strike="noStrike" kern="1200" dirty="0">
                          <a:solidFill>
                            <a:schemeClr val="dk1"/>
                          </a:solidFill>
                          <a:effectLst/>
                          <a:latin typeface="+mn-lt"/>
                          <a:ea typeface="+mn-ea"/>
                          <a:cs typeface="+mn-cs"/>
                        </a:rPr>
                        <a:t>42</a:t>
                      </a:r>
                      <a:endParaRPr lang="ru-RU" sz="1400" u="none" strike="noStrike" kern="1200" dirty="0">
                        <a:solidFill>
                          <a:schemeClr val="dk1"/>
                        </a:solidFill>
                        <a:effectLst/>
                        <a:latin typeface="+mn-lt"/>
                        <a:ea typeface="+mn-ea"/>
                        <a:cs typeface="+mn-cs"/>
                      </a:endParaRPr>
                    </a:p>
                  </a:txBody>
                  <a:tcPr marL="7620" marR="7620" marT="7620" marB="0" anchor="ctr"/>
                </a:tc>
                <a:tc>
                  <a:txBody>
                    <a:bodyPr/>
                    <a:lstStyle/>
                    <a:p>
                      <a:pPr algn="r" fontAlgn="b"/>
                      <a:r>
                        <a:rPr lang="en-US" sz="1400" b="0" i="0" u="none" strike="noStrike" dirty="0">
                          <a:solidFill>
                            <a:schemeClr val="tx1"/>
                          </a:solidFill>
                          <a:effectLst/>
                          <a:latin typeface="Calibri" panose="020F0502020204030204" pitchFamily="34" charset="0"/>
                        </a:rPr>
                        <a:t>5,5</a:t>
                      </a:r>
                      <a:endParaRPr lang="ru-RU" sz="1400" b="0" i="0" u="none" strike="noStrike" dirty="0">
                        <a:solidFill>
                          <a:schemeClr val="tx1"/>
                        </a:solidFill>
                        <a:effectLst/>
                        <a:latin typeface="Calibri" panose="020F0502020204030204" pitchFamily="34" charset="0"/>
                      </a:endParaRPr>
                    </a:p>
                  </a:txBody>
                  <a:tcPr marL="7620" marR="7620" marT="7620" marB="0" anchor="ctr"/>
                </a:tc>
                <a:tc>
                  <a:txBody>
                    <a:bodyPr/>
                    <a:lstStyle/>
                    <a:p>
                      <a:pPr algn="r" fontAlgn="b"/>
                      <a:r>
                        <a:rPr lang="en-GB" sz="1400" b="1" i="0" u="none" strike="noStrike" dirty="0">
                          <a:solidFill>
                            <a:srgbClr val="000000"/>
                          </a:solidFill>
                          <a:effectLst/>
                          <a:latin typeface="Calibri" panose="020F0502020204030204" pitchFamily="34" charset="0"/>
                        </a:rPr>
                        <a:t>8,5</a:t>
                      </a:r>
                      <a:endParaRPr lang="ru-RU" sz="14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0007"/>
                  </a:ext>
                </a:extLst>
              </a:tr>
            </a:tbl>
          </a:graphicData>
        </a:graphic>
      </p:graphicFrame>
      <p:graphicFrame>
        <p:nvGraphicFramePr>
          <p:cNvPr id="7" name="Таблица 1"/>
          <p:cNvGraphicFramePr>
            <a:graphicFrameLocks noGrp="1"/>
          </p:cNvGraphicFramePr>
          <p:nvPr>
            <p:extLst>
              <p:ext uri="{D42A27DB-BD31-4B8C-83A1-F6EECF244321}">
                <p14:modId xmlns:p14="http://schemas.microsoft.com/office/powerpoint/2010/main" val="2864235069"/>
              </p:ext>
            </p:extLst>
          </p:nvPr>
        </p:nvGraphicFramePr>
        <p:xfrm>
          <a:off x="252868" y="2780928"/>
          <a:ext cx="8734214" cy="1279046"/>
        </p:xfrm>
        <a:graphic>
          <a:graphicData uri="http://schemas.openxmlformats.org/drawingml/2006/table">
            <a:tbl>
              <a:tblPr firstRow="1" bandRow="1">
                <a:tableStyleId>{5C22544A-7EE6-4342-B048-85BDC9FD1C3A}</a:tableStyleId>
              </a:tblPr>
              <a:tblGrid>
                <a:gridCol w="2734956">
                  <a:extLst>
                    <a:ext uri="{9D8B030D-6E8A-4147-A177-3AD203B41FA5}">
                      <a16:colId xmlns:a16="http://schemas.microsoft.com/office/drawing/2014/main" val="2141455373"/>
                    </a:ext>
                  </a:extLst>
                </a:gridCol>
                <a:gridCol w="864096">
                  <a:extLst>
                    <a:ext uri="{9D8B030D-6E8A-4147-A177-3AD203B41FA5}">
                      <a16:colId xmlns:a16="http://schemas.microsoft.com/office/drawing/2014/main" val="2147213297"/>
                    </a:ext>
                  </a:extLst>
                </a:gridCol>
                <a:gridCol w="876331">
                  <a:extLst>
                    <a:ext uri="{9D8B030D-6E8A-4147-A177-3AD203B41FA5}">
                      <a16:colId xmlns:a16="http://schemas.microsoft.com/office/drawing/2014/main" val="3332949340"/>
                    </a:ext>
                  </a:extLst>
                </a:gridCol>
                <a:gridCol w="866203">
                  <a:extLst>
                    <a:ext uri="{9D8B030D-6E8A-4147-A177-3AD203B41FA5}">
                      <a16:colId xmlns:a16="http://schemas.microsoft.com/office/drawing/2014/main" val="1245391915"/>
                    </a:ext>
                  </a:extLst>
                </a:gridCol>
                <a:gridCol w="849754">
                  <a:extLst>
                    <a:ext uri="{9D8B030D-6E8A-4147-A177-3AD203B41FA5}">
                      <a16:colId xmlns:a16="http://schemas.microsoft.com/office/drawing/2014/main" val="3514802909"/>
                    </a:ext>
                  </a:extLst>
                </a:gridCol>
                <a:gridCol w="864096">
                  <a:extLst>
                    <a:ext uri="{9D8B030D-6E8A-4147-A177-3AD203B41FA5}">
                      <a16:colId xmlns:a16="http://schemas.microsoft.com/office/drawing/2014/main" val="467017187"/>
                    </a:ext>
                  </a:extLst>
                </a:gridCol>
                <a:gridCol w="864096">
                  <a:extLst>
                    <a:ext uri="{9D8B030D-6E8A-4147-A177-3AD203B41FA5}">
                      <a16:colId xmlns:a16="http://schemas.microsoft.com/office/drawing/2014/main" val="20006"/>
                    </a:ext>
                  </a:extLst>
                </a:gridCol>
                <a:gridCol w="814682">
                  <a:extLst>
                    <a:ext uri="{9D8B030D-6E8A-4147-A177-3AD203B41FA5}">
                      <a16:colId xmlns:a16="http://schemas.microsoft.com/office/drawing/2014/main" val="1206645417"/>
                    </a:ext>
                  </a:extLst>
                </a:gridCol>
              </a:tblGrid>
              <a:tr h="410366">
                <a:tc>
                  <a:txBody>
                    <a:bodyPr/>
                    <a:lstStyle/>
                    <a:p>
                      <a:pPr algn="l" fontAlgn="b"/>
                      <a:r>
                        <a:rPr lang="en-US" sz="1400" b="1" u="none" strike="noStrike" dirty="0">
                          <a:effectLst/>
                        </a:rPr>
                        <a:t>Volume indicators (year 5)</a:t>
                      </a:r>
                      <a:endParaRPr lang="en-US" sz="1400" b="1" i="0" u="none" strike="noStrike" dirty="0">
                        <a:solidFill>
                          <a:srgbClr val="FF0000"/>
                        </a:solidFill>
                        <a:effectLst/>
                        <a:latin typeface="Calibri" panose="020F0502020204030204" pitchFamily="34" charset="0"/>
                      </a:endParaRPr>
                    </a:p>
                  </a:txBody>
                  <a:tcPr anchor="ctr"/>
                </a:tc>
                <a:tc>
                  <a:txBody>
                    <a:bodyPr/>
                    <a:lstStyle/>
                    <a:p>
                      <a:pPr algn="ctr" fontAlgn="b"/>
                      <a:r>
                        <a:rPr lang="en-US" sz="1400" b="1" u="none" strike="noStrike" dirty="0">
                          <a:effectLst/>
                        </a:rPr>
                        <a:t>VN</a:t>
                      </a:r>
                    </a:p>
                  </a:txBody>
                  <a:tcPr marL="7436" marR="7436" marT="7436" marB="0" anchor="ctr"/>
                </a:tc>
                <a:tc>
                  <a:txBody>
                    <a:bodyPr/>
                    <a:lstStyle/>
                    <a:p>
                      <a:pPr algn="ctr" fontAlgn="b"/>
                      <a:r>
                        <a:rPr lang="en-US" sz="1400" b="1" u="none" strike="noStrike" dirty="0">
                          <a:effectLst/>
                        </a:rPr>
                        <a:t>PH</a:t>
                      </a:r>
                    </a:p>
                  </a:txBody>
                  <a:tcPr marL="7436" marR="7436" marT="7436" marB="0" anchor="ctr"/>
                </a:tc>
                <a:tc>
                  <a:txBody>
                    <a:bodyPr/>
                    <a:lstStyle/>
                    <a:p>
                      <a:pPr algn="ctr" fontAlgn="b"/>
                      <a:r>
                        <a:rPr lang="en-US" sz="1400" b="1" u="none" strike="noStrike" dirty="0">
                          <a:effectLst/>
                        </a:rPr>
                        <a:t>ID</a:t>
                      </a:r>
                    </a:p>
                  </a:txBody>
                  <a:tcPr marL="7436" marR="7436" marT="7436" marB="0" anchor="ctr"/>
                </a:tc>
                <a:tc>
                  <a:txBody>
                    <a:bodyPr/>
                    <a:lstStyle/>
                    <a:p>
                      <a:pPr algn="ctr" fontAlgn="b"/>
                      <a:r>
                        <a:rPr lang="en-US" sz="1400" b="1" u="none" strike="noStrike" dirty="0">
                          <a:effectLst/>
                        </a:rPr>
                        <a:t>MY</a:t>
                      </a:r>
                    </a:p>
                  </a:txBody>
                  <a:tcPr marL="7436" marR="7436" marT="7436" marB="0" anchor="ctr"/>
                </a:tc>
                <a:tc>
                  <a:txBody>
                    <a:bodyPr/>
                    <a:lstStyle/>
                    <a:p>
                      <a:pPr algn="ctr" fontAlgn="b"/>
                      <a:r>
                        <a:rPr lang="en-US" sz="1400" b="1" u="none" strike="noStrike" dirty="0">
                          <a:effectLst/>
                        </a:rPr>
                        <a:t>CN</a:t>
                      </a:r>
                    </a:p>
                  </a:txBody>
                  <a:tcPr marL="7436" marR="7436" marT="7436" marB="0" anchor="ctr"/>
                </a:tc>
                <a:tc>
                  <a:txBody>
                    <a:bodyPr/>
                    <a:lstStyle/>
                    <a:p>
                      <a:pPr algn="ctr" fontAlgn="b"/>
                      <a:r>
                        <a:rPr lang="en-US" sz="1400" b="1" u="none" strike="noStrike" dirty="0">
                          <a:effectLst/>
                        </a:rPr>
                        <a:t>MM</a:t>
                      </a:r>
                    </a:p>
                  </a:txBody>
                  <a:tcPr marL="7436" marR="7436" marT="7436" marB="0" anchor="ct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400" b="1" u="none" strike="noStrike" dirty="0">
                          <a:effectLst/>
                        </a:rPr>
                        <a:t>LK</a:t>
                      </a:r>
                    </a:p>
                  </a:txBody>
                  <a:tcPr marL="7436" marR="7436" marT="7436" marB="0" anchor="ctr"/>
                </a:tc>
                <a:extLst>
                  <a:ext uri="{0D108BD9-81ED-4DB2-BD59-A6C34878D82A}">
                    <a16:rowId xmlns:a16="http://schemas.microsoft.com/office/drawing/2014/main" val="3828360853"/>
                  </a:ext>
                </a:extLst>
              </a:tr>
              <a:tr h="434340">
                <a:tc>
                  <a:txBody>
                    <a:bodyPr/>
                    <a:lstStyle/>
                    <a:p>
                      <a:pPr algn="l" fontAlgn="b"/>
                      <a:r>
                        <a:rPr lang="en-US" sz="1400" b="0" u="none" strike="noStrike" kern="1200" dirty="0">
                          <a:solidFill>
                            <a:schemeClr val="tx1"/>
                          </a:solidFill>
                          <a:effectLst/>
                          <a:latin typeface="+mn-lt"/>
                          <a:ea typeface="+mn-ea"/>
                          <a:cs typeface="+mn-cs"/>
                        </a:rPr>
                        <a:t>Loans issued in year 5, </a:t>
                      </a:r>
                      <a:r>
                        <a:rPr lang="en-US" sz="1400" b="0" u="none" strike="noStrike" kern="1200" dirty="0" err="1">
                          <a:solidFill>
                            <a:schemeClr val="tx1"/>
                          </a:solidFill>
                          <a:effectLst/>
                          <a:latin typeface="+mn-lt"/>
                          <a:ea typeface="+mn-ea"/>
                          <a:cs typeface="+mn-cs"/>
                        </a:rPr>
                        <a:t>thsd</a:t>
                      </a:r>
                      <a:endParaRPr lang="en-US" sz="1400" b="0" u="none" strike="noStrike" kern="1200" dirty="0">
                        <a:solidFill>
                          <a:schemeClr val="tx1"/>
                        </a:solidFill>
                        <a:effectLst/>
                        <a:latin typeface="+mn-lt"/>
                        <a:ea typeface="+mn-ea"/>
                        <a:cs typeface="+mn-cs"/>
                      </a:endParaRPr>
                    </a:p>
                    <a:p>
                      <a:pPr algn="l" fontAlgn="b"/>
                      <a:r>
                        <a:rPr lang="en-US" sz="1400" b="0" u="none" strike="noStrike" kern="1200" dirty="0">
                          <a:solidFill>
                            <a:schemeClr val="tx1"/>
                          </a:solidFill>
                          <a:effectLst/>
                          <a:latin typeface="+mn-lt"/>
                          <a:ea typeface="+mn-ea"/>
                          <a:cs typeface="+mn-cs"/>
                        </a:rPr>
                        <a:t>including prolongations</a:t>
                      </a:r>
                    </a:p>
                  </a:txBody>
                  <a:tcPr marL="7620" marR="7620" marT="7620" marB="0" anchor="b"/>
                </a:tc>
                <a:tc>
                  <a:txBody>
                    <a:bodyPr/>
                    <a:lstStyle/>
                    <a:p>
                      <a:pPr algn="r" fontAlgn="b"/>
                      <a:r>
                        <a:rPr lang="ru-RU" sz="1400" b="0" u="none" strike="noStrike" kern="1200" dirty="0">
                          <a:solidFill>
                            <a:schemeClr val="tx1"/>
                          </a:solidFill>
                          <a:effectLst/>
                          <a:latin typeface="+mn-lt"/>
                          <a:ea typeface="+mn-ea"/>
                          <a:cs typeface="+mn-cs"/>
                        </a:rPr>
                        <a:t>1 291</a:t>
                      </a:r>
                    </a:p>
                  </a:txBody>
                  <a:tcPr marL="7620" marR="7620" marT="7620" marB="0" anchor="ctr"/>
                </a:tc>
                <a:tc>
                  <a:txBody>
                    <a:bodyPr/>
                    <a:lstStyle/>
                    <a:p>
                      <a:pPr algn="r" fontAlgn="b"/>
                      <a:r>
                        <a:rPr lang="ru-RU" sz="1400" b="0" u="none" strike="noStrike" kern="1200" dirty="0">
                          <a:solidFill>
                            <a:schemeClr val="tx1"/>
                          </a:solidFill>
                          <a:effectLst/>
                          <a:latin typeface="+mn-lt"/>
                          <a:ea typeface="+mn-ea"/>
                          <a:cs typeface="+mn-cs"/>
                        </a:rPr>
                        <a:t>441</a:t>
                      </a:r>
                    </a:p>
                  </a:txBody>
                  <a:tcPr marL="7620" marR="7620" marT="7620" marB="0" anchor="ctr"/>
                </a:tc>
                <a:tc>
                  <a:txBody>
                    <a:bodyPr/>
                    <a:lstStyle/>
                    <a:p>
                      <a:pPr algn="r" fontAlgn="b"/>
                      <a:r>
                        <a:rPr lang="ru-RU" sz="1400" b="0" u="none" strike="noStrike" kern="1200" dirty="0">
                          <a:solidFill>
                            <a:schemeClr val="tx1"/>
                          </a:solidFill>
                          <a:effectLst/>
                          <a:latin typeface="+mn-lt"/>
                          <a:ea typeface="+mn-ea"/>
                          <a:cs typeface="+mn-cs"/>
                        </a:rPr>
                        <a:t>464</a:t>
                      </a:r>
                    </a:p>
                  </a:txBody>
                  <a:tcPr marL="7620" marR="7620" marT="7620" marB="0" anchor="ctr"/>
                </a:tc>
                <a:tc>
                  <a:txBody>
                    <a:bodyPr/>
                    <a:lstStyle/>
                    <a:p>
                      <a:pPr algn="r" fontAlgn="b"/>
                      <a:r>
                        <a:rPr lang="ru-RU" sz="1400" b="0" u="none" strike="noStrike" kern="1200" dirty="0">
                          <a:solidFill>
                            <a:schemeClr val="tx1"/>
                          </a:solidFill>
                          <a:effectLst/>
                          <a:latin typeface="+mn-lt"/>
                          <a:ea typeface="+mn-ea"/>
                          <a:cs typeface="+mn-cs"/>
                        </a:rPr>
                        <a:t>198</a:t>
                      </a:r>
                    </a:p>
                  </a:txBody>
                  <a:tcPr marL="7620" marR="7620" marT="7620" marB="0" anchor="ctr"/>
                </a:tc>
                <a:tc>
                  <a:txBody>
                    <a:bodyPr/>
                    <a:lstStyle/>
                    <a:p>
                      <a:pPr algn="r" fontAlgn="b"/>
                      <a:r>
                        <a:rPr lang="en-US" sz="1400" b="0" u="none" strike="noStrike" kern="1200" dirty="0">
                          <a:solidFill>
                            <a:schemeClr val="tx1"/>
                          </a:solidFill>
                          <a:effectLst/>
                          <a:latin typeface="+mn-lt"/>
                          <a:ea typeface="+mn-ea"/>
                          <a:cs typeface="+mn-cs"/>
                        </a:rPr>
                        <a:t>1154</a:t>
                      </a:r>
                      <a:endParaRPr lang="ru-RU" sz="1400" b="0" u="none" strike="noStrike" kern="1200" dirty="0">
                        <a:solidFill>
                          <a:schemeClr val="tx1"/>
                        </a:solidFill>
                        <a:effectLst/>
                        <a:latin typeface="+mn-lt"/>
                        <a:ea typeface="+mn-ea"/>
                        <a:cs typeface="+mn-cs"/>
                      </a:endParaRPr>
                    </a:p>
                  </a:txBody>
                  <a:tcPr marL="7620" marR="7620" marT="7620" marB="0" anchor="ctr"/>
                </a:tc>
                <a:tc>
                  <a:txBody>
                    <a:bodyPr/>
                    <a:lstStyle/>
                    <a:p>
                      <a:pPr algn="r" fontAlgn="b"/>
                      <a:r>
                        <a:rPr lang="en-US" sz="1400" b="0" u="none" strike="noStrike" kern="1200" dirty="0">
                          <a:solidFill>
                            <a:schemeClr val="tx1"/>
                          </a:solidFill>
                          <a:effectLst/>
                          <a:latin typeface="+mn-lt"/>
                          <a:ea typeface="+mn-ea"/>
                          <a:cs typeface="+mn-cs"/>
                        </a:rPr>
                        <a:t>620</a:t>
                      </a:r>
                      <a:endParaRPr lang="ru-RU" sz="1400" b="0" u="none" strike="noStrike" kern="1200" dirty="0">
                        <a:solidFill>
                          <a:schemeClr val="tx1"/>
                        </a:solidFill>
                        <a:effectLst/>
                        <a:latin typeface="+mn-lt"/>
                        <a:ea typeface="+mn-ea"/>
                        <a:cs typeface="+mn-cs"/>
                      </a:endParaRPr>
                    </a:p>
                  </a:txBody>
                  <a:tcPr marL="7620" marR="7620" marT="7620" marB="0" anchor="ctr"/>
                </a:tc>
                <a:tc>
                  <a:txBody>
                    <a:bodyPr/>
                    <a:lstStyle/>
                    <a:p>
                      <a:pPr algn="r" fontAlgn="b"/>
                      <a:r>
                        <a:rPr lang="en-GB" sz="1400" b="1" u="none" strike="noStrike" kern="1200" dirty="0">
                          <a:solidFill>
                            <a:schemeClr val="tx1"/>
                          </a:solidFill>
                          <a:effectLst/>
                          <a:latin typeface="+mn-lt"/>
                          <a:ea typeface="+mn-ea"/>
                          <a:cs typeface="+mn-cs"/>
                        </a:rPr>
                        <a:t>422</a:t>
                      </a:r>
                      <a:endParaRPr lang="ru-RU" sz="1400" b="1" u="none" strike="noStrike" kern="1200" dirty="0">
                        <a:solidFill>
                          <a:schemeClr val="tx1"/>
                        </a:solidFill>
                        <a:effectLst/>
                        <a:latin typeface="+mn-lt"/>
                        <a:ea typeface="+mn-ea"/>
                        <a:cs typeface="+mn-cs"/>
                      </a:endParaRPr>
                    </a:p>
                  </a:txBody>
                  <a:tcPr marL="7620" marR="7620" marT="7620" marB="0" anchor="ctr"/>
                </a:tc>
                <a:extLst>
                  <a:ext uri="{0D108BD9-81ED-4DB2-BD59-A6C34878D82A}">
                    <a16:rowId xmlns:a16="http://schemas.microsoft.com/office/drawing/2014/main" val="4124415651"/>
                  </a:ext>
                </a:extLst>
              </a:tr>
              <a:tr h="434340">
                <a:tc>
                  <a:txBody>
                    <a:bodyPr/>
                    <a:lstStyle/>
                    <a:p>
                      <a:pPr algn="l" fontAlgn="b"/>
                      <a:r>
                        <a:rPr lang="en-US" sz="1400" b="0" u="none" strike="noStrike" kern="1200" dirty="0">
                          <a:solidFill>
                            <a:schemeClr val="tx1"/>
                          </a:solidFill>
                          <a:effectLst/>
                          <a:latin typeface="+mn-lt"/>
                          <a:ea typeface="+mn-ea"/>
                          <a:cs typeface="+mn-cs"/>
                        </a:rPr>
                        <a:t>Loans issued per day in year 5</a:t>
                      </a:r>
                    </a:p>
                    <a:p>
                      <a:pPr algn="l" fontAlgn="b"/>
                      <a:r>
                        <a:rPr lang="en-US" sz="1400" b="0" u="none" strike="noStrike" kern="1200" dirty="0">
                          <a:solidFill>
                            <a:schemeClr val="tx1"/>
                          </a:solidFill>
                          <a:effectLst/>
                          <a:latin typeface="+mn-lt"/>
                          <a:ea typeface="+mn-ea"/>
                          <a:cs typeface="+mn-cs"/>
                        </a:rPr>
                        <a:t>including prolongations</a:t>
                      </a:r>
                    </a:p>
                  </a:txBody>
                  <a:tcPr marL="7620" marR="7620" marT="7620" marB="0" anchor="b"/>
                </a:tc>
                <a:tc>
                  <a:txBody>
                    <a:bodyPr/>
                    <a:lstStyle/>
                    <a:p>
                      <a:pPr algn="r" fontAlgn="b"/>
                      <a:r>
                        <a:rPr lang="RU-RU" sz="1100" b="0" i="0" u="none" strike="noStrike" dirty="0">
                          <a:solidFill>
                            <a:srgbClr val="000000"/>
                          </a:solidFill>
                          <a:effectLst/>
                          <a:latin typeface="Calibri" panose="020F0502020204030204" pitchFamily="34" charset="0"/>
                        </a:rPr>
                        <a:t>3537</a:t>
                      </a:r>
                    </a:p>
                  </a:txBody>
                  <a:tcPr marL="7620" marR="7620" marT="7620" marB="0" anchor="ctr"/>
                </a:tc>
                <a:tc>
                  <a:txBody>
                    <a:bodyPr/>
                    <a:lstStyle/>
                    <a:p>
                      <a:pPr algn="r" fontAlgn="b"/>
                      <a:r>
                        <a:rPr lang="ru-RU" sz="1100" b="0" i="0" u="none" strike="noStrike" dirty="0">
                          <a:solidFill>
                            <a:schemeClr val="tx1"/>
                          </a:solidFill>
                          <a:effectLst/>
                          <a:latin typeface="Calibri" panose="020F0502020204030204" pitchFamily="34" charset="0"/>
                        </a:rPr>
                        <a:t>1208</a:t>
                      </a:r>
                    </a:p>
                  </a:txBody>
                  <a:tcPr marL="7620" marR="7620" marT="7620" marB="0" anchor="ctr"/>
                </a:tc>
                <a:tc>
                  <a:txBody>
                    <a:bodyPr/>
                    <a:lstStyle/>
                    <a:p>
                      <a:pPr algn="r" fontAlgn="b"/>
                      <a:r>
                        <a:rPr lang="ru-RU" sz="1100" b="0" i="0" u="none" strike="noStrike" dirty="0">
                          <a:solidFill>
                            <a:schemeClr val="tx1"/>
                          </a:solidFill>
                          <a:effectLst/>
                          <a:latin typeface="Calibri" panose="020F0502020204030204" pitchFamily="34" charset="0"/>
                        </a:rPr>
                        <a:t>1271</a:t>
                      </a:r>
                    </a:p>
                  </a:txBody>
                  <a:tcPr marL="7620" marR="7620" marT="7620" marB="0" anchor="ctr"/>
                </a:tc>
                <a:tc>
                  <a:txBody>
                    <a:bodyPr/>
                    <a:lstStyle/>
                    <a:p>
                      <a:pPr algn="r" fontAlgn="b"/>
                      <a:r>
                        <a:rPr lang="ru-RU" sz="1100" b="0" i="0" u="none" strike="noStrike" dirty="0">
                          <a:solidFill>
                            <a:schemeClr val="tx1"/>
                          </a:solidFill>
                          <a:effectLst/>
                          <a:latin typeface="Calibri" panose="020F0502020204030204" pitchFamily="34" charset="0"/>
                        </a:rPr>
                        <a:t>542</a:t>
                      </a:r>
                    </a:p>
                  </a:txBody>
                  <a:tcPr marL="7620" marR="7620" marT="7620" marB="0" anchor="ctr"/>
                </a:tc>
                <a:tc>
                  <a:txBody>
                    <a:bodyPr/>
                    <a:lstStyle/>
                    <a:p>
                      <a:pPr algn="r" fontAlgn="b"/>
                      <a:r>
                        <a:rPr lang="en-US" sz="1100" b="0" i="0" u="none" strike="noStrike" dirty="0">
                          <a:solidFill>
                            <a:schemeClr val="tx1"/>
                          </a:solidFill>
                          <a:effectLst/>
                          <a:latin typeface="Calibri" panose="020F0502020204030204" pitchFamily="34" charset="0"/>
                        </a:rPr>
                        <a:t>3160</a:t>
                      </a:r>
                      <a:endParaRPr lang="ru-RU" sz="1100" b="0" i="0" u="none" strike="noStrike" dirty="0">
                        <a:solidFill>
                          <a:schemeClr val="tx1"/>
                        </a:solidFill>
                        <a:effectLst/>
                        <a:latin typeface="Calibri" panose="020F0502020204030204" pitchFamily="34" charset="0"/>
                      </a:endParaRPr>
                    </a:p>
                  </a:txBody>
                  <a:tcPr marL="7620" marR="7620" marT="7620" marB="0" anchor="ctr"/>
                </a:tc>
                <a:tc>
                  <a:txBody>
                    <a:bodyPr/>
                    <a:lstStyle/>
                    <a:p>
                      <a:pPr algn="r" fontAlgn="b"/>
                      <a:r>
                        <a:rPr lang="en-US" sz="1100" b="0" i="0" u="none" strike="noStrike" dirty="0">
                          <a:solidFill>
                            <a:schemeClr val="tx1"/>
                          </a:solidFill>
                          <a:effectLst/>
                          <a:latin typeface="Calibri" panose="020F0502020204030204" pitchFamily="34" charset="0"/>
                        </a:rPr>
                        <a:t>1698</a:t>
                      </a:r>
                      <a:endParaRPr lang="ru-RU" sz="1100" b="0" i="0" u="none" strike="noStrike" dirty="0">
                        <a:solidFill>
                          <a:schemeClr val="tx1"/>
                        </a:solidFill>
                        <a:effectLst/>
                        <a:latin typeface="Calibri" panose="020F0502020204030204" pitchFamily="34" charset="0"/>
                      </a:endParaRPr>
                    </a:p>
                  </a:txBody>
                  <a:tcPr marL="7620" marR="7620" marT="7620" marB="0" anchor="ctr"/>
                </a:tc>
                <a:tc>
                  <a:txBody>
                    <a:bodyPr/>
                    <a:lstStyle/>
                    <a:p>
                      <a:pPr algn="r" fontAlgn="b"/>
                      <a:r>
                        <a:rPr lang="en-GB" sz="1100" b="1" i="0" u="none" strike="noStrike" dirty="0">
                          <a:solidFill>
                            <a:schemeClr val="tx1"/>
                          </a:solidFill>
                          <a:effectLst/>
                          <a:latin typeface="Calibri" panose="020F0502020204030204" pitchFamily="34" charset="0"/>
                        </a:rPr>
                        <a:t>1156</a:t>
                      </a:r>
                      <a:endParaRPr lang="ru-RU" sz="1100" b="1" i="0" u="none" strike="noStrike" dirty="0">
                        <a:solidFill>
                          <a:schemeClr val="tx1"/>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328770768"/>
                  </a:ext>
                </a:extLst>
              </a:tr>
            </a:tbl>
          </a:graphicData>
        </a:graphic>
      </p:graphicFrame>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24328" y="12612"/>
            <a:ext cx="1622975" cy="60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Прямоугольник 2"/>
          <p:cNvSpPr/>
          <p:nvPr/>
        </p:nvSpPr>
        <p:spPr>
          <a:xfrm>
            <a:off x="21039" y="6536377"/>
            <a:ext cx="4940007" cy="276999"/>
          </a:xfrm>
          <a:prstGeom prst="rect">
            <a:avLst/>
          </a:prstGeom>
        </p:spPr>
        <p:txBody>
          <a:bodyPr wrap="none">
            <a:spAutoFit/>
          </a:bodyPr>
          <a:lstStyle/>
          <a:p>
            <a:pPr fontAlgn="b"/>
            <a:r>
              <a:rPr lang="en-US" sz="1200" dirty="0">
                <a:solidFill>
                  <a:schemeClr val="dk1"/>
                </a:solidFill>
              </a:rPr>
              <a:t>*China investments total $31,4 </a:t>
            </a:r>
            <a:r>
              <a:rPr lang="en-US" sz="1200" dirty="0" err="1">
                <a:solidFill>
                  <a:schemeClr val="dk1"/>
                </a:solidFill>
              </a:rPr>
              <a:t>mln</a:t>
            </a:r>
            <a:r>
              <a:rPr lang="en-US" sz="1200" dirty="0">
                <a:solidFill>
                  <a:schemeClr val="dk1"/>
                </a:solidFill>
              </a:rPr>
              <a:t> (</a:t>
            </a:r>
            <a:r>
              <a:rPr lang="en-US" sz="1200">
                <a:solidFill>
                  <a:schemeClr val="dk1"/>
                </a:solidFill>
              </a:rPr>
              <a:t>15,8 </a:t>
            </a:r>
            <a:r>
              <a:rPr lang="en-US" sz="1200" smtClean="0">
                <a:solidFill>
                  <a:schemeClr val="dk1"/>
                </a:solidFill>
              </a:rPr>
              <a:t>investments </a:t>
            </a:r>
            <a:r>
              <a:rPr lang="en-US" sz="1200" dirty="0">
                <a:solidFill>
                  <a:schemeClr val="dk1"/>
                </a:solidFill>
              </a:rPr>
              <a:t>+ 15,5 debt financing)</a:t>
            </a:r>
            <a:endParaRPr lang="ru-RU" sz="1200" dirty="0">
              <a:solidFill>
                <a:schemeClr val="dk1"/>
              </a:solidFill>
            </a:endParaRPr>
          </a:p>
        </p:txBody>
      </p:sp>
    </p:spTree>
    <p:extLst>
      <p:ext uri="{BB962C8B-B14F-4D97-AF65-F5344CB8AC3E}">
        <p14:creationId xmlns:p14="http://schemas.microsoft.com/office/powerpoint/2010/main" val="534361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Annex 10: new business vs. old business plan</a:t>
            </a:r>
          </a:p>
        </p:txBody>
      </p:sp>
      <p:sp>
        <p:nvSpPr>
          <p:cNvPr id="4" name="Slide Number Placeholder 3"/>
          <p:cNvSpPr>
            <a:spLocks noGrp="1"/>
          </p:cNvSpPr>
          <p:nvPr>
            <p:ph type="sldNum" sz="quarter" idx="12"/>
          </p:nvPr>
        </p:nvSpPr>
        <p:spPr/>
        <p:txBody>
          <a:bodyPr/>
          <a:lstStyle/>
          <a:p>
            <a:fld id="{D7F305DA-160D-498F-B102-A1D8643B4A2C}" type="slidenum">
              <a:rPr lang="ru-RU" smtClean="0"/>
              <a:pPr/>
              <a:t>64</a:t>
            </a:fld>
            <a:endParaRPr lang="ru-RU"/>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24328" y="12612"/>
            <a:ext cx="1622975" cy="60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Table 5"/>
          <p:cNvGraphicFramePr>
            <a:graphicFrameLocks noGrp="1"/>
          </p:cNvGraphicFramePr>
          <p:nvPr>
            <p:extLst>
              <p:ext uri="{D42A27DB-BD31-4B8C-83A1-F6EECF244321}">
                <p14:modId xmlns:p14="http://schemas.microsoft.com/office/powerpoint/2010/main" val="1909620240"/>
              </p:ext>
            </p:extLst>
          </p:nvPr>
        </p:nvGraphicFramePr>
        <p:xfrm>
          <a:off x="107524" y="743089"/>
          <a:ext cx="8879560" cy="4538349"/>
        </p:xfrm>
        <a:graphic>
          <a:graphicData uri="http://schemas.openxmlformats.org/drawingml/2006/table">
            <a:tbl>
              <a:tblPr firstRow="1" bandRow="1">
                <a:tableStyleId>{5C22544A-7EE6-4342-B048-85BDC9FD1C3A}</a:tableStyleId>
              </a:tblPr>
              <a:tblGrid>
                <a:gridCol w="504036">
                  <a:extLst>
                    <a:ext uri="{9D8B030D-6E8A-4147-A177-3AD203B41FA5}">
                      <a16:colId xmlns:a16="http://schemas.microsoft.com/office/drawing/2014/main" val="20000"/>
                    </a:ext>
                  </a:extLst>
                </a:gridCol>
                <a:gridCol w="2952328">
                  <a:extLst>
                    <a:ext uri="{9D8B030D-6E8A-4147-A177-3AD203B41FA5}">
                      <a16:colId xmlns:a16="http://schemas.microsoft.com/office/drawing/2014/main" val="20001"/>
                    </a:ext>
                  </a:extLst>
                </a:gridCol>
                <a:gridCol w="2736304">
                  <a:extLst>
                    <a:ext uri="{9D8B030D-6E8A-4147-A177-3AD203B41FA5}">
                      <a16:colId xmlns:a16="http://schemas.microsoft.com/office/drawing/2014/main" val="20002"/>
                    </a:ext>
                  </a:extLst>
                </a:gridCol>
                <a:gridCol w="2686892">
                  <a:extLst>
                    <a:ext uri="{9D8B030D-6E8A-4147-A177-3AD203B41FA5}">
                      <a16:colId xmlns:a16="http://schemas.microsoft.com/office/drawing/2014/main" val="20003"/>
                    </a:ext>
                  </a:extLst>
                </a:gridCol>
              </a:tblGrid>
              <a:tr h="494171">
                <a:tc>
                  <a:txBody>
                    <a:bodyPr/>
                    <a:lstStyle/>
                    <a:p>
                      <a:r>
                        <a:rPr lang="ru-RU" dirty="0"/>
                        <a:t>№</a:t>
                      </a:r>
                      <a:endParaRPr lang="en-US" dirty="0"/>
                    </a:p>
                  </a:txBody>
                  <a:tcPr/>
                </a:tc>
                <a:tc>
                  <a:txBody>
                    <a:bodyPr/>
                    <a:lstStyle/>
                    <a:p>
                      <a:pPr algn="ctr"/>
                      <a:r>
                        <a:rPr lang="en-US" dirty="0"/>
                        <a:t>Parameter</a:t>
                      </a:r>
                    </a:p>
                  </a:txBody>
                  <a:tcPr/>
                </a:tc>
                <a:tc>
                  <a:txBody>
                    <a:bodyPr/>
                    <a:lstStyle/>
                    <a:p>
                      <a:pPr algn="ctr"/>
                      <a:r>
                        <a:rPr lang="en-GB" dirty="0"/>
                        <a:t>New</a:t>
                      </a:r>
                      <a:r>
                        <a:rPr lang="en-GB" baseline="0" dirty="0"/>
                        <a:t> business plan</a:t>
                      </a:r>
                      <a:endParaRPr lang="en-US" dirty="0"/>
                    </a:p>
                  </a:txBody>
                  <a:tcPr/>
                </a:tc>
                <a:tc>
                  <a:txBody>
                    <a:bodyPr/>
                    <a:lstStyle/>
                    <a:p>
                      <a:pPr algn="ctr"/>
                      <a:r>
                        <a:rPr lang="en-US" dirty="0"/>
                        <a:t>Old business plan</a:t>
                      </a:r>
                    </a:p>
                  </a:txBody>
                  <a:tcPr/>
                </a:tc>
                <a:extLst>
                  <a:ext uri="{0D108BD9-81ED-4DB2-BD59-A6C34878D82A}">
                    <a16:rowId xmlns:a16="http://schemas.microsoft.com/office/drawing/2014/main" val="10000"/>
                  </a:ext>
                </a:extLst>
              </a:tr>
              <a:tr h="494189">
                <a:tc>
                  <a:txBody>
                    <a:bodyPr/>
                    <a:lstStyle/>
                    <a:p>
                      <a:pPr algn="ctr"/>
                      <a:r>
                        <a:rPr lang="en-US" sz="1400" dirty="0"/>
                        <a:t>1</a:t>
                      </a:r>
                    </a:p>
                  </a:txBody>
                  <a:tcPr anchor="ctr"/>
                </a:tc>
                <a:tc>
                  <a:txBody>
                    <a:bodyPr/>
                    <a:lstStyle/>
                    <a:p>
                      <a:r>
                        <a:rPr lang="en-US" sz="1400" dirty="0"/>
                        <a:t>Loans disbursed, </a:t>
                      </a:r>
                      <a:r>
                        <a:rPr lang="en-US" sz="1400" dirty="0" err="1"/>
                        <a:t>thsd</a:t>
                      </a:r>
                      <a:endParaRPr lang="en-US" sz="1400" dirty="0"/>
                    </a:p>
                  </a:txBody>
                  <a:tcPr anchor="ctr"/>
                </a:tc>
                <a:tc>
                  <a:txBody>
                    <a:bodyPr/>
                    <a:lstStyle/>
                    <a:p>
                      <a:pPr algn="ctr"/>
                      <a:r>
                        <a:rPr lang="en-US" dirty="0"/>
                        <a:t>1</a:t>
                      </a:r>
                      <a:r>
                        <a:rPr lang="en-US" baseline="0" dirty="0"/>
                        <a:t> </a:t>
                      </a:r>
                      <a:r>
                        <a:rPr lang="en-GB" baseline="0" dirty="0"/>
                        <a:t>238</a:t>
                      </a:r>
                      <a:endParaRPr lang="en-US" dirty="0"/>
                    </a:p>
                  </a:txBody>
                  <a:tcPr anchor="ctr"/>
                </a:tc>
                <a:tc>
                  <a:txBody>
                    <a:bodyPr/>
                    <a:lstStyle/>
                    <a:p>
                      <a:pPr algn="ctr"/>
                      <a:r>
                        <a:rPr lang="en-US" dirty="0"/>
                        <a:t>2 863</a:t>
                      </a:r>
                    </a:p>
                  </a:txBody>
                  <a:tcPr anchor="ctr"/>
                </a:tc>
                <a:extLst>
                  <a:ext uri="{0D108BD9-81ED-4DB2-BD59-A6C34878D82A}">
                    <a16:rowId xmlns:a16="http://schemas.microsoft.com/office/drawing/2014/main" val="10001"/>
                  </a:ext>
                </a:extLst>
              </a:tr>
              <a:tr h="545423">
                <a:tc>
                  <a:txBody>
                    <a:bodyPr/>
                    <a:lstStyle/>
                    <a:p>
                      <a:pPr algn="ctr"/>
                      <a:r>
                        <a:rPr lang="en-US" sz="1400" dirty="0"/>
                        <a:t>2</a:t>
                      </a:r>
                    </a:p>
                  </a:txBody>
                  <a:tcPr anchor="ctr"/>
                </a:tc>
                <a:tc>
                  <a:txBody>
                    <a:bodyPr/>
                    <a:lstStyle/>
                    <a:p>
                      <a:r>
                        <a:rPr lang="en-GB" sz="1400" dirty="0"/>
                        <a:t>Total</a:t>
                      </a:r>
                      <a:r>
                        <a:rPr lang="en-GB" sz="1400" baseline="0" dirty="0"/>
                        <a:t> amount disbursed, </a:t>
                      </a:r>
                      <a:r>
                        <a:rPr lang="en-GB" sz="1400" baseline="0" dirty="0" err="1"/>
                        <a:t>thsd</a:t>
                      </a:r>
                      <a:r>
                        <a:rPr lang="en-GB" sz="1400" baseline="0" dirty="0"/>
                        <a:t> USD</a:t>
                      </a:r>
                      <a:endParaRPr lang="en-US" sz="1400" dirty="0"/>
                    </a:p>
                  </a:txBody>
                  <a:tcPr anchor="ctr"/>
                </a:tc>
                <a:tc>
                  <a:txBody>
                    <a:bodyPr/>
                    <a:lstStyle/>
                    <a:p>
                      <a:pPr algn="ctr"/>
                      <a:r>
                        <a:rPr lang="en-GB" dirty="0"/>
                        <a:t>119</a:t>
                      </a:r>
                      <a:r>
                        <a:rPr lang="ru-RU" dirty="0"/>
                        <a:t> </a:t>
                      </a:r>
                      <a:r>
                        <a:rPr lang="en-GB" dirty="0"/>
                        <a:t>622</a:t>
                      </a:r>
                      <a:endParaRPr lang="en-US" dirty="0"/>
                    </a:p>
                  </a:txBody>
                  <a:tcPr anchor="ctr"/>
                </a:tc>
                <a:tc>
                  <a:txBody>
                    <a:bodyPr/>
                    <a:lstStyle/>
                    <a:p>
                      <a:pPr algn="ctr"/>
                      <a:r>
                        <a:rPr lang="ru-RU" sz="1800" kern="1200" dirty="0">
                          <a:solidFill>
                            <a:schemeClr val="dk1"/>
                          </a:solidFill>
                          <a:latin typeface="+mn-lt"/>
                          <a:ea typeface="+mn-ea"/>
                          <a:cs typeface="+mn-cs"/>
                        </a:rPr>
                        <a:t>460 828</a:t>
                      </a:r>
                      <a:endParaRPr lang="en-US" sz="1800" kern="1200" dirty="0">
                        <a:solidFill>
                          <a:schemeClr val="dk1"/>
                        </a:solidFill>
                        <a:latin typeface="+mn-lt"/>
                        <a:ea typeface="+mn-ea"/>
                        <a:cs typeface="+mn-cs"/>
                      </a:endParaRPr>
                    </a:p>
                  </a:txBody>
                  <a:tcPr anchor="ctr"/>
                </a:tc>
                <a:extLst>
                  <a:ext uri="{0D108BD9-81ED-4DB2-BD59-A6C34878D82A}">
                    <a16:rowId xmlns:a16="http://schemas.microsoft.com/office/drawing/2014/main" val="10002"/>
                  </a:ext>
                </a:extLst>
              </a:tr>
              <a:tr h="576064">
                <a:tc>
                  <a:txBody>
                    <a:bodyPr/>
                    <a:lstStyle/>
                    <a:p>
                      <a:pPr algn="ctr"/>
                      <a:r>
                        <a:rPr lang="en-US" sz="1400" dirty="0"/>
                        <a:t>3</a:t>
                      </a:r>
                    </a:p>
                  </a:txBody>
                  <a:tcPr anchor="ctr"/>
                </a:tc>
                <a:tc>
                  <a:txBody>
                    <a:bodyPr/>
                    <a:lstStyle/>
                    <a:p>
                      <a:r>
                        <a:rPr lang="en-US" sz="1400" dirty="0"/>
                        <a:t>Total investment, </a:t>
                      </a:r>
                      <a:r>
                        <a:rPr lang="en-US" sz="1400" dirty="0" err="1"/>
                        <a:t>thsd</a:t>
                      </a:r>
                      <a:r>
                        <a:rPr lang="en-US" sz="1400" dirty="0"/>
                        <a:t> USD</a:t>
                      </a:r>
                    </a:p>
                  </a:txBody>
                  <a:tcPr anchor="ctr"/>
                </a:tc>
                <a:tc>
                  <a:txBody>
                    <a:bodyPr/>
                    <a:lstStyle/>
                    <a:p>
                      <a:pPr algn="ctr"/>
                      <a:r>
                        <a:rPr lang="en-US" dirty="0"/>
                        <a:t>4 </a:t>
                      </a:r>
                      <a:r>
                        <a:rPr lang="en-GB" dirty="0"/>
                        <a:t>161</a:t>
                      </a:r>
                      <a:endParaRPr lang="en-US" dirty="0"/>
                    </a:p>
                  </a:txBody>
                  <a:tcPr anchor="ctr"/>
                </a:tc>
                <a:tc>
                  <a:txBody>
                    <a:bodyPr/>
                    <a:lstStyle/>
                    <a:p>
                      <a:pPr algn="ctr"/>
                      <a:r>
                        <a:rPr lang="en-US" sz="1800" dirty="0"/>
                        <a:t>61 553</a:t>
                      </a:r>
                    </a:p>
                    <a:p>
                      <a:r>
                        <a:rPr lang="en-US" sz="1000" dirty="0"/>
                        <a:t>50 935(portfolio)</a:t>
                      </a:r>
                      <a:r>
                        <a:rPr lang="en-US" sz="1000" baseline="0" dirty="0"/>
                        <a:t> + 9068 (</a:t>
                      </a:r>
                      <a:r>
                        <a:rPr lang="en-US" sz="1000" baseline="0" dirty="0" err="1"/>
                        <a:t>opex</a:t>
                      </a:r>
                      <a:r>
                        <a:rPr lang="en-US" sz="1000" baseline="0" dirty="0"/>
                        <a:t>) + 1 550 (license)</a:t>
                      </a:r>
                      <a:endParaRPr lang="en-US" sz="1000" dirty="0"/>
                    </a:p>
                  </a:txBody>
                  <a:tcPr anchor="ctr"/>
                </a:tc>
                <a:extLst>
                  <a:ext uri="{0D108BD9-81ED-4DB2-BD59-A6C34878D82A}">
                    <a16:rowId xmlns:a16="http://schemas.microsoft.com/office/drawing/2014/main" val="10003"/>
                  </a:ext>
                </a:extLst>
              </a:tr>
              <a:tr h="432048">
                <a:tc>
                  <a:txBody>
                    <a:bodyPr/>
                    <a:lstStyle/>
                    <a:p>
                      <a:pPr algn="ctr"/>
                      <a:r>
                        <a:rPr lang="en-US" sz="1400" dirty="0"/>
                        <a:t>4</a:t>
                      </a:r>
                    </a:p>
                  </a:txBody>
                  <a:tcPr anchor="ctr"/>
                </a:tc>
                <a:tc>
                  <a:txBody>
                    <a:bodyPr/>
                    <a:lstStyle/>
                    <a:p>
                      <a:r>
                        <a:rPr lang="en-US" sz="1400" dirty="0"/>
                        <a:t>Revenue</a:t>
                      </a:r>
                    </a:p>
                  </a:txBody>
                  <a:tcPr anchor="ctr"/>
                </a:tc>
                <a:tc>
                  <a:txBody>
                    <a:bodyPr/>
                    <a:lstStyle/>
                    <a:p>
                      <a:pPr algn="ctr"/>
                      <a:r>
                        <a:rPr lang="en-GB" dirty="0"/>
                        <a:t>45</a:t>
                      </a:r>
                      <a:r>
                        <a:rPr lang="en-US" dirty="0"/>
                        <a:t> </a:t>
                      </a:r>
                      <a:r>
                        <a:rPr lang="en-GB" dirty="0"/>
                        <a:t>105</a:t>
                      </a:r>
                      <a:endParaRPr lang="en-US" dirty="0"/>
                    </a:p>
                  </a:txBody>
                  <a:tcPr anchor="ctr"/>
                </a:tc>
                <a:tc>
                  <a:txBody>
                    <a:bodyPr/>
                    <a:lstStyle/>
                    <a:p>
                      <a:pPr algn="ctr"/>
                      <a:r>
                        <a:rPr lang="en-US" dirty="0"/>
                        <a:t>151 266</a:t>
                      </a:r>
                    </a:p>
                  </a:txBody>
                  <a:tcPr anchor="ctr"/>
                </a:tc>
                <a:extLst>
                  <a:ext uri="{0D108BD9-81ED-4DB2-BD59-A6C34878D82A}">
                    <a16:rowId xmlns:a16="http://schemas.microsoft.com/office/drawing/2014/main" val="10004"/>
                  </a:ext>
                </a:extLst>
              </a:tr>
              <a:tr h="542548">
                <a:tc>
                  <a:txBody>
                    <a:bodyPr/>
                    <a:lstStyle/>
                    <a:p>
                      <a:pPr algn="ctr"/>
                      <a:r>
                        <a:rPr lang="en-US" sz="1400" dirty="0"/>
                        <a:t>5</a:t>
                      </a:r>
                    </a:p>
                  </a:txBody>
                  <a:tcPr anchor="ctr"/>
                </a:tc>
                <a:tc>
                  <a:txBody>
                    <a:bodyPr/>
                    <a:lstStyle/>
                    <a:p>
                      <a:r>
                        <a:rPr lang="en-US" sz="1400" dirty="0"/>
                        <a:t>Profit before tax</a:t>
                      </a:r>
                    </a:p>
                  </a:txBody>
                  <a:tcPr anchor="ctr"/>
                </a:tc>
                <a:tc>
                  <a:txBody>
                    <a:bodyPr/>
                    <a:lstStyle/>
                    <a:p>
                      <a:pPr algn="ctr"/>
                      <a:r>
                        <a:rPr lang="ru-RU" dirty="0"/>
                        <a:t>8</a:t>
                      </a:r>
                      <a:r>
                        <a:rPr lang="en-US" dirty="0"/>
                        <a:t> </a:t>
                      </a:r>
                      <a:r>
                        <a:rPr lang="ru-RU" dirty="0"/>
                        <a:t>4</a:t>
                      </a:r>
                      <a:r>
                        <a:rPr lang="en-GB" dirty="0"/>
                        <a:t>96</a:t>
                      </a:r>
                      <a:endParaRPr lang="en-US" dirty="0"/>
                    </a:p>
                  </a:txBody>
                  <a:tcPr anchor="ctr"/>
                </a:tc>
                <a:tc>
                  <a:txBody>
                    <a:bodyPr/>
                    <a:lstStyle/>
                    <a:p>
                      <a:pPr algn="ctr"/>
                      <a:r>
                        <a:rPr lang="en-US" dirty="0"/>
                        <a:t>14 087</a:t>
                      </a:r>
                    </a:p>
                  </a:txBody>
                  <a:tcPr anchor="ctr"/>
                </a:tc>
                <a:extLst>
                  <a:ext uri="{0D108BD9-81ED-4DB2-BD59-A6C34878D82A}">
                    <a16:rowId xmlns:a16="http://schemas.microsoft.com/office/drawing/2014/main" val="10005"/>
                  </a:ext>
                </a:extLst>
              </a:tr>
              <a:tr h="465564">
                <a:tc>
                  <a:txBody>
                    <a:bodyPr/>
                    <a:lstStyle/>
                    <a:p>
                      <a:pPr algn="ctr"/>
                      <a:r>
                        <a:rPr lang="en-US" sz="1400" dirty="0"/>
                        <a:t>6</a:t>
                      </a:r>
                    </a:p>
                  </a:txBody>
                  <a:tcPr anchor="ctr"/>
                </a:tc>
                <a:tc>
                  <a:txBody>
                    <a:bodyPr/>
                    <a:lstStyle/>
                    <a:p>
                      <a:r>
                        <a:rPr lang="en-US" sz="1400" dirty="0"/>
                        <a:t>ROE</a:t>
                      </a:r>
                    </a:p>
                  </a:txBody>
                  <a:tcPr anchor="ctr"/>
                </a:tc>
                <a:tc>
                  <a:txBody>
                    <a:bodyPr/>
                    <a:lstStyle/>
                    <a:p>
                      <a:pPr algn="ctr"/>
                      <a:r>
                        <a:rPr lang="en-GB" dirty="0"/>
                        <a:t>60</a:t>
                      </a: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10006"/>
                  </a:ext>
                </a:extLst>
              </a:tr>
              <a:tr h="494171">
                <a:tc>
                  <a:txBody>
                    <a:bodyPr/>
                    <a:lstStyle/>
                    <a:p>
                      <a:pPr algn="ctr"/>
                      <a:r>
                        <a:rPr lang="en-US" sz="1400" dirty="0"/>
                        <a:t>7</a:t>
                      </a:r>
                    </a:p>
                  </a:txBody>
                  <a:tcPr anchor="ctr"/>
                </a:tc>
                <a:tc>
                  <a:txBody>
                    <a:bodyPr/>
                    <a:lstStyle/>
                    <a:p>
                      <a:r>
                        <a:rPr lang="en-US" sz="1400" dirty="0"/>
                        <a:t>Break even</a:t>
                      </a:r>
                    </a:p>
                  </a:txBody>
                  <a:tcPr anchor="ctr"/>
                </a:tc>
                <a:tc>
                  <a:txBody>
                    <a:bodyPr/>
                    <a:lstStyle/>
                    <a:p>
                      <a:pPr algn="ctr"/>
                      <a:r>
                        <a:rPr lang="ru-RU" dirty="0"/>
                        <a:t>1</a:t>
                      </a:r>
                      <a:r>
                        <a:rPr lang="en-GB" dirty="0"/>
                        <a:t>7</a:t>
                      </a:r>
                      <a:endParaRPr lang="en-US" dirty="0"/>
                    </a:p>
                  </a:txBody>
                  <a:tcPr anchor="ctr"/>
                </a:tc>
                <a:tc>
                  <a:txBody>
                    <a:bodyPr/>
                    <a:lstStyle/>
                    <a:p>
                      <a:pPr algn="ctr"/>
                      <a:r>
                        <a:rPr lang="en-US" dirty="0"/>
                        <a:t>24</a:t>
                      </a:r>
                    </a:p>
                  </a:txBody>
                  <a:tcPr anchor="ctr"/>
                </a:tc>
                <a:extLst>
                  <a:ext uri="{0D108BD9-81ED-4DB2-BD59-A6C34878D82A}">
                    <a16:rowId xmlns:a16="http://schemas.microsoft.com/office/drawing/2014/main" val="10007"/>
                  </a:ext>
                </a:extLst>
              </a:tr>
              <a:tr h="494171">
                <a:tc>
                  <a:txBody>
                    <a:bodyPr/>
                    <a:lstStyle/>
                    <a:p>
                      <a:pPr algn="ctr"/>
                      <a:r>
                        <a:rPr lang="en-US" sz="1400" dirty="0"/>
                        <a:t>8</a:t>
                      </a:r>
                    </a:p>
                  </a:txBody>
                  <a:tcPr anchor="ctr"/>
                </a:tc>
                <a:tc>
                  <a:txBody>
                    <a:bodyPr/>
                    <a:lstStyle/>
                    <a:p>
                      <a:r>
                        <a:rPr lang="en-US" sz="1400" dirty="0"/>
                        <a:t>Pay Back, months</a:t>
                      </a:r>
                    </a:p>
                  </a:txBody>
                  <a:tcPr anchor="ctr"/>
                </a:tc>
                <a:tc>
                  <a:txBody>
                    <a:bodyPr/>
                    <a:lstStyle/>
                    <a:p>
                      <a:pPr algn="ctr"/>
                      <a:r>
                        <a:rPr lang="en-GB" dirty="0"/>
                        <a:t>56</a:t>
                      </a:r>
                      <a:endParaRPr lang="en-US" dirty="0"/>
                    </a:p>
                  </a:txBody>
                  <a:tcPr anchor="ctr"/>
                </a:tc>
                <a:tc>
                  <a:txBody>
                    <a:bodyPr/>
                    <a:lstStyle/>
                    <a:p>
                      <a:pPr algn="ctr"/>
                      <a:r>
                        <a:rPr lang="en-US" dirty="0"/>
                        <a:t>72</a:t>
                      </a:r>
                    </a:p>
                  </a:txBody>
                  <a:tcPr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8259765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Annex 11.1 Core team salary expenses</a:t>
            </a:r>
          </a:p>
        </p:txBody>
      </p:sp>
      <p:sp>
        <p:nvSpPr>
          <p:cNvPr id="4" name="Slide Number Placeholder 3"/>
          <p:cNvSpPr>
            <a:spLocks noGrp="1"/>
          </p:cNvSpPr>
          <p:nvPr>
            <p:ph type="sldNum" sz="quarter" idx="12"/>
          </p:nvPr>
        </p:nvSpPr>
        <p:spPr/>
        <p:txBody>
          <a:bodyPr/>
          <a:lstStyle/>
          <a:p>
            <a:fld id="{D7F305DA-160D-498F-B102-A1D8643B4A2C}" type="slidenum">
              <a:rPr lang="ru-RU" smtClean="0"/>
              <a:pPr/>
              <a:t>65</a:t>
            </a:fld>
            <a:endParaRPr lang="ru-RU"/>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24328" y="12612"/>
            <a:ext cx="1622975" cy="60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6" name="Table 5"/>
          <p:cNvGraphicFramePr>
            <a:graphicFrameLocks noGrp="1"/>
          </p:cNvGraphicFramePr>
          <p:nvPr>
            <p:extLst>
              <p:ext uri="{D42A27DB-BD31-4B8C-83A1-F6EECF244321}">
                <p14:modId xmlns:p14="http://schemas.microsoft.com/office/powerpoint/2010/main" val="875503802"/>
              </p:ext>
            </p:extLst>
          </p:nvPr>
        </p:nvGraphicFramePr>
        <p:xfrm>
          <a:off x="107504" y="620688"/>
          <a:ext cx="9036496" cy="5897880"/>
        </p:xfrm>
        <a:graphic>
          <a:graphicData uri="http://schemas.openxmlformats.org/drawingml/2006/table">
            <a:tbl>
              <a:tblPr firstRow="1" lastRow="1" bandRow="1">
                <a:tableStyleId>{5C22544A-7EE6-4342-B048-85BDC9FD1C3A}</a:tableStyleId>
              </a:tblPr>
              <a:tblGrid>
                <a:gridCol w="366403">
                  <a:extLst>
                    <a:ext uri="{9D8B030D-6E8A-4147-A177-3AD203B41FA5}">
                      <a16:colId xmlns:a16="http://schemas.microsoft.com/office/drawing/2014/main" val="20000"/>
                    </a:ext>
                  </a:extLst>
                </a:gridCol>
                <a:gridCol w="2931220">
                  <a:extLst>
                    <a:ext uri="{9D8B030D-6E8A-4147-A177-3AD203B41FA5}">
                      <a16:colId xmlns:a16="http://schemas.microsoft.com/office/drawing/2014/main" val="20001"/>
                    </a:ext>
                  </a:extLst>
                </a:gridCol>
                <a:gridCol w="586244">
                  <a:extLst>
                    <a:ext uri="{9D8B030D-6E8A-4147-A177-3AD203B41FA5}">
                      <a16:colId xmlns:a16="http://schemas.microsoft.com/office/drawing/2014/main" val="20002"/>
                    </a:ext>
                  </a:extLst>
                </a:gridCol>
                <a:gridCol w="1465610">
                  <a:extLst>
                    <a:ext uri="{9D8B030D-6E8A-4147-A177-3AD203B41FA5}">
                      <a16:colId xmlns:a16="http://schemas.microsoft.com/office/drawing/2014/main" val="20003"/>
                    </a:ext>
                  </a:extLst>
                </a:gridCol>
                <a:gridCol w="1508197">
                  <a:extLst>
                    <a:ext uri="{9D8B030D-6E8A-4147-A177-3AD203B41FA5}">
                      <a16:colId xmlns:a16="http://schemas.microsoft.com/office/drawing/2014/main" val="20004"/>
                    </a:ext>
                  </a:extLst>
                </a:gridCol>
                <a:gridCol w="919190">
                  <a:extLst>
                    <a:ext uri="{9D8B030D-6E8A-4147-A177-3AD203B41FA5}">
                      <a16:colId xmlns:a16="http://schemas.microsoft.com/office/drawing/2014/main" val="20005"/>
                    </a:ext>
                  </a:extLst>
                </a:gridCol>
                <a:gridCol w="1259632">
                  <a:extLst>
                    <a:ext uri="{9D8B030D-6E8A-4147-A177-3AD203B41FA5}">
                      <a16:colId xmlns:a16="http://schemas.microsoft.com/office/drawing/2014/main" val="20006"/>
                    </a:ext>
                  </a:extLst>
                </a:gridCol>
              </a:tblGrid>
              <a:tr h="270346">
                <a:tc>
                  <a:txBody>
                    <a:bodyPr/>
                    <a:lstStyle/>
                    <a:p>
                      <a:r>
                        <a:rPr lang="ru-RU" sz="1200" dirty="0"/>
                        <a:t>№</a:t>
                      </a:r>
                      <a:endParaRPr lang="en-US" sz="1200" dirty="0"/>
                    </a:p>
                  </a:txBody>
                  <a:tcPr/>
                </a:tc>
                <a:tc>
                  <a:txBody>
                    <a:bodyPr/>
                    <a:lstStyle/>
                    <a:p>
                      <a:r>
                        <a:rPr lang="en-US" sz="1200" dirty="0"/>
                        <a:t>Employee</a:t>
                      </a:r>
                      <a:r>
                        <a:rPr lang="en-US" sz="1200" baseline="0" dirty="0"/>
                        <a:t> position</a:t>
                      </a:r>
                      <a:endParaRPr lang="en-US" sz="1200" dirty="0"/>
                    </a:p>
                  </a:txBody>
                  <a:tcPr/>
                </a:tc>
                <a:tc>
                  <a:txBody>
                    <a:bodyPr/>
                    <a:lstStyle/>
                    <a:p>
                      <a:r>
                        <a:rPr lang="en-US" sz="1200" dirty="0"/>
                        <a:t>Level</a:t>
                      </a:r>
                    </a:p>
                  </a:txBody>
                  <a:tcPr/>
                </a:tc>
                <a:tc>
                  <a:txBody>
                    <a:bodyPr/>
                    <a:lstStyle/>
                    <a:p>
                      <a:pPr algn="ctr"/>
                      <a:r>
                        <a:rPr lang="en-US" sz="1200" dirty="0"/>
                        <a:t>LK monthly salary</a:t>
                      </a:r>
                    </a:p>
                  </a:txBody>
                  <a:tcPr/>
                </a:tc>
                <a:tc>
                  <a:txBody>
                    <a:bodyPr/>
                    <a:lstStyle/>
                    <a:p>
                      <a:pPr algn="ctr"/>
                      <a:r>
                        <a:rPr lang="en-US" sz="1200" dirty="0"/>
                        <a:t>APAC average salary</a:t>
                      </a:r>
                    </a:p>
                  </a:txBody>
                  <a:tcPr/>
                </a:tc>
                <a:tc>
                  <a:txBody>
                    <a:bodyPr/>
                    <a:lstStyle/>
                    <a:p>
                      <a:pPr algn="ctr"/>
                      <a:r>
                        <a:rPr lang="en-US" sz="1200" dirty="0"/>
                        <a:t>Difference</a:t>
                      </a:r>
                    </a:p>
                  </a:txBody>
                  <a:tcPr/>
                </a:tc>
                <a:tc>
                  <a:txBody>
                    <a:bodyPr/>
                    <a:lstStyle/>
                    <a:p>
                      <a:pPr algn="ctr"/>
                      <a:r>
                        <a:rPr lang="en-US" sz="1200" dirty="0"/>
                        <a:t>Joining period</a:t>
                      </a:r>
                    </a:p>
                  </a:txBody>
                  <a:tcPr/>
                </a:tc>
                <a:extLst>
                  <a:ext uri="{0D108BD9-81ED-4DB2-BD59-A6C34878D82A}">
                    <a16:rowId xmlns:a16="http://schemas.microsoft.com/office/drawing/2014/main" val="10000"/>
                  </a:ext>
                </a:extLst>
              </a:tr>
              <a:tr h="229736">
                <a:tc>
                  <a:txBody>
                    <a:bodyPr/>
                    <a:lstStyle/>
                    <a:p>
                      <a:r>
                        <a:rPr lang="en-US" sz="1000" dirty="0"/>
                        <a:t>1</a:t>
                      </a:r>
                    </a:p>
                  </a:txBody>
                  <a:tcPr/>
                </a:tc>
                <a:tc>
                  <a:txBody>
                    <a:bodyPr/>
                    <a:lstStyle/>
                    <a:p>
                      <a:r>
                        <a:rPr lang="en-US" sz="1000" dirty="0"/>
                        <a:t>Chief Executive Officer</a:t>
                      </a:r>
                    </a:p>
                  </a:txBody>
                  <a:tcPr/>
                </a:tc>
                <a:tc>
                  <a:txBody>
                    <a:bodyPr/>
                    <a:lstStyle/>
                    <a:p>
                      <a:pPr algn="ctr"/>
                      <a:r>
                        <a:rPr lang="en-US" sz="1000" dirty="0"/>
                        <a:t>B</a:t>
                      </a:r>
                    </a:p>
                  </a:txBody>
                  <a:tcPr/>
                </a:tc>
                <a:tc>
                  <a:txBody>
                    <a:bodyPr/>
                    <a:lstStyle/>
                    <a:p>
                      <a:pPr algn="ctr"/>
                      <a:r>
                        <a:rPr lang="en-US" sz="1000" dirty="0"/>
                        <a:t>$ 5 000</a:t>
                      </a:r>
                    </a:p>
                  </a:txBody>
                  <a:tcPr/>
                </a:tc>
                <a:tc>
                  <a:txBody>
                    <a:bodyPr/>
                    <a:lstStyle/>
                    <a:p>
                      <a:pPr algn="ctr"/>
                      <a:r>
                        <a:rPr lang="en-US" sz="1000" dirty="0"/>
                        <a:t>-</a:t>
                      </a:r>
                    </a:p>
                  </a:txBody>
                  <a:tcPr/>
                </a:tc>
                <a:tc>
                  <a:txBody>
                    <a:bodyPr/>
                    <a:lstStyle/>
                    <a:p>
                      <a:pPr algn="ctr" rtl="0" fontAlgn="ctr"/>
                      <a:r>
                        <a:rPr lang="is-IS" sz="1000" b="0" i="0" u="none" strike="noStrike" dirty="0">
                          <a:solidFill>
                            <a:srgbClr val="C00000"/>
                          </a:solidFill>
                          <a:effectLst/>
                          <a:latin typeface="Calibri" charset="0"/>
                        </a:rPr>
                        <a:t>-</a:t>
                      </a:r>
                    </a:p>
                  </a:txBody>
                  <a:tcPr marL="12700" marR="12700" marT="12700" marB="0" anchor="ctr"/>
                </a:tc>
                <a:tc>
                  <a:txBody>
                    <a:bodyPr/>
                    <a:lstStyle/>
                    <a:p>
                      <a:pPr algn="ctr" rtl="0" fontAlgn="ctr"/>
                      <a:r>
                        <a:rPr lang="en-US" sz="1000" b="0" i="0" u="none" strike="noStrike" dirty="0">
                          <a:solidFill>
                            <a:schemeClr val="tx1"/>
                          </a:solidFill>
                          <a:effectLst/>
                          <a:latin typeface="Calibri" charset="0"/>
                        </a:rPr>
                        <a:t>u</a:t>
                      </a:r>
                      <a:r>
                        <a:rPr lang="is-IS" sz="1000" b="0" i="0" u="none" strike="noStrike" dirty="0">
                          <a:solidFill>
                            <a:schemeClr val="tx1"/>
                          </a:solidFill>
                          <a:effectLst/>
                          <a:latin typeface="Calibri" charset="0"/>
                        </a:rPr>
                        <a:t>p to 16 months</a:t>
                      </a:r>
                    </a:p>
                  </a:txBody>
                  <a:tcPr marL="12700" marR="12700" marT="12700" marB="0" anchor="ctr"/>
                </a:tc>
                <a:extLst>
                  <a:ext uri="{0D108BD9-81ED-4DB2-BD59-A6C34878D82A}">
                    <a16:rowId xmlns:a16="http://schemas.microsoft.com/office/drawing/2014/main" val="10001"/>
                  </a:ext>
                </a:extLst>
              </a:tr>
              <a:tr h="241226">
                <a:tc>
                  <a:txBody>
                    <a:bodyPr/>
                    <a:lstStyle/>
                    <a:p>
                      <a:r>
                        <a:rPr lang="ru-RU" sz="1000" dirty="0"/>
                        <a:t>2</a:t>
                      </a:r>
                      <a:endParaRPr lang="en-US" sz="1000" dirty="0"/>
                    </a:p>
                  </a:txBody>
                  <a:tcPr/>
                </a:tc>
                <a:tc>
                  <a:txBody>
                    <a:bodyPr/>
                    <a:lstStyle/>
                    <a:p>
                      <a:r>
                        <a:rPr lang="en-US" sz="1000" dirty="0"/>
                        <a:t>Chief</a:t>
                      </a:r>
                      <a:r>
                        <a:rPr lang="en-US" sz="1000" baseline="0" dirty="0"/>
                        <a:t> Operating Officer </a:t>
                      </a:r>
                      <a:endParaRPr lang="en-US" sz="1000" dirty="0"/>
                    </a:p>
                  </a:txBody>
                  <a:tcPr/>
                </a:tc>
                <a:tc>
                  <a:txBody>
                    <a:bodyPr/>
                    <a:lstStyle/>
                    <a:p>
                      <a:pPr algn="ctr"/>
                      <a:r>
                        <a:rPr lang="en-US" sz="1000" dirty="0"/>
                        <a:t>B-1</a:t>
                      </a:r>
                    </a:p>
                  </a:txBody>
                  <a:tcPr/>
                </a:tc>
                <a:tc>
                  <a:txBody>
                    <a:bodyPr/>
                    <a:lstStyle/>
                    <a:p>
                      <a:pPr algn="ctr"/>
                      <a:r>
                        <a:rPr lang="en-US" sz="1000" dirty="0"/>
                        <a:t>$ 4 000</a:t>
                      </a:r>
                    </a:p>
                  </a:txBody>
                  <a:tcPr/>
                </a:tc>
                <a:tc>
                  <a:txBody>
                    <a:bodyPr/>
                    <a:lstStyle/>
                    <a:p>
                      <a:pPr algn="ctr"/>
                      <a:r>
                        <a:rPr lang="en-US" sz="1000" dirty="0"/>
                        <a:t>$ 3 671</a:t>
                      </a:r>
                    </a:p>
                  </a:txBody>
                  <a:tcPr/>
                </a:tc>
                <a:tc>
                  <a:txBody>
                    <a:bodyPr/>
                    <a:lstStyle/>
                    <a:p>
                      <a:pPr algn="ctr" rtl="0" fontAlgn="ctr"/>
                      <a:r>
                        <a:rPr lang="is-IS" sz="1000" b="0" i="0" u="none" strike="noStrike" dirty="0">
                          <a:solidFill>
                            <a:srgbClr val="C00000"/>
                          </a:solidFill>
                          <a:effectLst/>
                          <a:latin typeface="Calibri" charset="0"/>
                        </a:rPr>
                        <a:t>+329</a:t>
                      </a:r>
                    </a:p>
                  </a:txBody>
                  <a:tcPr marL="12700" marR="12700" marT="12700" marB="0" anchor="ctr"/>
                </a:tc>
                <a:tc>
                  <a:txBody>
                    <a:bodyPr/>
                    <a:lstStyle/>
                    <a:p>
                      <a:pPr algn="ctr" rtl="0" fontAlgn="ctr"/>
                      <a:r>
                        <a:rPr lang="en-US" sz="1000" b="0" i="0" u="none" strike="noStrike" dirty="0">
                          <a:solidFill>
                            <a:schemeClr val="tx1"/>
                          </a:solidFill>
                          <a:effectLst/>
                          <a:latin typeface="Calibri" charset="0"/>
                        </a:rPr>
                        <a:t>u</a:t>
                      </a:r>
                      <a:r>
                        <a:rPr lang="is-IS" sz="1000" b="0" i="0" u="none" strike="noStrike" dirty="0">
                          <a:solidFill>
                            <a:schemeClr val="tx1"/>
                          </a:solidFill>
                          <a:effectLst/>
                          <a:latin typeface="Calibri" charset="0"/>
                        </a:rPr>
                        <a:t>p to 3 months</a:t>
                      </a:r>
                    </a:p>
                  </a:txBody>
                  <a:tcPr marL="12700" marR="12700" marT="12700" marB="0" anchor="ctr"/>
                </a:tc>
                <a:extLst>
                  <a:ext uri="{0D108BD9-81ED-4DB2-BD59-A6C34878D82A}">
                    <a16:rowId xmlns:a16="http://schemas.microsoft.com/office/drawing/2014/main" val="10002"/>
                  </a:ext>
                </a:extLst>
              </a:tr>
              <a:tr h="241226">
                <a:tc>
                  <a:txBody>
                    <a:bodyPr/>
                    <a:lstStyle/>
                    <a:p>
                      <a:r>
                        <a:rPr lang="ru-RU" sz="1000" dirty="0"/>
                        <a:t>3</a:t>
                      </a:r>
                      <a:endParaRPr lang="en-US" sz="1000" dirty="0"/>
                    </a:p>
                  </a:txBody>
                  <a:tcPr/>
                </a:tc>
                <a:tc>
                  <a:txBody>
                    <a:bodyPr/>
                    <a:lstStyle/>
                    <a:p>
                      <a:r>
                        <a:rPr lang="en-US" sz="1000" dirty="0"/>
                        <a:t>Head of call center</a:t>
                      </a:r>
                    </a:p>
                  </a:txBody>
                  <a:tcPr/>
                </a:tc>
                <a:tc>
                  <a:txBody>
                    <a:bodyPr/>
                    <a:lstStyle/>
                    <a:p>
                      <a:pPr algn="ctr"/>
                      <a:r>
                        <a:rPr lang="en-US" sz="1000" dirty="0"/>
                        <a:t>B-2</a:t>
                      </a:r>
                    </a:p>
                  </a:txBody>
                  <a:tcPr/>
                </a:tc>
                <a:tc>
                  <a:txBody>
                    <a:bodyPr/>
                    <a:lstStyle/>
                    <a:p>
                      <a:pPr algn="ctr"/>
                      <a:r>
                        <a:rPr lang="en-US" sz="1000" dirty="0"/>
                        <a:t>$ 1 500</a:t>
                      </a:r>
                    </a:p>
                  </a:txBody>
                  <a:tcPr/>
                </a:tc>
                <a:tc>
                  <a:txBody>
                    <a:bodyPr/>
                    <a:lstStyle/>
                    <a:p>
                      <a:pPr algn="ctr"/>
                      <a:r>
                        <a:rPr lang="en-US" sz="1000" dirty="0"/>
                        <a:t>-</a:t>
                      </a:r>
                    </a:p>
                  </a:txBody>
                  <a:tcPr/>
                </a:tc>
                <a:tc>
                  <a:txBody>
                    <a:bodyPr/>
                    <a:lstStyle/>
                    <a:p>
                      <a:pPr algn="ctr" rtl="0" fontAlgn="ctr"/>
                      <a:r>
                        <a:rPr lang="en-US" sz="1000" b="0" i="0" u="none" strike="noStrike" dirty="0">
                          <a:solidFill>
                            <a:srgbClr val="C00000"/>
                          </a:solidFill>
                          <a:effectLst/>
                          <a:latin typeface="Calibri" charset="0"/>
                        </a:rPr>
                        <a:t>+441</a:t>
                      </a:r>
                    </a:p>
                  </a:txBody>
                  <a:tcPr marL="12700" marR="12700" marT="12700" marB="0" anchor="ctr"/>
                </a:tc>
                <a:tc>
                  <a:txBody>
                    <a:bodyPr/>
                    <a:lstStyle/>
                    <a:p>
                      <a:pPr algn="ctr" rtl="0" fontAlgn="ctr"/>
                      <a:r>
                        <a:rPr lang="en-US" sz="1000" b="0" i="0" u="none" strike="noStrike" dirty="0">
                          <a:solidFill>
                            <a:schemeClr val="tx1"/>
                          </a:solidFill>
                          <a:effectLst/>
                          <a:latin typeface="Calibri" charset="0"/>
                        </a:rPr>
                        <a:t>u</a:t>
                      </a:r>
                      <a:r>
                        <a:rPr lang="is-IS" sz="1000" b="0" i="0" u="none" strike="noStrike" dirty="0">
                          <a:solidFill>
                            <a:schemeClr val="tx1"/>
                          </a:solidFill>
                          <a:effectLst/>
                          <a:latin typeface="Calibri" charset="0"/>
                        </a:rPr>
                        <a:t>p to 3 months</a:t>
                      </a:r>
                      <a:endParaRPr lang="en-US" sz="1000" b="0" i="0" u="none" strike="noStrike" dirty="0">
                        <a:solidFill>
                          <a:srgbClr val="C00000"/>
                        </a:solidFill>
                        <a:effectLst/>
                        <a:latin typeface="Calibri" charset="0"/>
                      </a:endParaRPr>
                    </a:p>
                  </a:txBody>
                  <a:tcPr marL="12700" marR="12700" marT="12700" marB="0" anchor="ctr"/>
                </a:tc>
                <a:extLst>
                  <a:ext uri="{0D108BD9-81ED-4DB2-BD59-A6C34878D82A}">
                    <a16:rowId xmlns:a16="http://schemas.microsoft.com/office/drawing/2014/main" val="10003"/>
                  </a:ext>
                </a:extLst>
              </a:tr>
              <a:tr h="241226">
                <a:tc>
                  <a:txBody>
                    <a:bodyPr/>
                    <a:lstStyle/>
                    <a:p>
                      <a:r>
                        <a:rPr lang="ru-RU" sz="1000" dirty="0"/>
                        <a:t>4</a:t>
                      </a:r>
                      <a:endParaRPr lang="en-US" sz="1000" dirty="0"/>
                    </a:p>
                  </a:txBody>
                  <a:tcPr/>
                </a:tc>
                <a:tc>
                  <a:txBody>
                    <a:bodyPr/>
                    <a:lstStyle/>
                    <a:p>
                      <a:r>
                        <a:rPr lang="en-US" sz="1000" dirty="0"/>
                        <a:t>Head of collection</a:t>
                      </a:r>
                    </a:p>
                  </a:txBody>
                  <a:tcPr/>
                </a:tc>
                <a:tc>
                  <a:txBody>
                    <a:bodyPr/>
                    <a:lstStyle/>
                    <a:p>
                      <a:pPr algn="ctr"/>
                      <a:r>
                        <a:rPr lang="en-US" sz="1000" dirty="0"/>
                        <a:t>B-2</a:t>
                      </a:r>
                    </a:p>
                  </a:txBody>
                  <a:tcPr/>
                </a:tc>
                <a:tc>
                  <a:txBody>
                    <a:bodyPr/>
                    <a:lstStyle/>
                    <a:p>
                      <a:pPr algn="ctr"/>
                      <a:r>
                        <a:rPr lang="en-US" sz="1000" baseline="0" dirty="0"/>
                        <a:t>$ 2 000</a:t>
                      </a:r>
                    </a:p>
                  </a:txBody>
                  <a:tcPr/>
                </a:tc>
                <a:tc>
                  <a:txBody>
                    <a:bodyPr/>
                    <a:lstStyle/>
                    <a:p>
                      <a:pPr algn="ctr"/>
                      <a:r>
                        <a:rPr lang="en-US" sz="1000" dirty="0"/>
                        <a:t>$ 2 040</a:t>
                      </a:r>
                    </a:p>
                  </a:txBody>
                  <a:tcPr/>
                </a:tc>
                <a:tc>
                  <a:txBody>
                    <a:bodyPr/>
                    <a:lstStyle/>
                    <a:p>
                      <a:pPr algn="ctr" rtl="0" fontAlgn="ctr"/>
                      <a:r>
                        <a:rPr lang="is-IS" sz="1000" b="0" i="0" u="none" strike="noStrike" dirty="0">
                          <a:solidFill>
                            <a:srgbClr val="00B050"/>
                          </a:solidFill>
                          <a:effectLst/>
                          <a:latin typeface="Calibri" charset="0"/>
                        </a:rPr>
                        <a:t>-40</a:t>
                      </a:r>
                    </a:p>
                  </a:txBody>
                  <a:tcPr marL="12700" marR="12700" marT="12700" marB="0" anchor="ctr"/>
                </a:tc>
                <a:tc>
                  <a:txBody>
                    <a:bodyPr/>
                    <a:lstStyle/>
                    <a:p>
                      <a:pPr algn="ctr" rtl="0" fontAlgn="ctr"/>
                      <a:r>
                        <a:rPr lang="en-US" sz="1000" b="0" i="0" u="none" strike="noStrike" dirty="0">
                          <a:solidFill>
                            <a:schemeClr val="tx1"/>
                          </a:solidFill>
                          <a:effectLst/>
                          <a:latin typeface="Calibri" charset="0"/>
                        </a:rPr>
                        <a:t>u</a:t>
                      </a:r>
                      <a:r>
                        <a:rPr lang="is-IS" sz="1000" b="0" i="0" u="none" strike="noStrike" dirty="0">
                          <a:solidFill>
                            <a:schemeClr val="tx1"/>
                          </a:solidFill>
                          <a:effectLst/>
                          <a:latin typeface="Calibri" charset="0"/>
                        </a:rPr>
                        <a:t>p to 3 months</a:t>
                      </a:r>
                      <a:endParaRPr lang="en-US" sz="1000" b="0" i="0" u="none" strike="noStrike" dirty="0">
                        <a:solidFill>
                          <a:srgbClr val="C00000"/>
                        </a:solidFill>
                        <a:effectLst/>
                        <a:latin typeface="Calibri" charset="0"/>
                      </a:endParaRPr>
                    </a:p>
                  </a:txBody>
                  <a:tcPr marL="12700" marR="12700" marT="12700" marB="0" anchor="ctr"/>
                </a:tc>
                <a:extLst>
                  <a:ext uri="{0D108BD9-81ED-4DB2-BD59-A6C34878D82A}">
                    <a16:rowId xmlns:a16="http://schemas.microsoft.com/office/drawing/2014/main" val="10004"/>
                  </a:ext>
                </a:extLst>
              </a:tr>
              <a:tr h="241226">
                <a:tc>
                  <a:txBody>
                    <a:bodyPr/>
                    <a:lstStyle/>
                    <a:p>
                      <a:r>
                        <a:rPr lang="ru-RU" sz="1000" dirty="0"/>
                        <a:t>5</a:t>
                      </a:r>
                      <a:endParaRPr lang="en-US" sz="1000" dirty="0"/>
                    </a:p>
                  </a:txBody>
                  <a:tcPr/>
                </a:tc>
                <a:tc>
                  <a:txBody>
                    <a:bodyPr/>
                    <a:lstStyle/>
                    <a:p>
                      <a:pPr algn="l"/>
                      <a:r>
                        <a:rPr lang="en-GB" sz="1000" dirty="0"/>
                        <a:t>Chief Risk Officer</a:t>
                      </a:r>
                      <a:endParaRPr lang="en-US" sz="1000" dirty="0"/>
                    </a:p>
                  </a:txBody>
                  <a:tcPr/>
                </a:tc>
                <a:tc>
                  <a:txBody>
                    <a:bodyPr/>
                    <a:lstStyle/>
                    <a:p>
                      <a:pPr algn="ctr"/>
                      <a:r>
                        <a:rPr lang="en-US" sz="1000" dirty="0"/>
                        <a:t>B-1</a:t>
                      </a:r>
                    </a:p>
                  </a:txBody>
                  <a:tcPr/>
                </a:tc>
                <a:tc>
                  <a:txBody>
                    <a:bodyPr/>
                    <a:lstStyle/>
                    <a:p>
                      <a:pPr algn="ctr"/>
                      <a:r>
                        <a:rPr lang="en-US" sz="1000" baseline="0" dirty="0"/>
                        <a:t>$ </a:t>
                      </a:r>
                      <a:r>
                        <a:rPr lang="ru-RU" sz="1000" baseline="0" dirty="0"/>
                        <a:t>3</a:t>
                      </a:r>
                      <a:r>
                        <a:rPr lang="en-US" sz="1000" baseline="0" dirty="0"/>
                        <a:t> 500</a:t>
                      </a:r>
                    </a:p>
                  </a:txBody>
                  <a:tcPr/>
                </a:tc>
                <a:tc>
                  <a:txBody>
                    <a:bodyPr/>
                    <a:lstStyle/>
                    <a:p>
                      <a:pPr algn="ctr"/>
                      <a:r>
                        <a:rPr lang="en-US" sz="1000" dirty="0"/>
                        <a:t>$ 4 280</a:t>
                      </a:r>
                    </a:p>
                  </a:txBody>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is-IS" sz="1000" b="0" i="0" u="none" strike="noStrike" kern="1200" dirty="0">
                          <a:solidFill>
                            <a:srgbClr val="00B050"/>
                          </a:solidFill>
                          <a:effectLst/>
                          <a:latin typeface="Calibri" charset="0"/>
                          <a:ea typeface="+mn-ea"/>
                          <a:cs typeface="+mn-cs"/>
                        </a:rPr>
                        <a:t>-780</a:t>
                      </a:r>
                    </a:p>
                  </a:txBody>
                  <a:tcPr/>
                </a:tc>
                <a:tc>
                  <a:txBody>
                    <a:bodyPr/>
                    <a:lstStyle/>
                    <a:p>
                      <a:pPr algn="ctr"/>
                      <a:r>
                        <a:rPr lang="en-US" sz="1000" dirty="0"/>
                        <a:t>up to 3 months</a:t>
                      </a:r>
                    </a:p>
                  </a:txBody>
                  <a:tcPr/>
                </a:tc>
                <a:extLst>
                  <a:ext uri="{0D108BD9-81ED-4DB2-BD59-A6C34878D82A}">
                    <a16:rowId xmlns:a16="http://schemas.microsoft.com/office/drawing/2014/main" val="10005"/>
                  </a:ext>
                </a:extLst>
              </a:tr>
              <a:tr h="241226">
                <a:tc>
                  <a:txBody>
                    <a:bodyPr/>
                    <a:lstStyle/>
                    <a:p>
                      <a:r>
                        <a:rPr lang="ru-RU" sz="1000" dirty="0"/>
                        <a:t>6</a:t>
                      </a:r>
                      <a:endParaRPr lang="en-US" sz="1000" dirty="0"/>
                    </a:p>
                  </a:txBody>
                  <a:tcPr/>
                </a:tc>
                <a:tc>
                  <a:txBody>
                    <a:bodyPr/>
                    <a:lstStyle/>
                    <a:p>
                      <a:pPr algn="l"/>
                      <a:r>
                        <a:rPr lang="en-US" sz="1000" dirty="0"/>
                        <a:t>Credit</a:t>
                      </a:r>
                      <a:r>
                        <a:rPr lang="en-US" sz="1000" baseline="0" dirty="0"/>
                        <a:t> risk manager</a:t>
                      </a:r>
                      <a:endParaRPr lang="en-US" sz="1000" dirty="0"/>
                    </a:p>
                  </a:txBody>
                  <a:tcPr/>
                </a:tc>
                <a:tc>
                  <a:txBody>
                    <a:bodyPr/>
                    <a:lstStyle/>
                    <a:p>
                      <a:pPr algn="ctr"/>
                      <a:r>
                        <a:rPr lang="en-US" sz="1000" dirty="0"/>
                        <a:t>B-2</a:t>
                      </a:r>
                    </a:p>
                  </a:txBody>
                  <a:tcPr/>
                </a:tc>
                <a:tc>
                  <a:txBody>
                    <a:bodyPr/>
                    <a:lstStyle/>
                    <a:p>
                      <a:pPr algn="ctr"/>
                      <a:r>
                        <a:rPr lang="en-US" sz="1000" baseline="0" dirty="0"/>
                        <a:t>$ 700</a:t>
                      </a:r>
                    </a:p>
                  </a:txBody>
                  <a:tcPr/>
                </a:tc>
                <a:tc>
                  <a:txBody>
                    <a:bodyPr/>
                    <a:lstStyle/>
                    <a:p>
                      <a:pPr algn="ctr"/>
                      <a:r>
                        <a:rPr lang="en-US" sz="1000" dirty="0"/>
                        <a:t>-</a:t>
                      </a:r>
                    </a:p>
                  </a:txBody>
                  <a:tcPr/>
                </a:tc>
                <a:tc>
                  <a:txBody>
                    <a:bodyPr/>
                    <a:lstStyle/>
                    <a:p>
                      <a:pPr algn="ctr"/>
                      <a:r>
                        <a:rPr lang="is-IS" sz="1000" b="0" i="0" u="none" strike="noStrike" dirty="0">
                          <a:solidFill>
                            <a:srgbClr val="000000"/>
                          </a:solidFill>
                          <a:effectLst/>
                          <a:latin typeface="Calibri" charset="0"/>
                        </a:rPr>
                        <a:t>-</a:t>
                      </a:r>
                      <a:endParaRPr lang="en-US" sz="1000" dirty="0"/>
                    </a:p>
                  </a:txBody>
                  <a:tcPr/>
                </a:tc>
                <a:tc>
                  <a:txBody>
                    <a:bodyPr/>
                    <a:lstStyle/>
                    <a:p>
                      <a:pPr algn="ctr"/>
                      <a:r>
                        <a:rPr lang="en-US" sz="1000" dirty="0"/>
                        <a:t>up to 6 months</a:t>
                      </a:r>
                    </a:p>
                  </a:txBody>
                  <a:tcPr/>
                </a:tc>
                <a:extLst>
                  <a:ext uri="{0D108BD9-81ED-4DB2-BD59-A6C34878D82A}">
                    <a16:rowId xmlns:a16="http://schemas.microsoft.com/office/drawing/2014/main" val="10006"/>
                  </a:ext>
                </a:extLst>
              </a:tr>
              <a:tr h="241226">
                <a:tc>
                  <a:txBody>
                    <a:bodyPr/>
                    <a:lstStyle/>
                    <a:p>
                      <a:r>
                        <a:rPr lang="ru-RU" sz="1000" dirty="0"/>
                        <a:t>7</a:t>
                      </a:r>
                      <a:endParaRPr lang="en-US" sz="1000" dirty="0"/>
                    </a:p>
                  </a:txBody>
                  <a:tcPr/>
                </a:tc>
                <a:tc>
                  <a:txBody>
                    <a:bodyPr/>
                    <a:lstStyle/>
                    <a:p>
                      <a:pPr algn="l"/>
                      <a:r>
                        <a:rPr lang="en-US" sz="1000" dirty="0"/>
                        <a:t>Anti-fraud</a:t>
                      </a:r>
                      <a:r>
                        <a:rPr lang="en-US" sz="1000" baseline="0" dirty="0"/>
                        <a:t> manager</a:t>
                      </a:r>
                      <a:endParaRPr lang="en-US" sz="1000" dirty="0"/>
                    </a:p>
                  </a:txBody>
                  <a:tcPr/>
                </a:tc>
                <a:tc>
                  <a:txBody>
                    <a:bodyPr/>
                    <a:lstStyle/>
                    <a:p>
                      <a:pPr algn="ctr"/>
                      <a:r>
                        <a:rPr lang="en-US" sz="1000" dirty="0"/>
                        <a:t>B-2</a:t>
                      </a:r>
                    </a:p>
                  </a:txBody>
                  <a:tcPr/>
                </a:tc>
                <a:tc>
                  <a:txBody>
                    <a:bodyPr/>
                    <a:lstStyle/>
                    <a:p>
                      <a:pPr algn="ctr"/>
                      <a:r>
                        <a:rPr lang="en-US" sz="1000" baseline="0" dirty="0"/>
                        <a:t>$ 700</a:t>
                      </a:r>
                    </a:p>
                  </a:txBody>
                  <a:tcPr/>
                </a:tc>
                <a:tc>
                  <a:txBody>
                    <a:bodyPr/>
                    <a:lstStyle/>
                    <a:p>
                      <a:pPr algn="ctr"/>
                      <a:r>
                        <a:rPr lang="en-US" sz="1000" dirty="0"/>
                        <a:t>-</a:t>
                      </a:r>
                    </a:p>
                  </a:txBody>
                  <a:tcPr/>
                </a:tc>
                <a:tc>
                  <a:txBody>
                    <a:bodyPr/>
                    <a:lstStyle/>
                    <a:p>
                      <a:pPr algn="ctr"/>
                      <a:r>
                        <a:rPr lang="is-IS" sz="1000" b="0" i="0" u="none" strike="noStrike" dirty="0">
                          <a:solidFill>
                            <a:srgbClr val="000000"/>
                          </a:solidFill>
                          <a:effectLst/>
                          <a:latin typeface="Calibri" charset="0"/>
                        </a:rPr>
                        <a:t>-</a:t>
                      </a:r>
                      <a:endParaRPr lang="en-US" sz="1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t>up to 6 months</a:t>
                      </a:r>
                    </a:p>
                  </a:txBody>
                  <a:tcPr/>
                </a:tc>
                <a:extLst>
                  <a:ext uri="{0D108BD9-81ED-4DB2-BD59-A6C34878D82A}">
                    <a16:rowId xmlns:a16="http://schemas.microsoft.com/office/drawing/2014/main" val="10007"/>
                  </a:ext>
                </a:extLst>
              </a:tr>
              <a:tr h="241226">
                <a:tc>
                  <a:txBody>
                    <a:bodyPr/>
                    <a:lstStyle/>
                    <a:p>
                      <a:r>
                        <a:rPr lang="ru-RU" sz="1000" dirty="0"/>
                        <a:t>8</a:t>
                      </a:r>
                      <a:endParaRPr lang="en-US" sz="1000" dirty="0"/>
                    </a:p>
                  </a:txBody>
                  <a:tcPr/>
                </a:tc>
                <a:tc>
                  <a:txBody>
                    <a:bodyPr/>
                    <a:lstStyle/>
                    <a:p>
                      <a:r>
                        <a:rPr lang="en-US" sz="1000" dirty="0"/>
                        <a:t>Collection analyst</a:t>
                      </a:r>
                    </a:p>
                  </a:txBody>
                  <a:tcPr/>
                </a:tc>
                <a:tc>
                  <a:txBody>
                    <a:bodyPr/>
                    <a:lstStyle/>
                    <a:p>
                      <a:pPr algn="ctr"/>
                      <a:r>
                        <a:rPr lang="en-US" sz="1000" dirty="0"/>
                        <a:t>B-2</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baseline="0" dirty="0"/>
                        <a:t>$ 700</a:t>
                      </a:r>
                    </a:p>
                  </a:txBody>
                  <a:tcPr/>
                </a:tc>
                <a:tc>
                  <a:txBody>
                    <a:bodyPr/>
                    <a:lstStyle/>
                    <a:p>
                      <a:pPr algn="ctr"/>
                      <a:r>
                        <a:rPr lang="en-US" sz="1000" dirty="0"/>
                        <a:t>-</a:t>
                      </a:r>
                    </a:p>
                  </a:txBody>
                  <a:tcPr/>
                </a:tc>
                <a:tc>
                  <a:txBody>
                    <a:bodyPr/>
                    <a:lstStyle/>
                    <a:p>
                      <a:pPr algn="ctr" rtl="0" fontAlgn="ctr"/>
                      <a:r>
                        <a:rPr lang="is-IS" sz="1000" b="0" i="0" u="none" strike="noStrike" dirty="0">
                          <a:solidFill>
                            <a:srgbClr val="00B050"/>
                          </a:solidFill>
                          <a:effectLst/>
                          <a:latin typeface="Calibri" charset="0"/>
                        </a:rPr>
                        <a:t>-</a:t>
                      </a:r>
                    </a:p>
                  </a:txBody>
                  <a:tcPr marL="12700" marR="12700" marT="12700"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sz="1000" dirty="0"/>
                        <a:t>up to 9 months</a:t>
                      </a:r>
                    </a:p>
                  </a:txBody>
                  <a:tcPr marL="12700" marR="12700" marT="12700" marB="0" anchor="ctr"/>
                </a:tc>
                <a:extLst>
                  <a:ext uri="{0D108BD9-81ED-4DB2-BD59-A6C34878D82A}">
                    <a16:rowId xmlns:a16="http://schemas.microsoft.com/office/drawing/2014/main" val="10008"/>
                  </a:ext>
                </a:extLst>
              </a:tr>
              <a:tr h="223232">
                <a:tc>
                  <a:txBody>
                    <a:bodyPr/>
                    <a:lstStyle/>
                    <a:p>
                      <a:pPr algn="l"/>
                      <a:r>
                        <a:rPr lang="en-US" sz="1000" dirty="0"/>
                        <a:t>9</a:t>
                      </a:r>
                    </a:p>
                  </a:txBody>
                  <a:tcPr/>
                </a:tc>
                <a:tc>
                  <a:txBody>
                    <a:bodyPr/>
                    <a:lstStyle/>
                    <a:p>
                      <a:r>
                        <a:rPr lang="en-US" sz="1000" dirty="0"/>
                        <a:t>Chief Financial Officer</a:t>
                      </a:r>
                    </a:p>
                  </a:txBody>
                  <a:tcPr/>
                </a:tc>
                <a:tc>
                  <a:txBody>
                    <a:bodyPr/>
                    <a:lstStyle/>
                    <a:p>
                      <a:pPr algn="ctr"/>
                      <a:r>
                        <a:rPr lang="en-US" sz="1000" dirty="0"/>
                        <a:t>B-1</a:t>
                      </a:r>
                    </a:p>
                  </a:txBody>
                  <a:tcPr/>
                </a:tc>
                <a:tc>
                  <a:txBody>
                    <a:bodyPr/>
                    <a:lstStyle/>
                    <a:p>
                      <a:pPr algn="ctr"/>
                      <a:r>
                        <a:rPr lang="en-US" sz="1000" dirty="0"/>
                        <a:t>$ </a:t>
                      </a:r>
                      <a:r>
                        <a:rPr lang="ru-RU" sz="1000" dirty="0"/>
                        <a:t>4</a:t>
                      </a:r>
                      <a:r>
                        <a:rPr lang="en-US" sz="1000" dirty="0"/>
                        <a:t> </a:t>
                      </a:r>
                      <a:r>
                        <a:rPr lang="ru-RU" sz="1000" dirty="0"/>
                        <a:t>0</a:t>
                      </a:r>
                      <a:r>
                        <a:rPr lang="en-US" sz="1000" dirty="0"/>
                        <a:t>00</a:t>
                      </a:r>
                    </a:p>
                  </a:txBody>
                  <a:tcPr/>
                </a:tc>
                <a:tc>
                  <a:txBody>
                    <a:bodyPr/>
                    <a:lstStyle/>
                    <a:p>
                      <a:pPr algn="ctr"/>
                      <a:r>
                        <a:rPr lang="en-US" sz="1000" dirty="0"/>
                        <a:t>$ 5 416</a:t>
                      </a:r>
                    </a:p>
                  </a:txBody>
                  <a:tcPr/>
                </a:tc>
                <a:tc>
                  <a:txBody>
                    <a:bodyPr/>
                    <a:lstStyle/>
                    <a:p>
                      <a:pPr algn="ctr" rtl="0" fontAlgn="ctr"/>
                      <a:r>
                        <a:rPr lang="is-IS" sz="1000" b="0" i="0" u="none" strike="noStrike" dirty="0">
                          <a:solidFill>
                            <a:srgbClr val="00B050"/>
                          </a:solidFill>
                          <a:effectLst/>
                          <a:latin typeface="Calibri" charset="0"/>
                        </a:rPr>
                        <a:t>-1416</a:t>
                      </a:r>
                    </a:p>
                  </a:txBody>
                  <a:tcPr marL="12700" marR="12700" marT="12700" marB="0" anchor="ctr"/>
                </a:tc>
                <a:tc>
                  <a:txBody>
                    <a:bodyPr/>
                    <a:lstStyle/>
                    <a:p>
                      <a:pPr algn="ctr" rtl="0" fontAlgn="ctr"/>
                      <a:r>
                        <a:rPr lang="en-US" sz="1000" b="0" i="0" u="none" strike="noStrike" dirty="0">
                          <a:solidFill>
                            <a:schemeClr val="tx1"/>
                          </a:solidFill>
                          <a:effectLst/>
                          <a:latin typeface="Calibri" charset="0"/>
                        </a:rPr>
                        <a:t>u</a:t>
                      </a:r>
                      <a:r>
                        <a:rPr lang="is-IS" sz="1000" b="0" i="0" u="none" strike="noStrike" dirty="0">
                          <a:solidFill>
                            <a:schemeClr val="tx1"/>
                          </a:solidFill>
                          <a:effectLst/>
                          <a:latin typeface="Calibri" charset="0"/>
                        </a:rPr>
                        <a:t>p to 3 months</a:t>
                      </a:r>
                      <a:endParaRPr lang="is-IS" sz="1000" b="0" i="0" u="none" strike="noStrike" dirty="0">
                        <a:solidFill>
                          <a:srgbClr val="00B050"/>
                        </a:solidFill>
                        <a:effectLst/>
                        <a:latin typeface="Calibri" charset="0"/>
                      </a:endParaRPr>
                    </a:p>
                  </a:txBody>
                  <a:tcPr marL="12700" marR="12700" marT="12700" marB="0" anchor="ctr"/>
                </a:tc>
                <a:extLst>
                  <a:ext uri="{0D108BD9-81ED-4DB2-BD59-A6C34878D82A}">
                    <a16:rowId xmlns:a16="http://schemas.microsoft.com/office/drawing/2014/main" val="10009"/>
                  </a:ext>
                </a:extLst>
              </a:tr>
              <a:tr h="241226">
                <a:tc>
                  <a:txBody>
                    <a:bodyPr/>
                    <a:lstStyle/>
                    <a:p>
                      <a:pPr algn="l"/>
                      <a:r>
                        <a:rPr lang="en-US" sz="1000" dirty="0"/>
                        <a:t>10</a:t>
                      </a:r>
                    </a:p>
                  </a:txBody>
                  <a:tcPr/>
                </a:tc>
                <a:tc>
                  <a:txBody>
                    <a:bodyPr/>
                    <a:lstStyle/>
                    <a:p>
                      <a:pPr algn="l"/>
                      <a:r>
                        <a:rPr lang="en-US" sz="1000" dirty="0"/>
                        <a:t>Disbursement &amp; repayment manager</a:t>
                      </a:r>
                    </a:p>
                  </a:txBody>
                  <a:tcPr/>
                </a:tc>
                <a:tc>
                  <a:txBody>
                    <a:bodyPr/>
                    <a:lstStyle/>
                    <a:p>
                      <a:pPr algn="ctr"/>
                      <a:r>
                        <a:rPr lang="en-US" sz="1000" dirty="0"/>
                        <a:t>B-2</a:t>
                      </a:r>
                    </a:p>
                  </a:txBody>
                  <a:tcPr/>
                </a:tc>
                <a:tc>
                  <a:txBody>
                    <a:bodyPr/>
                    <a:lstStyle/>
                    <a:p>
                      <a:pPr algn="ctr"/>
                      <a:r>
                        <a:rPr lang="en-US" sz="1000" baseline="0" dirty="0"/>
                        <a:t>$ 1 000</a:t>
                      </a:r>
                    </a:p>
                  </a:txBody>
                  <a:tcPr/>
                </a:tc>
                <a:tc>
                  <a:txBody>
                    <a:bodyPr/>
                    <a:lstStyle/>
                    <a:p>
                      <a:pPr algn="ctr"/>
                      <a:r>
                        <a:rPr lang="en-US" sz="1000" dirty="0"/>
                        <a:t>- </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sz="1000" b="0" i="0" u="none" strike="noStrike" dirty="0">
                          <a:solidFill>
                            <a:srgbClr val="000000"/>
                          </a:solidFill>
                          <a:effectLst/>
                          <a:latin typeface="Calibri" charset="0"/>
                        </a:rPr>
                        <a:t>-</a:t>
                      </a:r>
                    </a:p>
                  </a:txBody>
                  <a:tcPr/>
                </a:tc>
                <a:tc>
                  <a:txBody>
                    <a:bodyPr/>
                    <a:lstStyle/>
                    <a:p>
                      <a:pPr algn="ctr"/>
                      <a:r>
                        <a:rPr lang="en-US" sz="1000" b="0" i="0" u="none" strike="noStrike" dirty="0">
                          <a:solidFill>
                            <a:schemeClr val="tx1"/>
                          </a:solidFill>
                          <a:effectLst/>
                          <a:latin typeface="Calibri" charset="0"/>
                        </a:rPr>
                        <a:t>u</a:t>
                      </a:r>
                      <a:r>
                        <a:rPr lang="is-IS" sz="1000" b="0" i="0" u="none" strike="noStrike" dirty="0">
                          <a:solidFill>
                            <a:schemeClr val="tx1"/>
                          </a:solidFill>
                          <a:effectLst/>
                          <a:latin typeface="Calibri" charset="0"/>
                        </a:rPr>
                        <a:t>p to 3 months</a:t>
                      </a:r>
                      <a:endParaRPr lang="en-US" sz="1000" dirty="0"/>
                    </a:p>
                  </a:txBody>
                  <a:tcPr/>
                </a:tc>
                <a:extLst>
                  <a:ext uri="{0D108BD9-81ED-4DB2-BD59-A6C34878D82A}">
                    <a16:rowId xmlns:a16="http://schemas.microsoft.com/office/drawing/2014/main" val="10010"/>
                  </a:ext>
                </a:extLst>
              </a:tr>
              <a:tr h="241226">
                <a:tc>
                  <a:txBody>
                    <a:bodyPr/>
                    <a:lstStyle/>
                    <a:p>
                      <a:pPr algn="l"/>
                      <a:r>
                        <a:rPr lang="en-US" sz="1000" dirty="0"/>
                        <a:t>11</a:t>
                      </a:r>
                    </a:p>
                  </a:txBody>
                  <a:tcPr/>
                </a:tc>
                <a:tc>
                  <a:txBody>
                    <a:bodyPr/>
                    <a:lstStyle/>
                    <a:p>
                      <a:pPr algn="l"/>
                      <a:r>
                        <a:rPr lang="en-US" sz="1000" dirty="0"/>
                        <a:t>Accountant/ Financial manager</a:t>
                      </a:r>
                    </a:p>
                  </a:txBody>
                  <a:tcPr/>
                </a:tc>
                <a:tc>
                  <a:txBody>
                    <a:bodyPr/>
                    <a:lstStyle/>
                    <a:p>
                      <a:pPr algn="ctr"/>
                      <a:r>
                        <a:rPr lang="en-US" sz="1000" dirty="0"/>
                        <a:t>B-2</a:t>
                      </a:r>
                    </a:p>
                  </a:txBody>
                  <a:tcPr/>
                </a:tc>
                <a:tc>
                  <a:txBody>
                    <a:bodyPr/>
                    <a:lstStyle/>
                    <a:p>
                      <a:pPr algn="ctr"/>
                      <a:r>
                        <a:rPr lang="en-US" sz="1000" baseline="0" dirty="0"/>
                        <a:t>$ 700</a:t>
                      </a:r>
                    </a:p>
                  </a:txBody>
                  <a:tcPr/>
                </a:tc>
                <a:tc>
                  <a:txBody>
                    <a:bodyPr/>
                    <a:lstStyle/>
                    <a:p>
                      <a:pPr algn="ctr"/>
                      <a:r>
                        <a:rPr lang="en-US" sz="1000" dirty="0"/>
                        <a:t>-</a:t>
                      </a:r>
                    </a:p>
                  </a:txBody>
                  <a:tcPr/>
                </a:tc>
                <a:tc>
                  <a:txBody>
                    <a:bodyPr/>
                    <a:lstStyle/>
                    <a:p>
                      <a:pPr algn="ctr"/>
                      <a:r>
                        <a:rPr lang="is-IS" sz="1000" b="0" i="0" u="none" strike="noStrike" dirty="0">
                          <a:solidFill>
                            <a:srgbClr val="000000"/>
                          </a:solidFill>
                          <a:effectLst/>
                          <a:latin typeface="Calibri" charset="0"/>
                        </a:rPr>
                        <a:t>-</a:t>
                      </a:r>
                      <a:endParaRPr lang="en-US" sz="1000" dirty="0"/>
                    </a:p>
                  </a:txBody>
                  <a:tcPr/>
                </a:tc>
                <a:tc>
                  <a:txBody>
                    <a:bodyPr/>
                    <a:lstStyle/>
                    <a:p>
                      <a:pPr algn="ctr"/>
                      <a:r>
                        <a:rPr lang="en-US" sz="1000" dirty="0"/>
                        <a:t>up to 12 months</a:t>
                      </a:r>
                    </a:p>
                  </a:txBody>
                  <a:tcPr/>
                </a:tc>
                <a:extLst>
                  <a:ext uri="{0D108BD9-81ED-4DB2-BD59-A6C34878D82A}">
                    <a16:rowId xmlns:a16="http://schemas.microsoft.com/office/drawing/2014/main" val="10011"/>
                  </a:ext>
                </a:extLst>
              </a:tr>
              <a:tr h="241226">
                <a:tc>
                  <a:txBody>
                    <a:bodyPr/>
                    <a:lstStyle/>
                    <a:p>
                      <a:pPr algn="l"/>
                      <a:r>
                        <a:rPr lang="en-US" sz="1000" dirty="0"/>
                        <a:t>12</a:t>
                      </a:r>
                    </a:p>
                  </a:txBody>
                  <a:tcPr/>
                </a:tc>
                <a:tc>
                  <a:txBody>
                    <a:bodyPr/>
                    <a:lstStyle/>
                    <a:p>
                      <a:pPr algn="l"/>
                      <a:r>
                        <a:rPr lang="en-US" sz="1000" dirty="0"/>
                        <a:t>Reporting</a:t>
                      </a:r>
                      <a:r>
                        <a:rPr lang="en-US" sz="1000" baseline="0" dirty="0"/>
                        <a:t> manager</a:t>
                      </a:r>
                      <a:endParaRPr lang="en-US" sz="1000" dirty="0"/>
                    </a:p>
                  </a:txBody>
                  <a:tcPr/>
                </a:tc>
                <a:tc>
                  <a:txBody>
                    <a:bodyPr/>
                    <a:lstStyle/>
                    <a:p>
                      <a:pPr algn="ctr"/>
                      <a:r>
                        <a:rPr lang="en-US" sz="1000" dirty="0"/>
                        <a:t>B-2</a:t>
                      </a:r>
                    </a:p>
                  </a:txBody>
                  <a:tcPr/>
                </a:tc>
                <a:tc>
                  <a:txBody>
                    <a:bodyPr/>
                    <a:lstStyle/>
                    <a:p>
                      <a:pPr algn="ctr"/>
                      <a:r>
                        <a:rPr lang="en-US" sz="1000" baseline="0" dirty="0"/>
                        <a:t>$ 700</a:t>
                      </a:r>
                    </a:p>
                  </a:txBody>
                  <a:tcPr/>
                </a:tc>
                <a:tc>
                  <a:txBody>
                    <a:bodyPr/>
                    <a:lstStyle/>
                    <a:p>
                      <a:pPr algn="ctr"/>
                      <a:r>
                        <a:rPr lang="en-US" sz="1000" dirty="0"/>
                        <a:t>-</a:t>
                      </a:r>
                    </a:p>
                  </a:txBody>
                  <a:tcPr/>
                </a:tc>
                <a:tc>
                  <a:txBody>
                    <a:bodyPr/>
                    <a:lstStyle/>
                    <a:p>
                      <a:pPr algn="ctr"/>
                      <a:r>
                        <a:rPr lang="is-IS" sz="1000" b="0" i="0" u="none" strike="noStrike" dirty="0">
                          <a:solidFill>
                            <a:srgbClr val="000000"/>
                          </a:solidFill>
                          <a:effectLst/>
                          <a:latin typeface="Calibri" charset="0"/>
                        </a:rPr>
                        <a:t>-</a:t>
                      </a:r>
                      <a:endParaRPr lang="en-US" sz="1000" dirty="0"/>
                    </a:p>
                  </a:txBody>
                  <a:tcPr/>
                </a:tc>
                <a:tc>
                  <a:txBody>
                    <a:bodyPr/>
                    <a:lstStyle/>
                    <a:p>
                      <a:pPr algn="ctr"/>
                      <a:r>
                        <a:rPr lang="en-US" sz="1000" dirty="0"/>
                        <a:t>up to 12 months</a:t>
                      </a:r>
                    </a:p>
                  </a:txBody>
                  <a:tcPr/>
                </a:tc>
                <a:extLst>
                  <a:ext uri="{0D108BD9-81ED-4DB2-BD59-A6C34878D82A}">
                    <a16:rowId xmlns:a16="http://schemas.microsoft.com/office/drawing/2014/main" val="10012"/>
                  </a:ext>
                </a:extLst>
              </a:tr>
              <a:tr h="241226">
                <a:tc>
                  <a:txBody>
                    <a:bodyPr/>
                    <a:lstStyle/>
                    <a:p>
                      <a:pPr algn="l"/>
                      <a:r>
                        <a:rPr lang="en-US" sz="1000" dirty="0"/>
                        <a:t>13</a:t>
                      </a:r>
                    </a:p>
                  </a:txBody>
                  <a:tcPr/>
                </a:tc>
                <a:tc>
                  <a:txBody>
                    <a:bodyPr/>
                    <a:lstStyle/>
                    <a:p>
                      <a:r>
                        <a:rPr lang="en-US" sz="1000" dirty="0"/>
                        <a:t>HR Director</a:t>
                      </a:r>
                    </a:p>
                  </a:txBody>
                  <a:tcPr/>
                </a:tc>
                <a:tc>
                  <a:txBody>
                    <a:bodyPr/>
                    <a:lstStyle/>
                    <a:p>
                      <a:pPr algn="ctr"/>
                      <a:r>
                        <a:rPr lang="en-US" sz="1000" dirty="0"/>
                        <a:t>B-1</a:t>
                      </a:r>
                    </a:p>
                  </a:txBody>
                  <a:tcPr/>
                </a:tc>
                <a:tc>
                  <a:txBody>
                    <a:bodyPr/>
                    <a:lstStyle/>
                    <a:p>
                      <a:pPr algn="ctr"/>
                      <a:r>
                        <a:rPr lang="en-US" sz="1000" dirty="0"/>
                        <a:t>$ 3 000</a:t>
                      </a:r>
                    </a:p>
                  </a:txBody>
                  <a:tcPr/>
                </a:tc>
                <a:tc>
                  <a:txBody>
                    <a:bodyPr/>
                    <a:lstStyle/>
                    <a:p>
                      <a:pPr algn="ctr"/>
                      <a:r>
                        <a:rPr lang="en-US" sz="1000" dirty="0"/>
                        <a:t>$ 2 302</a:t>
                      </a:r>
                    </a:p>
                  </a:txBody>
                  <a:tcPr/>
                </a:tc>
                <a:tc>
                  <a:txBody>
                    <a:bodyPr/>
                    <a:lstStyle/>
                    <a:p>
                      <a:pPr algn="ctr" rtl="0" fontAlgn="ctr"/>
                      <a:r>
                        <a:rPr lang="en-US" sz="1000" b="0" i="0" u="none" strike="noStrike" dirty="0">
                          <a:solidFill>
                            <a:srgbClr val="C00000"/>
                          </a:solidFill>
                          <a:effectLst/>
                          <a:latin typeface="Calibri" charset="0"/>
                        </a:rPr>
                        <a:t>+698</a:t>
                      </a:r>
                    </a:p>
                  </a:txBody>
                  <a:tcPr marL="12700" marR="12700" marT="12700" marB="0" anchor="ctr"/>
                </a:tc>
                <a:tc>
                  <a:txBody>
                    <a:bodyPr/>
                    <a:lstStyle/>
                    <a:p>
                      <a:pPr algn="ctr" rtl="0" fontAlgn="ctr"/>
                      <a:r>
                        <a:rPr lang="en-US" sz="1000" b="0" i="0" u="none" strike="noStrike" dirty="0">
                          <a:solidFill>
                            <a:schemeClr val="tx1"/>
                          </a:solidFill>
                          <a:effectLst/>
                          <a:latin typeface="Calibri" charset="0"/>
                        </a:rPr>
                        <a:t>u</a:t>
                      </a:r>
                      <a:r>
                        <a:rPr lang="is-IS" sz="1000" b="0" i="0" u="none" strike="noStrike" dirty="0">
                          <a:solidFill>
                            <a:schemeClr val="tx1"/>
                          </a:solidFill>
                          <a:effectLst/>
                          <a:latin typeface="Calibri" charset="0"/>
                        </a:rPr>
                        <a:t>p to 3 months</a:t>
                      </a:r>
                      <a:endParaRPr lang="en-US" sz="1000" b="0" i="0" u="none" strike="noStrike" dirty="0">
                        <a:solidFill>
                          <a:srgbClr val="C00000"/>
                        </a:solidFill>
                        <a:effectLst/>
                        <a:latin typeface="Calibri" charset="0"/>
                      </a:endParaRPr>
                    </a:p>
                  </a:txBody>
                  <a:tcPr marL="12700" marR="12700" marT="12700" marB="0" anchor="ctr"/>
                </a:tc>
                <a:extLst>
                  <a:ext uri="{0D108BD9-81ED-4DB2-BD59-A6C34878D82A}">
                    <a16:rowId xmlns:a16="http://schemas.microsoft.com/office/drawing/2014/main" val="10013"/>
                  </a:ext>
                </a:extLst>
              </a:tr>
              <a:tr h="241226">
                <a:tc>
                  <a:txBody>
                    <a:bodyPr/>
                    <a:lstStyle/>
                    <a:p>
                      <a:pPr algn="l"/>
                      <a:r>
                        <a:rPr lang="en-US" sz="1000" dirty="0"/>
                        <a:t>14</a:t>
                      </a:r>
                    </a:p>
                  </a:txBody>
                  <a:tcPr/>
                </a:tc>
                <a:tc>
                  <a:txBody>
                    <a:bodyPr/>
                    <a:lstStyle/>
                    <a:p>
                      <a:pPr algn="l"/>
                      <a:r>
                        <a:rPr lang="en-US" sz="1000" dirty="0"/>
                        <a:t>Recruitment manager</a:t>
                      </a:r>
                    </a:p>
                  </a:txBody>
                  <a:tcPr/>
                </a:tc>
                <a:tc>
                  <a:txBody>
                    <a:bodyPr/>
                    <a:lstStyle/>
                    <a:p>
                      <a:pPr algn="ctr"/>
                      <a:r>
                        <a:rPr lang="en-US" sz="1000" dirty="0"/>
                        <a:t>B-2</a:t>
                      </a:r>
                    </a:p>
                  </a:txBody>
                  <a:tcPr/>
                </a:tc>
                <a:tc>
                  <a:txBody>
                    <a:bodyPr/>
                    <a:lstStyle/>
                    <a:p>
                      <a:pPr algn="ctr"/>
                      <a:r>
                        <a:rPr lang="en-US" sz="1000" baseline="0" dirty="0"/>
                        <a:t>$ 600</a:t>
                      </a:r>
                    </a:p>
                  </a:txBody>
                  <a:tcPr/>
                </a:tc>
                <a:tc>
                  <a:txBody>
                    <a:bodyPr/>
                    <a:lstStyle/>
                    <a:p>
                      <a:pPr algn="ctr"/>
                      <a:r>
                        <a:rPr lang="en-US" sz="1000" dirty="0"/>
                        <a:t>-</a:t>
                      </a:r>
                    </a:p>
                  </a:txBody>
                  <a:tcPr/>
                </a:tc>
                <a:tc>
                  <a:txBody>
                    <a:bodyPr/>
                    <a:lstStyle/>
                    <a:p>
                      <a:pPr algn="ctr"/>
                      <a:r>
                        <a:rPr lang="is-IS" sz="1000" b="0" i="0" u="none" strike="noStrike" dirty="0">
                          <a:solidFill>
                            <a:srgbClr val="000000"/>
                          </a:solidFill>
                          <a:effectLst/>
                          <a:latin typeface="Calibri" charset="0"/>
                        </a:rPr>
                        <a:t>-</a:t>
                      </a:r>
                      <a:endParaRPr lang="en-US" sz="1000" dirty="0"/>
                    </a:p>
                  </a:txBody>
                  <a:tcPr/>
                </a:tc>
                <a:tc>
                  <a:txBody>
                    <a:bodyPr/>
                    <a:lstStyle/>
                    <a:p>
                      <a:pPr algn="ctr"/>
                      <a:r>
                        <a:rPr lang="en-US" sz="1000" dirty="0"/>
                        <a:t>up to 12 months</a:t>
                      </a:r>
                    </a:p>
                  </a:txBody>
                  <a:tcPr/>
                </a:tc>
                <a:extLst>
                  <a:ext uri="{0D108BD9-81ED-4DB2-BD59-A6C34878D82A}">
                    <a16:rowId xmlns:a16="http://schemas.microsoft.com/office/drawing/2014/main" val="10014"/>
                  </a:ext>
                </a:extLst>
              </a:tr>
              <a:tr h="241226">
                <a:tc>
                  <a:txBody>
                    <a:bodyPr/>
                    <a:lstStyle/>
                    <a:p>
                      <a:pPr algn="l"/>
                      <a:r>
                        <a:rPr lang="en-US" sz="1000" dirty="0"/>
                        <a:t>15</a:t>
                      </a:r>
                    </a:p>
                  </a:txBody>
                  <a:tcPr/>
                </a:tc>
                <a:tc>
                  <a:txBody>
                    <a:bodyPr/>
                    <a:lstStyle/>
                    <a:p>
                      <a:pPr algn="l"/>
                      <a:r>
                        <a:rPr lang="en-US" sz="1000" dirty="0"/>
                        <a:t>Training &amp; development manager</a:t>
                      </a:r>
                    </a:p>
                  </a:txBody>
                  <a:tcPr/>
                </a:tc>
                <a:tc>
                  <a:txBody>
                    <a:bodyPr/>
                    <a:lstStyle/>
                    <a:p>
                      <a:pPr algn="ctr"/>
                      <a:r>
                        <a:rPr lang="en-US" sz="1000" dirty="0"/>
                        <a:t>B-2</a:t>
                      </a:r>
                    </a:p>
                  </a:txBody>
                  <a:tcPr/>
                </a:tc>
                <a:tc>
                  <a:txBody>
                    <a:bodyPr/>
                    <a:lstStyle/>
                    <a:p>
                      <a:pPr algn="ctr"/>
                      <a:r>
                        <a:rPr lang="en-US" sz="1000" baseline="0" dirty="0"/>
                        <a:t>$ 800</a:t>
                      </a:r>
                    </a:p>
                  </a:txBody>
                  <a:tcPr/>
                </a:tc>
                <a:tc>
                  <a:txBody>
                    <a:bodyPr/>
                    <a:lstStyle/>
                    <a:p>
                      <a:pPr algn="ctr"/>
                      <a:r>
                        <a:rPr lang="en-US" sz="1000" dirty="0"/>
                        <a:t>-</a:t>
                      </a:r>
                    </a:p>
                  </a:txBody>
                  <a:tcPr/>
                </a:tc>
                <a:tc>
                  <a:txBody>
                    <a:bodyPr/>
                    <a:lstStyle/>
                    <a:p>
                      <a:pPr algn="ctr"/>
                      <a:r>
                        <a:rPr lang="en-US" sz="1000" dirty="0"/>
                        <a:t>-</a:t>
                      </a:r>
                    </a:p>
                  </a:txBody>
                  <a:tcPr/>
                </a:tc>
                <a:tc>
                  <a:txBody>
                    <a:bodyPr/>
                    <a:lstStyle/>
                    <a:p>
                      <a:pPr algn="ctr"/>
                      <a:r>
                        <a:rPr lang="en-US" sz="1000" dirty="0"/>
                        <a:t>up to 12 months</a:t>
                      </a:r>
                    </a:p>
                  </a:txBody>
                  <a:tcPr/>
                </a:tc>
                <a:extLst>
                  <a:ext uri="{0D108BD9-81ED-4DB2-BD59-A6C34878D82A}">
                    <a16:rowId xmlns:a16="http://schemas.microsoft.com/office/drawing/2014/main" val="10015"/>
                  </a:ext>
                </a:extLst>
              </a:tr>
              <a:tr h="241226">
                <a:tc>
                  <a:txBody>
                    <a:bodyPr/>
                    <a:lstStyle/>
                    <a:p>
                      <a:pPr algn="l"/>
                      <a:r>
                        <a:rPr lang="en-US" sz="1000" dirty="0"/>
                        <a:t>16</a:t>
                      </a:r>
                    </a:p>
                  </a:txBody>
                  <a:tcPr/>
                </a:tc>
                <a:tc>
                  <a:txBody>
                    <a:bodyPr/>
                    <a:lstStyle/>
                    <a:p>
                      <a:pPr algn="l"/>
                      <a:r>
                        <a:rPr lang="en-US" sz="1000" dirty="0"/>
                        <a:t>Personal admin &amp; payroll manager</a:t>
                      </a:r>
                    </a:p>
                  </a:txBody>
                  <a:tcPr/>
                </a:tc>
                <a:tc>
                  <a:txBody>
                    <a:bodyPr/>
                    <a:lstStyle/>
                    <a:p>
                      <a:pPr algn="ctr"/>
                      <a:r>
                        <a:rPr lang="en-US" sz="1000" dirty="0"/>
                        <a:t>B-2</a:t>
                      </a:r>
                    </a:p>
                  </a:txBody>
                  <a:tcPr/>
                </a:tc>
                <a:tc>
                  <a:txBody>
                    <a:bodyPr/>
                    <a:lstStyle/>
                    <a:p>
                      <a:pPr algn="ctr"/>
                      <a:r>
                        <a:rPr lang="en-US" sz="1000" baseline="0" dirty="0"/>
                        <a:t>$ 600</a:t>
                      </a:r>
                    </a:p>
                  </a:txBody>
                  <a:tcPr/>
                </a:tc>
                <a:tc>
                  <a:txBody>
                    <a:bodyPr/>
                    <a:lstStyle/>
                    <a:p>
                      <a:pPr algn="ctr"/>
                      <a:r>
                        <a:rPr lang="en-US" sz="1000" dirty="0"/>
                        <a:t>-</a:t>
                      </a:r>
                    </a:p>
                  </a:txBody>
                  <a:tcPr/>
                </a:tc>
                <a:tc>
                  <a:txBody>
                    <a:bodyPr/>
                    <a:lstStyle/>
                    <a:p>
                      <a:pPr algn="ctr"/>
                      <a:r>
                        <a:rPr lang="en-US" sz="1000" dirty="0"/>
                        <a:t>-</a:t>
                      </a:r>
                    </a:p>
                  </a:txBody>
                  <a:tcPr/>
                </a:tc>
                <a:tc>
                  <a:txBody>
                    <a:bodyPr/>
                    <a:lstStyle/>
                    <a:p>
                      <a:pPr algn="ctr"/>
                      <a:r>
                        <a:rPr lang="en-US" sz="1000" dirty="0"/>
                        <a:t>up to 12 months</a:t>
                      </a:r>
                    </a:p>
                  </a:txBody>
                  <a:tcPr/>
                </a:tc>
                <a:extLst>
                  <a:ext uri="{0D108BD9-81ED-4DB2-BD59-A6C34878D82A}">
                    <a16:rowId xmlns:a16="http://schemas.microsoft.com/office/drawing/2014/main" val="10016"/>
                  </a:ext>
                </a:extLst>
              </a:tr>
              <a:tr h="241226">
                <a:tc>
                  <a:txBody>
                    <a:bodyPr/>
                    <a:lstStyle/>
                    <a:p>
                      <a:pPr algn="l"/>
                      <a:r>
                        <a:rPr lang="en-US" sz="1000" dirty="0"/>
                        <a:t>17</a:t>
                      </a:r>
                    </a:p>
                  </a:txBody>
                  <a:tcPr/>
                </a:tc>
                <a:tc>
                  <a:txBody>
                    <a:bodyPr/>
                    <a:lstStyle/>
                    <a:p>
                      <a:r>
                        <a:rPr lang="en-US" sz="1000" dirty="0"/>
                        <a:t>Head of Sales &amp; Marketing</a:t>
                      </a:r>
                    </a:p>
                  </a:txBody>
                  <a:tcPr/>
                </a:tc>
                <a:tc>
                  <a:txBody>
                    <a:bodyPr/>
                    <a:lstStyle/>
                    <a:p>
                      <a:pPr algn="ctr"/>
                      <a:r>
                        <a:rPr lang="en-US" sz="1000" dirty="0"/>
                        <a:t>B-1</a:t>
                      </a:r>
                    </a:p>
                  </a:txBody>
                  <a:tcPr/>
                </a:tc>
                <a:tc>
                  <a:txBody>
                    <a:bodyPr/>
                    <a:lstStyle/>
                    <a:p>
                      <a:pPr algn="ctr"/>
                      <a:r>
                        <a:rPr lang="en-US" sz="1000" dirty="0"/>
                        <a:t>$ 3 000</a:t>
                      </a:r>
                    </a:p>
                  </a:txBody>
                  <a:tcPr/>
                </a:tc>
                <a:tc>
                  <a:txBody>
                    <a:bodyPr/>
                    <a:lstStyle/>
                    <a:p>
                      <a:pPr algn="ctr"/>
                      <a:r>
                        <a:rPr lang="en-US" sz="1000" dirty="0"/>
                        <a:t>$ 2 137</a:t>
                      </a:r>
                    </a:p>
                  </a:txBody>
                  <a:tcPr/>
                </a:tc>
                <a:tc>
                  <a:txBody>
                    <a:bodyPr/>
                    <a:lstStyle/>
                    <a:p>
                      <a:pPr algn="ctr" rtl="0" fontAlgn="ctr"/>
                      <a:r>
                        <a:rPr lang="is-IS" sz="1000" b="0" i="0" u="none" strike="noStrike" dirty="0">
                          <a:solidFill>
                            <a:srgbClr val="C00000"/>
                          </a:solidFill>
                          <a:effectLst/>
                          <a:latin typeface="Calibri" charset="0"/>
                        </a:rPr>
                        <a:t>+863</a:t>
                      </a:r>
                    </a:p>
                  </a:txBody>
                  <a:tcPr marL="12700" marR="12700" marT="12700" marB="0" anchor="ctr"/>
                </a:tc>
                <a:tc>
                  <a:txBody>
                    <a:bodyPr/>
                    <a:lstStyle/>
                    <a:p>
                      <a:pPr algn="ctr" rtl="0" fontAlgn="ctr"/>
                      <a:r>
                        <a:rPr lang="en-US" sz="1000" b="0" i="0" u="none" strike="noStrike" dirty="0">
                          <a:solidFill>
                            <a:schemeClr val="tx1"/>
                          </a:solidFill>
                          <a:effectLst/>
                          <a:latin typeface="Calibri" charset="0"/>
                        </a:rPr>
                        <a:t>u</a:t>
                      </a:r>
                      <a:r>
                        <a:rPr lang="is-IS" sz="1000" b="0" i="0" u="none" strike="noStrike" dirty="0">
                          <a:solidFill>
                            <a:schemeClr val="tx1"/>
                          </a:solidFill>
                          <a:effectLst/>
                          <a:latin typeface="Calibri" charset="0"/>
                        </a:rPr>
                        <a:t>p to 3 months</a:t>
                      </a:r>
                      <a:endParaRPr lang="is-IS" sz="1000" b="0" i="0" u="none" strike="noStrike" dirty="0">
                        <a:solidFill>
                          <a:srgbClr val="00B050"/>
                        </a:solidFill>
                        <a:effectLst/>
                        <a:latin typeface="Calibri" charset="0"/>
                      </a:endParaRPr>
                    </a:p>
                  </a:txBody>
                  <a:tcPr marL="12700" marR="12700" marT="12700" marB="0" anchor="ctr"/>
                </a:tc>
                <a:extLst>
                  <a:ext uri="{0D108BD9-81ED-4DB2-BD59-A6C34878D82A}">
                    <a16:rowId xmlns:a16="http://schemas.microsoft.com/office/drawing/2014/main" val="10017"/>
                  </a:ext>
                </a:extLst>
              </a:tr>
              <a:tr h="241226">
                <a:tc>
                  <a:txBody>
                    <a:bodyPr/>
                    <a:lstStyle/>
                    <a:p>
                      <a:pPr algn="l"/>
                      <a:r>
                        <a:rPr lang="en-US" sz="1000" dirty="0"/>
                        <a:t>18</a:t>
                      </a:r>
                    </a:p>
                  </a:txBody>
                  <a:tcPr/>
                </a:tc>
                <a:tc>
                  <a:txBody>
                    <a:bodyPr/>
                    <a:lstStyle/>
                    <a:p>
                      <a:pPr algn="l"/>
                      <a:r>
                        <a:rPr lang="en-US" sz="1000" dirty="0"/>
                        <a:t>Digital sales manager</a:t>
                      </a:r>
                    </a:p>
                  </a:txBody>
                  <a:tcPr/>
                </a:tc>
                <a:tc>
                  <a:txBody>
                    <a:bodyPr/>
                    <a:lstStyle/>
                    <a:p>
                      <a:pPr algn="ctr"/>
                      <a:r>
                        <a:rPr lang="en-US" sz="1000" dirty="0"/>
                        <a:t>B-2</a:t>
                      </a:r>
                    </a:p>
                  </a:txBody>
                  <a:tcPr/>
                </a:tc>
                <a:tc>
                  <a:txBody>
                    <a:bodyPr/>
                    <a:lstStyle/>
                    <a:p>
                      <a:pPr algn="ctr"/>
                      <a:r>
                        <a:rPr lang="en-US" sz="1000" baseline="0" dirty="0"/>
                        <a:t>$ 1 000</a:t>
                      </a:r>
                    </a:p>
                  </a:txBody>
                  <a:tcPr/>
                </a:tc>
                <a:tc>
                  <a:txBody>
                    <a:bodyPr/>
                    <a:lstStyle/>
                    <a:p>
                      <a:pPr algn="ctr"/>
                      <a:r>
                        <a:rPr lang="en-US" sz="1000" dirty="0"/>
                        <a:t>-</a:t>
                      </a:r>
                    </a:p>
                  </a:txBody>
                  <a:tcPr/>
                </a:tc>
                <a:tc>
                  <a:txBody>
                    <a:bodyPr/>
                    <a:lstStyle/>
                    <a:p>
                      <a:pPr algn="ctr"/>
                      <a:r>
                        <a:rPr lang="en-US" sz="1000" dirty="0"/>
                        <a:t>-</a:t>
                      </a:r>
                    </a:p>
                  </a:txBody>
                  <a:tcPr/>
                </a:tc>
                <a:tc>
                  <a:txBody>
                    <a:bodyPr/>
                    <a:lstStyle/>
                    <a:p>
                      <a:pPr algn="ctr"/>
                      <a:r>
                        <a:rPr lang="en-US" sz="1000" dirty="0"/>
                        <a:t>up to 12 months</a:t>
                      </a:r>
                    </a:p>
                  </a:txBody>
                  <a:tcPr/>
                </a:tc>
                <a:extLst>
                  <a:ext uri="{0D108BD9-81ED-4DB2-BD59-A6C34878D82A}">
                    <a16:rowId xmlns:a16="http://schemas.microsoft.com/office/drawing/2014/main" val="10018"/>
                  </a:ext>
                </a:extLst>
              </a:tr>
              <a:tr h="241226">
                <a:tc>
                  <a:txBody>
                    <a:bodyPr/>
                    <a:lstStyle/>
                    <a:p>
                      <a:pPr algn="l"/>
                      <a:r>
                        <a:rPr lang="en-US" sz="1000" dirty="0"/>
                        <a:t>19</a:t>
                      </a:r>
                    </a:p>
                  </a:txBody>
                  <a:tcPr/>
                </a:tc>
                <a:tc>
                  <a:txBody>
                    <a:bodyPr/>
                    <a:lstStyle/>
                    <a:p>
                      <a:r>
                        <a:rPr lang="en-US" sz="1000" dirty="0"/>
                        <a:t>Legal manager</a:t>
                      </a:r>
                    </a:p>
                  </a:txBody>
                  <a:tcPr/>
                </a:tc>
                <a:tc>
                  <a:txBody>
                    <a:bodyPr/>
                    <a:lstStyle/>
                    <a:p>
                      <a:pPr algn="ctr"/>
                      <a:r>
                        <a:rPr lang="en-US" sz="1000" dirty="0"/>
                        <a:t>B-1</a:t>
                      </a:r>
                    </a:p>
                  </a:txBody>
                  <a:tcPr/>
                </a:tc>
                <a:tc>
                  <a:txBody>
                    <a:bodyPr/>
                    <a:lstStyle/>
                    <a:p>
                      <a:pPr algn="ctr"/>
                      <a:r>
                        <a:rPr lang="en-US" sz="1000" dirty="0"/>
                        <a:t>$ 3 000</a:t>
                      </a:r>
                    </a:p>
                  </a:txBody>
                  <a:tcPr/>
                </a:tc>
                <a:tc>
                  <a:txBody>
                    <a:bodyPr/>
                    <a:lstStyle/>
                    <a:p>
                      <a:pPr algn="ctr"/>
                      <a:r>
                        <a:rPr lang="en-US" sz="1000" dirty="0"/>
                        <a:t>-</a:t>
                      </a:r>
                    </a:p>
                  </a:txBody>
                  <a:tcPr/>
                </a:tc>
                <a:tc>
                  <a:txBody>
                    <a:bodyPr/>
                    <a:lstStyle/>
                    <a:p>
                      <a:pPr algn="ctr" rtl="0" fontAlgn="ctr"/>
                      <a:r>
                        <a:rPr lang="is-IS" sz="1000" b="0" i="0" u="none" strike="noStrike" dirty="0">
                          <a:solidFill>
                            <a:srgbClr val="000000"/>
                          </a:solidFill>
                          <a:effectLst/>
                          <a:latin typeface="Calibri" charset="0"/>
                        </a:rPr>
                        <a:t>-</a:t>
                      </a:r>
                    </a:p>
                  </a:txBody>
                  <a:tcPr marL="12700" marR="12700" marT="12700" marB="0" anchor="ctr"/>
                </a:tc>
                <a:tc>
                  <a:txBody>
                    <a:bodyPr/>
                    <a:lstStyle/>
                    <a:p>
                      <a:pPr algn="ctr" rtl="0" fontAlgn="ctr"/>
                      <a:r>
                        <a:rPr lang="en-US" sz="1000" b="0" i="0" u="none" strike="noStrike" dirty="0">
                          <a:solidFill>
                            <a:schemeClr val="tx1"/>
                          </a:solidFill>
                          <a:effectLst/>
                          <a:latin typeface="Calibri" charset="0"/>
                        </a:rPr>
                        <a:t>u</a:t>
                      </a:r>
                      <a:r>
                        <a:rPr lang="is-IS" sz="1000" b="0" i="0" u="none" strike="noStrike" dirty="0">
                          <a:solidFill>
                            <a:schemeClr val="tx1"/>
                          </a:solidFill>
                          <a:effectLst/>
                          <a:latin typeface="Calibri" charset="0"/>
                        </a:rPr>
                        <a:t>p to 3 months</a:t>
                      </a:r>
                      <a:endParaRPr lang="is-IS" sz="1000" b="0" i="0" u="none" strike="noStrike" dirty="0">
                        <a:solidFill>
                          <a:srgbClr val="000000"/>
                        </a:solidFill>
                        <a:effectLst/>
                        <a:latin typeface="Calibri" charset="0"/>
                      </a:endParaRPr>
                    </a:p>
                  </a:txBody>
                  <a:tcPr marL="12700" marR="12700" marT="12700" marB="0" anchor="ctr"/>
                </a:tc>
                <a:extLst>
                  <a:ext uri="{0D108BD9-81ED-4DB2-BD59-A6C34878D82A}">
                    <a16:rowId xmlns:a16="http://schemas.microsoft.com/office/drawing/2014/main" val="10019"/>
                  </a:ext>
                </a:extLst>
              </a:tr>
              <a:tr h="241226">
                <a:tc>
                  <a:txBody>
                    <a:bodyPr/>
                    <a:lstStyle/>
                    <a:p>
                      <a:pPr algn="l"/>
                      <a:r>
                        <a:rPr lang="en-US" sz="1000" dirty="0"/>
                        <a:t>20</a:t>
                      </a:r>
                    </a:p>
                  </a:txBody>
                  <a:tcPr/>
                </a:tc>
                <a:tc>
                  <a:txBody>
                    <a:bodyPr/>
                    <a:lstStyle/>
                    <a:p>
                      <a:pPr algn="l"/>
                      <a:r>
                        <a:rPr lang="en-US" sz="1000" dirty="0"/>
                        <a:t>Business development manager</a:t>
                      </a:r>
                    </a:p>
                  </a:txBody>
                  <a:tcPr/>
                </a:tc>
                <a:tc>
                  <a:txBody>
                    <a:bodyPr/>
                    <a:lstStyle/>
                    <a:p>
                      <a:pPr algn="ctr"/>
                      <a:r>
                        <a:rPr lang="en-US" sz="1000" dirty="0"/>
                        <a:t>B-1</a:t>
                      </a:r>
                    </a:p>
                  </a:txBody>
                  <a:tcPr/>
                </a:tc>
                <a:tc>
                  <a:txBody>
                    <a:bodyPr/>
                    <a:lstStyle/>
                    <a:p>
                      <a:pPr algn="ctr"/>
                      <a:r>
                        <a:rPr lang="en-US" sz="1000" baseline="0" dirty="0"/>
                        <a:t>$ </a:t>
                      </a:r>
                      <a:r>
                        <a:rPr lang="en-GB" sz="1000" baseline="0" dirty="0"/>
                        <a:t>3</a:t>
                      </a:r>
                      <a:r>
                        <a:rPr lang="en-US" sz="1000" baseline="0" dirty="0"/>
                        <a:t> 000</a:t>
                      </a:r>
                    </a:p>
                  </a:txBody>
                  <a:tcPr/>
                </a:tc>
                <a:tc>
                  <a:txBody>
                    <a:bodyPr/>
                    <a:lstStyle/>
                    <a:p>
                      <a:pPr algn="ctr"/>
                      <a:r>
                        <a:rPr lang="en-US" sz="1000" dirty="0"/>
                        <a:t>-</a:t>
                      </a:r>
                    </a:p>
                  </a:txBody>
                  <a:tcPr/>
                </a:tc>
                <a:tc>
                  <a:txBody>
                    <a:bodyPr/>
                    <a:lstStyle/>
                    <a:p>
                      <a:pPr algn="ctr"/>
                      <a:r>
                        <a:rPr lang="en-US" sz="1000" dirty="0"/>
                        <a:t>-</a:t>
                      </a:r>
                    </a:p>
                  </a:txBody>
                  <a:tcPr/>
                </a:tc>
                <a:tc>
                  <a:txBody>
                    <a:bodyPr/>
                    <a:lstStyle/>
                    <a:p>
                      <a:pPr algn="ctr"/>
                      <a:r>
                        <a:rPr lang="en-US" sz="1000" dirty="0"/>
                        <a:t>up to 12 months</a:t>
                      </a:r>
                    </a:p>
                  </a:txBody>
                  <a:tcPr/>
                </a:tc>
                <a:extLst>
                  <a:ext uri="{0D108BD9-81ED-4DB2-BD59-A6C34878D82A}">
                    <a16:rowId xmlns:a16="http://schemas.microsoft.com/office/drawing/2014/main" val="10020"/>
                  </a:ext>
                </a:extLst>
              </a:tr>
              <a:tr h="241226">
                <a:tc>
                  <a:txBody>
                    <a:bodyPr/>
                    <a:lstStyle/>
                    <a:p>
                      <a:pPr algn="l"/>
                      <a:r>
                        <a:rPr lang="en-US" sz="1000" dirty="0"/>
                        <a:t>21</a:t>
                      </a:r>
                    </a:p>
                  </a:txBody>
                  <a:tcPr/>
                </a:tc>
                <a:tc>
                  <a:txBody>
                    <a:bodyPr/>
                    <a:lstStyle/>
                    <a:p>
                      <a:r>
                        <a:rPr lang="en-US" sz="1000" dirty="0"/>
                        <a:t>IT Manager</a:t>
                      </a:r>
                    </a:p>
                  </a:txBody>
                  <a:tcPr/>
                </a:tc>
                <a:tc>
                  <a:txBody>
                    <a:bodyPr/>
                    <a:lstStyle/>
                    <a:p>
                      <a:pPr algn="ctr"/>
                      <a:r>
                        <a:rPr lang="en-US" sz="1000" dirty="0"/>
                        <a:t>B-1</a:t>
                      </a:r>
                    </a:p>
                  </a:txBody>
                  <a:tcPr/>
                </a:tc>
                <a:tc>
                  <a:txBody>
                    <a:bodyPr/>
                    <a:lstStyle/>
                    <a:p>
                      <a:pPr algn="ctr"/>
                      <a:r>
                        <a:rPr lang="en-US" sz="1000" dirty="0"/>
                        <a:t>$ 2</a:t>
                      </a:r>
                      <a:r>
                        <a:rPr lang="en-US" sz="1000" baseline="0" dirty="0"/>
                        <a:t> 500</a:t>
                      </a:r>
                    </a:p>
                  </a:txBody>
                  <a:tcPr/>
                </a:tc>
                <a:tc>
                  <a:txBody>
                    <a:bodyPr/>
                    <a:lstStyle/>
                    <a:p>
                      <a:pPr algn="ctr"/>
                      <a:r>
                        <a:rPr lang="en-US" sz="1000" dirty="0"/>
                        <a:t>$ 2 224</a:t>
                      </a:r>
                    </a:p>
                  </a:txBody>
                  <a:tcPr/>
                </a:tc>
                <a:tc>
                  <a:txBody>
                    <a:bodyPr/>
                    <a:lstStyle/>
                    <a:p>
                      <a:pPr algn="ctr" rtl="0" fontAlgn="ctr"/>
                      <a:r>
                        <a:rPr lang="is-IS" sz="1000" b="0" i="0" u="none" strike="noStrike" kern="1200" dirty="0">
                          <a:solidFill>
                            <a:srgbClr val="C00000"/>
                          </a:solidFill>
                          <a:effectLst/>
                          <a:latin typeface="Calibri" charset="0"/>
                          <a:ea typeface="+mn-ea"/>
                          <a:cs typeface="+mn-cs"/>
                        </a:rPr>
                        <a:t>+276</a:t>
                      </a:r>
                    </a:p>
                  </a:txBody>
                  <a:tcPr marL="12700" marR="12700" marT="12700" marB="0" anchor="ctr"/>
                </a:tc>
                <a:tc>
                  <a:txBody>
                    <a:bodyPr/>
                    <a:lstStyle/>
                    <a:p>
                      <a:pPr algn="ctr" rtl="0" fontAlgn="ctr"/>
                      <a:r>
                        <a:rPr lang="en-US" sz="1000" b="0" i="0" u="none" strike="noStrike" dirty="0">
                          <a:solidFill>
                            <a:schemeClr val="tx1"/>
                          </a:solidFill>
                          <a:effectLst/>
                          <a:latin typeface="Calibri" charset="0"/>
                        </a:rPr>
                        <a:t>u</a:t>
                      </a:r>
                      <a:r>
                        <a:rPr lang="is-IS" sz="1000" b="0" i="0" u="none" strike="noStrike" dirty="0">
                          <a:solidFill>
                            <a:schemeClr val="tx1"/>
                          </a:solidFill>
                          <a:effectLst/>
                          <a:latin typeface="Calibri" charset="0"/>
                        </a:rPr>
                        <a:t>p to 3 months</a:t>
                      </a:r>
                      <a:endParaRPr lang="is-IS" sz="1000" b="0" i="0" u="none" strike="noStrike" dirty="0">
                        <a:solidFill>
                          <a:srgbClr val="00B050"/>
                        </a:solidFill>
                        <a:effectLst/>
                        <a:latin typeface="Calibri" charset="0"/>
                      </a:endParaRPr>
                    </a:p>
                  </a:txBody>
                  <a:tcPr marL="12700" marR="12700" marT="12700" marB="0" anchor="ctr"/>
                </a:tc>
                <a:extLst>
                  <a:ext uri="{0D108BD9-81ED-4DB2-BD59-A6C34878D82A}">
                    <a16:rowId xmlns:a16="http://schemas.microsoft.com/office/drawing/2014/main" val="10021"/>
                  </a:ext>
                </a:extLst>
              </a:tr>
              <a:tr h="241226">
                <a:tc>
                  <a:txBody>
                    <a:bodyPr/>
                    <a:lstStyle/>
                    <a:p>
                      <a:pPr algn="l"/>
                      <a:r>
                        <a:rPr lang="en-US" sz="1000" dirty="0"/>
                        <a:t>22</a:t>
                      </a:r>
                    </a:p>
                  </a:txBody>
                  <a:tcPr/>
                </a:tc>
                <a:tc>
                  <a:txBody>
                    <a:bodyPr/>
                    <a:lstStyle/>
                    <a:p>
                      <a:pPr algn="l"/>
                      <a:r>
                        <a:rPr lang="en-US" sz="1000" dirty="0"/>
                        <a:t>Quality</a:t>
                      </a:r>
                      <a:r>
                        <a:rPr lang="en-US" sz="1000" baseline="0" dirty="0"/>
                        <a:t> control manager</a:t>
                      </a:r>
                      <a:endParaRPr lang="en-US" sz="1000" dirty="0"/>
                    </a:p>
                  </a:txBody>
                  <a:tcPr/>
                </a:tc>
                <a:tc>
                  <a:txBody>
                    <a:bodyPr/>
                    <a:lstStyle/>
                    <a:p>
                      <a:pPr algn="ctr"/>
                      <a:r>
                        <a:rPr lang="en-US" sz="1000" dirty="0"/>
                        <a:t>B-1</a:t>
                      </a:r>
                    </a:p>
                  </a:txBody>
                  <a:tcPr/>
                </a:tc>
                <a:tc>
                  <a:txBody>
                    <a:bodyPr/>
                    <a:lstStyle/>
                    <a:p>
                      <a:pPr algn="ctr"/>
                      <a:r>
                        <a:rPr lang="en-US" sz="1000" baseline="0" dirty="0"/>
                        <a:t>$ 1 000</a:t>
                      </a:r>
                    </a:p>
                  </a:txBody>
                  <a:tcPr/>
                </a:tc>
                <a:tc>
                  <a:txBody>
                    <a:bodyPr/>
                    <a:lstStyle/>
                    <a:p>
                      <a:pPr algn="ctr"/>
                      <a:r>
                        <a:rPr lang="en-US" sz="1000" dirty="0"/>
                        <a:t>$ 959</a:t>
                      </a:r>
                    </a:p>
                  </a:txBody>
                  <a:tcPr/>
                </a:tc>
                <a:tc>
                  <a:txBody>
                    <a:bodyPr/>
                    <a:lstStyle/>
                    <a:p>
                      <a:pPr algn="ctr"/>
                      <a:r>
                        <a:rPr lang="en-US" sz="1000" dirty="0">
                          <a:solidFill>
                            <a:srgbClr val="00B050"/>
                          </a:solidFill>
                        </a:rPr>
                        <a:t>-41</a:t>
                      </a:r>
                    </a:p>
                  </a:txBody>
                  <a:tcPr/>
                </a:tc>
                <a:tc>
                  <a:txBody>
                    <a:bodyPr/>
                    <a:lstStyle/>
                    <a:p>
                      <a:pPr algn="ctr"/>
                      <a:r>
                        <a:rPr lang="en-US" sz="1000" dirty="0"/>
                        <a:t>up to 12 months</a:t>
                      </a:r>
                    </a:p>
                  </a:txBody>
                  <a:tcPr/>
                </a:tc>
                <a:extLst>
                  <a:ext uri="{0D108BD9-81ED-4DB2-BD59-A6C34878D82A}">
                    <a16:rowId xmlns:a16="http://schemas.microsoft.com/office/drawing/2014/main" val="10022"/>
                  </a:ext>
                </a:extLst>
              </a:tr>
              <a:tr h="255327">
                <a:tc>
                  <a:txBody>
                    <a:bodyPr/>
                    <a:lstStyle/>
                    <a:p>
                      <a:pPr algn="r"/>
                      <a:endParaRPr lang="en-US" sz="1100" dirty="0"/>
                    </a:p>
                  </a:txBody>
                  <a:tcPr/>
                </a:tc>
                <a:tc>
                  <a:txBody>
                    <a:bodyPr/>
                    <a:lstStyle/>
                    <a:p>
                      <a:pPr algn="r"/>
                      <a:r>
                        <a:rPr lang="en-US" sz="1100" dirty="0"/>
                        <a:t>Total:</a:t>
                      </a:r>
                    </a:p>
                  </a:txBody>
                  <a:tcPr/>
                </a:tc>
                <a:tc>
                  <a:txBody>
                    <a:bodyPr/>
                    <a:lstStyle/>
                    <a:p>
                      <a:pPr algn="r"/>
                      <a:endParaRPr lang="en-US" sz="1100" dirty="0"/>
                    </a:p>
                  </a:txBody>
                  <a:tcPr/>
                </a:tc>
                <a:tc>
                  <a:txBody>
                    <a:bodyPr/>
                    <a:lstStyle/>
                    <a:p>
                      <a:pPr algn="ctr"/>
                      <a:r>
                        <a:rPr lang="en-US" sz="1100" baseline="0" dirty="0"/>
                        <a:t>$ 43 000</a:t>
                      </a:r>
                    </a:p>
                  </a:txBody>
                  <a:tcPr/>
                </a:tc>
                <a:tc>
                  <a:txBody>
                    <a:bodyPr/>
                    <a:lstStyle/>
                    <a:p>
                      <a:pPr algn="ctr"/>
                      <a:endParaRPr lang="en-US" sz="1100" dirty="0"/>
                    </a:p>
                  </a:txBody>
                  <a:tcPr/>
                </a:tc>
                <a:tc>
                  <a:txBody>
                    <a:bodyPr/>
                    <a:lstStyle/>
                    <a:p>
                      <a:pPr algn="ctr"/>
                      <a:endParaRPr lang="en-US" sz="1100" dirty="0"/>
                    </a:p>
                  </a:txBody>
                  <a:tcPr/>
                </a:tc>
                <a:tc>
                  <a:txBody>
                    <a:bodyPr/>
                    <a:lstStyle/>
                    <a:p>
                      <a:pPr algn="ctr"/>
                      <a:endParaRPr lang="en-US" sz="1100" dirty="0"/>
                    </a:p>
                  </a:txBody>
                  <a:tcPr/>
                </a:tc>
                <a:extLst>
                  <a:ext uri="{0D108BD9-81ED-4DB2-BD59-A6C34878D82A}">
                    <a16:rowId xmlns:a16="http://schemas.microsoft.com/office/drawing/2014/main" val="10023"/>
                  </a:ext>
                </a:extLst>
              </a:tr>
            </a:tbl>
          </a:graphicData>
        </a:graphic>
      </p:graphicFrame>
    </p:spTree>
    <p:extLst>
      <p:ext uri="{BB962C8B-B14F-4D97-AF65-F5344CB8AC3E}">
        <p14:creationId xmlns:p14="http://schemas.microsoft.com/office/powerpoint/2010/main" val="19484282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Annex 11.2 Mass team salary expenses</a:t>
            </a:r>
          </a:p>
        </p:txBody>
      </p:sp>
      <p:sp>
        <p:nvSpPr>
          <p:cNvPr id="4" name="Slide Number Placeholder 3"/>
          <p:cNvSpPr>
            <a:spLocks noGrp="1"/>
          </p:cNvSpPr>
          <p:nvPr>
            <p:ph type="sldNum" sz="quarter" idx="12"/>
          </p:nvPr>
        </p:nvSpPr>
        <p:spPr/>
        <p:txBody>
          <a:bodyPr/>
          <a:lstStyle/>
          <a:p>
            <a:fld id="{D7F305DA-160D-498F-B102-A1D8643B4A2C}" type="slidenum">
              <a:rPr lang="ru-RU" smtClean="0"/>
              <a:pPr/>
              <a:t>66</a:t>
            </a:fld>
            <a:endParaRPr lang="ru-RU"/>
          </a:p>
        </p:txBody>
      </p:sp>
      <p:graphicFrame>
        <p:nvGraphicFramePr>
          <p:cNvPr id="5" name="Table 4"/>
          <p:cNvGraphicFramePr>
            <a:graphicFrameLocks noGrp="1"/>
          </p:cNvGraphicFramePr>
          <p:nvPr>
            <p:extLst>
              <p:ext uri="{D42A27DB-BD31-4B8C-83A1-F6EECF244321}">
                <p14:modId xmlns:p14="http://schemas.microsoft.com/office/powerpoint/2010/main" val="435304203"/>
              </p:ext>
            </p:extLst>
          </p:nvPr>
        </p:nvGraphicFramePr>
        <p:xfrm>
          <a:off x="35496" y="620688"/>
          <a:ext cx="9036494" cy="4008120"/>
        </p:xfrm>
        <a:graphic>
          <a:graphicData uri="http://schemas.openxmlformats.org/drawingml/2006/table">
            <a:tbl>
              <a:tblPr firstRow="1" lastRow="1" bandRow="1">
                <a:tableStyleId>{5C22544A-7EE6-4342-B048-85BDC9FD1C3A}</a:tableStyleId>
              </a:tblPr>
              <a:tblGrid>
                <a:gridCol w="360040">
                  <a:extLst>
                    <a:ext uri="{9D8B030D-6E8A-4147-A177-3AD203B41FA5}">
                      <a16:colId xmlns:a16="http://schemas.microsoft.com/office/drawing/2014/main" val="20000"/>
                    </a:ext>
                  </a:extLst>
                </a:gridCol>
                <a:gridCol w="1872208">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864096">
                  <a:extLst>
                    <a:ext uri="{9D8B030D-6E8A-4147-A177-3AD203B41FA5}">
                      <a16:colId xmlns:a16="http://schemas.microsoft.com/office/drawing/2014/main" val="20003"/>
                    </a:ext>
                  </a:extLst>
                </a:gridCol>
                <a:gridCol w="864096">
                  <a:extLst>
                    <a:ext uri="{9D8B030D-6E8A-4147-A177-3AD203B41FA5}">
                      <a16:colId xmlns:a16="http://schemas.microsoft.com/office/drawing/2014/main" val="20004"/>
                    </a:ext>
                  </a:extLst>
                </a:gridCol>
                <a:gridCol w="792088">
                  <a:extLst>
                    <a:ext uri="{9D8B030D-6E8A-4147-A177-3AD203B41FA5}">
                      <a16:colId xmlns:a16="http://schemas.microsoft.com/office/drawing/2014/main" val="20005"/>
                    </a:ext>
                  </a:extLst>
                </a:gridCol>
                <a:gridCol w="864096">
                  <a:extLst>
                    <a:ext uri="{9D8B030D-6E8A-4147-A177-3AD203B41FA5}">
                      <a16:colId xmlns:a16="http://schemas.microsoft.com/office/drawing/2014/main" val="20006"/>
                    </a:ext>
                  </a:extLst>
                </a:gridCol>
                <a:gridCol w="864096">
                  <a:extLst>
                    <a:ext uri="{9D8B030D-6E8A-4147-A177-3AD203B41FA5}">
                      <a16:colId xmlns:a16="http://schemas.microsoft.com/office/drawing/2014/main" val="20007"/>
                    </a:ext>
                  </a:extLst>
                </a:gridCol>
                <a:gridCol w="864096">
                  <a:extLst>
                    <a:ext uri="{9D8B030D-6E8A-4147-A177-3AD203B41FA5}">
                      <a16:colId xmlns:a16="http://schemas.microsoft.com/office/drawing/2014/main" val="20008"/>
                    </a:ext>
                  </a:extLst>
                </a:gridCol>
                <a:gridCol w="827582">
                  <a:extLst>
                    <a:ext uri="{9D8B030D-6E8A-4147-A177-3AD203B41FA5}">
                      <a16:colId xmlns:a16="http://schemas.microsoft.com/office/drawing/2014/main" val="20009"/>
                    </a:ext>
                  </a:extLst>
                </a:gridCol>
              </a:tblGrid>
              <a:tr h="269338">
                <a:tc>
                  <a:txBody>
                    <a:bodyPr/>
                    <a:lstStyle/>
                    <a:p>
                      <a:r>
                        <a:rPr lang="ru-RU" sz="1200" dirty="0"/>
                        <a:t>№</a:t>
                      </a:r>
                      <a:endParaRPr lang="en-US" sz="1200" dirty="0"/>
                    </a:p>
                  </a:txBody>
                  <a:tcPr/>
                </a:tc>
                <a:tc>
                  <a:txBody>
                    <a:bodyPr/>
                    <a:lstStyle/>
                    <a:p>
                      <a:r>
                        <a:rPr lang="en-US" sz="1200" dirty="0"/>
                        <a:t>Employee</a:t>
                      </a:r>
                      <a:r>
                        <a:rPr lang="en-US" sz="1200" baseline="0" dirty="0"/>
                        <a:t> position</a:t>
                      </a:r>
                      <a:endParaRPr lang="en-US" sz="1200" dirty="0"/>
                    </a:p>
                  </a:txBody>
                  <a:tcPr/>
                </a:tc>
                <a:tc>
                  <a:txBody>
                    <a:bodyPr/>
                    <a:lstStyle/>
                    <a:p>
                      <a:pPr algn="ctr"/>
                      <a:r>
                        <a:rPr lang="en-US" sz="1200" dirty="0"/>
                        <a:t>LK monthly salary</a:t>
                      </a:r>
                    </a:p>
                  </a:txBody>
                  <a:tcPr/>
                </a:tc>
                <a:tc>
                  <a:txBody>
                    <a:bodyPr/>
                    <a:lstStyle/>
                    <a:p>
                      <a:pPr algn="ctr"/>
                      <a:r>
                        <a:rPr lang="en-US" sz="1200" dirty="0"/>
                        <a:t>APAC average salary</a:t>
                      </a:r>
                    </a:p>
                  </a:txBody>
                  <a:tcPr/>
                </a:tc>
                <a:tc>
                  <a:txBody>
                    <a:bodyPr/>
                    <a:lstStyle/>
                    <a:p>
                      <a:pPr algn="ctr"/>
                      <a:r>
                        <a:rPr lang="en-US" sz="1200" dirty="0"/>
                        <a:t>Difference</a:t>
                      </a:r>
                    </a:p>
                  </a:txBody>
                  <a:tcPr/>
                </a:tc>
                <a:tc>
                  <a:txBody>
                    <a:bodyPr/>
                    <a:lstStyle/>
                    <a:p>
                      <a:pPr algn="ctr"/>
                      <a:r>
                        <a:rPr lang="en-GB" sz="1200" dirty="0"/>
                        <a:t>EOY1</a:t>
                      </a:r>
                    </a:p>
                    <a:p>
                      <a:pPr algn="ctr"/>
                      <a:r>
                        <a:rPr lang="en-GB" sz="1200" b="0" dirty="0"/>
                        <a:t>total expense</a:t>
                      </a:r>
                    </a:p>
                  </a:txBody>
                  <a:tcPr/>
                </a:tc>
                <a:tc>
                  <a:txBody>
                    <a:bodyPr/>
                    <a:lstStyle/>
                    <a:p>
                      <a:pPr algn="ctr"/>
                      <a:r>
                        <a:rPr lang="en-US" sz="1200" dirty="0"/>
                        <a:t>EOY2</a:t>
                      </a:r>
                    </a:p>
                    <a:p>
                      <a:pPr marL="0" marR="0" indent="0" algn="ctr" defTabSz="914400" rtl="0" eaLnBrk="1" fontAlgn="auto" latinLnBrk="0" hangingPunct="1">
                        <a:lnSpc>
                          <a:spcPct val="100000"/>
                        </a:lnSpc>
                        <a:spcBef>
                          <a:spcPts val="0"/>
                        </a:spcBef>
                        <a:spcAft>
                          <a:spcPts val="0"/>
                        </a:spcAft>
                        <a:buClrTx/>
                        <a:buSzTx/>
                        <a:buFontTx/>
                        <a:buNone/>
                        <a:tabLst/>
                        <a:defRPr/>
                      </a:pPr>
                      <a:r>
                        <a:rPr lang="en-GB" sz="1200" b="0" dirty="0"/>
                        <a:t>total expense</a:t>
                      </a:r>
                    </a:p>
                  </a:txBody>
                  <a:tcPr/>
                </a:tc>
                <a:tc>
                  <a:txBody>
                    <a:bodyPr/>
                    <a:lstStyle/>
                    <a:p>
                      <a:pPr algn="ctr"/>
                      <a:r>
                        <a:rPr lang="en-US" sz="1200" dirty="0"/>
                        <a:t>EOY3</a:t>
                      </a:r>
                    </a:p>
                    <a:p>
                      <a:pPr marL="0" marR="0" indent="0" algn="ctr" defTabSz="914400" rtl="0" eaLnBrk="1" fontAlgn="auto" latinLnBrk="0" hangingPunct="1">
                        <a:lnSpc>
                          <a:spcPct val="100000"/>
                        </a:lnSpc>
                        <a:spcBef>
                          <a:spcPts val="0"/>
                        </a:spcBef>
                        <a:spcAft>
                          <a:spcPts val="0"/>
                        </a:spcAft>
                        <a:buClrTx/>
                        <a:buSzTx/>
                        <a:buFontTx/>
                        <a:buNone/>
                        <a:tabLst/>
                        <a:defRPr/>
                      </a:pPr>
                      <a:r>
                        <a:rPr lang="en-GB" sz="1200" b="0" dirty="0"/>
                        <a:t>total expense</a:t>
                      </a:r>
                    </a:p>
                  </a:txBody>
                  <a:tcPr/>
                </a:tc>
                <a:tc>
                  <a:txBody>
                    <a:bodyPr/>
                    <a:lstStyle/>
                    <a:p>
                      <a:pPr algn="ctr"/>
                      <a:r>
                        <a:rPr lang="en-US" sz="1200" dirty="0"/>
                        <a:t>EOY4</a:t>
                      </a:r>
                    </a:p>
                    <a:p>
                      <a:pPr marL="0" marR="0" indent="0" algn="ctr" defTabSz="914400" rtl="0" eaLnBrk="1" fontAlgn="auto" latinLnBrk="0" hangingPunct="1">
                        <a:lnSpc>
                          <a:spcPct val="100000"/>
                        </a:lnSpc>
                        <a:spcBef>
                          <a:spcPts val="0"/>
                        </a:spcBef>
                        <a:spcAft>
                          <a:spcPts val="0"/>
                        </a:spcAft>
                        <a:buClrTx/>
                        <a:buSzTx/>
                        <a:buFontTx/>
                        <a:buNone/>
                        <a:tabLst/>
                        <a:defRPr/>
                      </a:pPr>
                      <a:r>
                        <a:rPr lang="en-GB" sz="1200" b="0" dirty="0"/>
                        <a:t>total expense</a:t>
                      </a:r>
                    </a:p>
                  </a:txBody>
                  <a:tcPr/>
                </a:tc>
                <a:tc>
                  <a:txBody>
                    <a:bodyPr/>
                    <a:lstStyle/>
                    <a:p>
                      <a:pPr algn="ctr"/>
                      <a:r>
                        <a:rPr lang="en-US" sz="1200" dirty="0"/>
                        <a:t>EOY5</a:t>
                      </a:r>
                    </a:p>
                    <a:p>
                      <a:pPr marL="0" marR="0" indent="0" algn="ctr" defTabSz="914400" rtl="0" eaLnBrk="1" fontAlgn="auto" latinLnBrk="0" hangingPunct="1">
                        <a:lnSpc>
                          <a:spcPct val="100000"/>
                        </a:lnSpc>
                        <a:spcBef>
                          <a:spcPts val="0"/>
                        </a:spcBef>
                        <a:spcAft>
                          <a:spcPts val="0"/>
                        </a:spcAft>
                        <a:buClrTx/>
                        <a:buSzTx/>
                        <a:buFontTx/>
                        <a:buNone/>
                        <a:tabLst/>
                        <a:defRPr/>
                      </a:pPr>
                      <a:r>
                        <a:rPr lang="en-GB" sz="1200" b="0" dirty="0"/>
                        <a:t>total expense</a:t>
                      </a:r>
                    </a:p>
                  </a:txBody>
                  <a:tcPr/>
                </a:tc>
                <a:extLst>
                  <a:ext uri="{0D108BD9-81ED-4DB2-BD59-A6C34878D82A}">
                    <a16:rowId xmlns:a16="http://schemas.microsoft.com/office/drawing/2014/main" val="10000"/>
                  </a:ext>
                </a:extLst>
              </a:tr>
              <a:tr h="256960">
                <a:tc>
                  <a:txBody>
                    <a:bodyPr/>
                    <a:lstStyle/>
                    <a:p>
                      <a:r>
                        <a:rPr lang="ru-RU" sz="1100" dirty="0"/>
                        <a:t>1</a:t>
                      </a:r>
                      <a:endParaRPr lang="en-US" sz="1100" dirty="0"/>
                    </a:p>
                  </a:txBody>
                  <a:tcPr/>
                </a:tc>
                <a:tc>
                  <a:txBody>
                    <a:bodyPr/>
                    <a:lstStyle/>
                    <a:p>
                      <a:r>
                        <a:rPr lang="en-US" sz="1100" dirty="0"/>
                        <a:t>Phone verification</a:t>
                      </a:r>
                      <a:r>
                        <a:rPr lang="en-US" sz="1100" baseline="0" dirty="0"/>
                        <a:t> team lead</a:t>
                      </a:r>
                      <a:endParaRPr lang="en-US" sz="1100" dirty="0"/>
                    </a:p>
                  </a:txBody>
                  <a:tcPr/>
                </a:tc>
                <a:tc>
                  <a:txBody>
                    <a:bodyPr/>
                    <a:lstStyle/>
                    <a:p>
                      <a:pPr algn="ctr"/>
                      <a:r>
                        <a:rPr lang="en-US" sz="1100" dirty="0"/>
                        <a:t>$ 1 000</a:t>
                      </a:r>
                    </a:p>
                  </a:txBody>
                  <a:tcPr/>
                </a:tc>
                <a:tc>
                  <a:txBody>
                    <a:bodyPr/>
                    <a:lstStyle/>
                    <a:p>
                      <a:pPr algn="ctr"/>
                      <a:r>
                        <a:rPr lang="en-US" sz="1100" dirty="0"/>
                        <a:t>$ 1 315</a:t>
                      </a:r>
                    </a:p>
                  </a:txBody>
                  <a:tcPr/>
                </a:tc>
                <a:tc>
                  <a:txBody>
                    <a:bodyPr/>
                    <a:lstStyle/>
                    <a:p>
                      <a:pPr algn="ctr" rtl="0" fontAlgn="ctr"/>
                      <a:r>
                        <a:rPr lang="is-IS" sz="1100" b="0" i="0" u="none" strike="noStrike" dirty="0">
                          <a:solidFill>
                            <a:srgbClr val="00B050"/>
                          </a:solidFill>
                          <a:effectLst/>
                          <a:latin typeface="Calibri" charset="0"/>
                        </a:rPr>
                        <a:t>- 315</a:t>
                      </a:r>
                    </a:p>
                  </a:txBody>
                  <a:tcPr marL="12700" marR="12700" marT="12700" marB="0" anchor="ctr"/>
                </a:tc>
                <a:tc>
                  <a:txBody>
                    <a:bodyPr/>
                    <a:lstStyle/>
                    <a:p>
                      <a:pPr algn="r" fontAlgn="b"/>
                      <a:r>
                        <a:rPr lang="is-IS" sz="1100" b="0" i="0" u="none" strike="noStrike" dirty="0">
                          <a:solidFill>
                            <a:srgbClr val="000000"/>
                          </a:solidFill>
                          <a:effectLst/>
                          <a:latin typeface="Calibri" charset="0"/>
                        </a:rPr>
                        <a:t>$ 12 000</a:t>
                      </a:r>
                    </a:p>
                  </a:txBody>
                  <a:tcPr marL="12700" marR="12700" marT="12700" marB="0" anchor="ctr"/>
                </a:tc>
                <a:tc>
                  <a:txBody>
                    <a:bodyPr/>
                    <a:lstStyle/>
                    <a:p>
                      <a:pPr algn="r" rtl="0" fontAlgn="ctr"/>
                      <a:r>
                        <a:rPr lang="is-IS" sz="1100" b="0" i="0" u="none" strike="noStrike" dirty="0">
                          <a:solidFill>
                            <a:schemeClr val="tx1"/>
                          </a:solidFill>
                          <a:effectLst/>
                          <a:latin typeface="Calibri" charset="0"/>
                        </a:rPr>
                        <a:t>$ 12 000</a:t>
                      </a:r>
                    </a:p>
                  </a:txBody>
                  <a:tcPr marL="12700" marR="12700" marT="12700" marB="0" anchor="ctr"/>
                </a:tc>
                <a:tc>
                  <a:txBody>
                    <a:bodyPr/>
                    <a:lstStyle/>
                    <a:p>
                      <a:pPr algn="r" rtl="0" fontAlgn="ctr"/>
                      <a:r>
                        <a:rPr lang="is-IS" sz="1100" b="0" i="0" u="none" strike="noStrike" dirty="0">
                          <a:solidFill>
                            <a:schemeClr val="tx1"/>
                          </a:solidFill>
                          <a:effectLst/>
                          <a:latin typeface="Calibri" charset="0"/>
                        </a:rPr>
                        <a:t>$ 12000</a:t>
                      </a:r>
                    </a:p>
                  </a:txBody>
                  <a:tcPr marL="12700" marR="12700" marT="12700" marB="0" anchor="ctr"/>
                </a:tc>
                <a:tc>
                  <a:txBody>
                    <a:bodyPr/>
                    <a:lstStyle/>
                    <a:p>
                      <a:pPr algn="r" rtl="0" fontAlgn="ctr"/>
                      <a:r>
                        <a:rPr lang="is-IS" sz="1100" b="0" i="0" u="none" strike="noStrike" dirty="0">
                          <a:solidFill>
                            <a:schemeClr val="tx1"/>
                          </a:solidFill>
                          <a:effectLst/>
                          <a:latin typeface="Calibri" charset="0"/>
                        </a:rPr>
                        <a:t>$ 20 000</a:t>
                      </a:r>
                    </a:p>
                  </a:txBody>
                  <a:tcPr marL="12700" marR="12700" marT="12700" marB="0" anchor="ctr"/>
                </a:tc>
                <a:tc>
                  <a:txBody>
                    <a:bodyPr/>
                    <a:lstStyle/>
                    <a:p>
                      <a:pPr algn="r" rtl="0" fontAlgn="ctr"/>
                      <a:r>
                        <a:rPr lang="is-IS" sz="1100" b="0" i="0" u="none" strike="noStrike" dirty="0">
                          <a:solidFill>
                            <a:schemeClr val="tx1"/>
                          </a:solidFill>
                          <a:effectLst/>
                          <a:latin typeface="Calibri" charset="0"/>
                        </a:rPr>
                        <a:t>$ 24 000</a:t>
                      </a:r>
                    </a:p>
                  </a:txBody>
                  <a:tcPr marL="12700" marR="12700" marT="12700" marB="0" anchor="ctr"/>
                </a:tc>
                <a:extLst>
                  <a:ext uri="{0D108BD9-81ED-4DB2-BD59-A6C34878D82A}">
                    <a16:rowId xmlns:a16="http://schemas.microsoft.com/office/drawing/2014/main" val="10001"/>
                  </a:ext>
                </a:extLst>
              </a:tr>
              <a:tr h="256960">
                <a:tc>
                  <a:txBody>
                    <a:bodyPr/>
                    <a:lstStyle/>
                    <a:p>
                      <a:r>
                        <a:rPr lang="ru-RU" sz="1100" dirty="0"/>
                        <a:t>2</a:t>
                      </a:r>
                      <a:endParaRPr lang="en-US" sz="1100" dirty="0"/>
                    </a:p>
                  </a:txBody>
                  <a:tcPr/>
                </a:tc>
                <a:tc>
                  <a:txBody>
                    <a:bodyPr/>
                    <a:lstStyle/>
                    <a:p>
                      <a:r>
                        <a:rPr lang="en-US" sz="1100" dirty="0"/>
                        <a:t>Phone verifier</a:t>
                      </a:r>
                    </a:p>
                  </a:txBody>
                  <a:tcPr/>
                </a:tc>
                <a:tc>
                  <a:txBody>
                    <a:bodyPr/>
                    <a:lstStyle/>
                    <a:p>
                      <a:pPr algn="ctr"/>
                      <a:r>
                        <a:rPr lang="en-US" sz="1100" dirty="0"/>
                        <a:t>$ 450</a:t>
                      </a:r>
                    </a:p>
                  </a:txBody>
                  <a:tcPr/>
                </a:tc>
                <a:tc>
                  <a:txBody>
                    <a:bodyPr/>
                    <a:lstStyle/>
                    <a:p>
                      <a:pPr algn="ctr"/>
                      <a:r>
                        <a:rPr lang="en-US" sz="1100" dirty="0"/>
                        <a:t>$ 354</a:t>
                      </a:r>
                    </a:p>
                  </a:txBody>
                  <a:tcPr/>
                </a:tc>
                <a:tc>
                  <a:txBody>
                    <a:bodyPr/>
                    <a:lstStyle/>
                    <a:p>
                      <a:pPr algn="ctr" rtl="0" fontAlgn="ctr"/>
                      <a:r>
                        <a:rPr lang="en-US" sz="1100" b="0" i="0" u="none" strike="noStrike" dirty="0">
                          <a:solidFill>
                            <a:srgbClr val="C00000"/>
                          </a:solidFill>
                          <a:effectLst/>
                          <a:latin typeface="Calibri" charset="0"/>
                        </a:rPr>
                        <a:t>+96</a:t>
                      </a:r>
                    </a:p>
                  </a:txBody>
                  <a:tcPr marL="12700" marR="12700" marT="12700" marB="0" anchor="ctr"/>
                </a:tc>
                <a:tc>
                  <a:txBody>
                    <a:bodyPr/>
                    <a:lstStyle/>
                    <a:p>
                      <a:pPr algn="r" fontAlgn="b"/>
                      <a:r>
                        <a:rPr lang="is-IS" sz="1100" b="0" i="0" u="none" strike="noStrike" dirty="0">
                          <a:solidFill>
                            <a:srgbClr val="000000"/>
                          </a:solidFill>
                          <a:effectLst/>
                          <a:latin typeface="Calibri" charset="0"/>
                        </a:rPr>
                        <a:t>$ 22 950</a:t>
                      </a:r>
                    </a:p>
                  </a:txBody>
                  <a:tcPr marL="12700" marR="12700" marT="12700" marB="0" anchor="ctr"/>
                </a:tc>
                <a:tc>
                  <a:txBody>
                    <a:bodyPr/>
                    <a:lstStyle/>
                    <a:p>
                      <a:pPr algn="r" rtl="0" fontAlgn="ctr"/>
                      <a:r>
                        <a:rPr lang="en-US" sz="1100" b="0" i="0" u="none" strike="noStrike" dirty="0">
                          <a:solidFill>
                            <a:schemeClr val="tx1"/>
                          </a:solidFill>
                          <a:effectLst/>
                          <a:latin typeface="Calibri" charset="0"/>
                        </a:rPr>
                        <a:t>$59 400</a:t>
                      </a:r>
                    </a:p>
                  </a:txBody>
                  <a:tcPr marL="12700" marR="12700" marT="12700" marB="0" anchor="ctr"/>
                </a:tc>
                <a:tc>
                  <a:txBody>
                    <a:bodyPr/>
                    <a:lstStyle/>
                    <a:p>
                      <a:pPr algn="r" rtl="0" fontAlgn="ctr"/>
                      <a:r>
                        <a:rPr lang="en-US" sz="1100" b="0" i="0" u="none" strike="noStrike" dirty="0">
                          <a:solidFill>
                            <a:schemeClr val="tx1"/>
                          </a:solidFill>
                          <a:effectLst/>
                          <a:latin typeface="Calibri" charset="0"/>
                        </a:rPr>
                        <a:t>$66 150</a:t>
                      </a:r>
                    </a:p>
                  </a:txBody>
                  <a:tcPr marL="12700" marR="12700" marT="12700" marB="0" anchor="ctr"/>
                </a:tc>
                <a:tc>
                  <a:txBody>
                    <a:bodyPr/>
                    <a:lstStyle/>
                    <a:p>
                      <a:pPr algn="r" rtl="0" fontAlgn="ctr"/>
                      <a:r>
                        <a:rPr lang="en-US" sz="1100" b="0" i="0" u="none" strike="noStrike" dirty="0">
                          <a:solidFill>
                            <a:schemeClr val="tx1"/>
                          </a:solidFill>
                          <a:effectLst/>
                          <a:latin typeface="Calibri" charset="0"/>
                        </a:rPr>
                        <a:t>$87 750</a:t>
                      </a:r>
                    </a:p>
                  </a:txBody>
                  <a:tcPr marL="12700" marR="12700" marT="12700" marB="0" anchor="ctr"/>
                </a:tc>
                <a:tc>
                  <a:txBody>
                    <a:bodyPr/>
                    <a:lstStyle/>
                    <a:p>
                      <a:pPr algn="r" rtl="0" fontAlgn="ctr"/>
                      <a:r>
                        <a:rPr lang="en-US" sz="1100" b="0" i="0" u="none" strike="noStrike" dirty="0">
                          <a:solidFill>
                            <a:schemeClr val="tx1"/>
                          </a:solidFill>
                          <a:effectLst/>
                          <a:latin typeface="Calibri" charset="0"/>
                        </a:rPr>
                        <a:t>$97 200</a:t>
                      </a:r>
                    </a:p>
                  </a:txBody>
                  <a:tcPr marL="12700" marR="12700" marT="12700" marB="0" anchor="ctr"/>
                </a:tc>
                <a:extLst>
                  <a:ext uri="{0D108BD9-81ED-4DB2-BD59-A6C34878D82A}">
                    <a16:rowId xmlns:a16="http://schemas.microsoft.com/office/drawing/2014/main" val="10002"/>
                  </a:ext>
                </a:extLst>
              </a:tr>
              <a:tr h="256960">
                <a:tc>
                  <a:txBody>
                    <a:bodyPr/>
                    <a:lstStyle/>
                    <a:p>
                      <a:r>
                        <a:rPr lang="ru-RU" sz="1100" dirty="0"/>
                        <a:t>3</a:t>
                      </a:r>
                      <a:endParaRPr lang="en-US" sz="1100" dirty="0"/>
                    </a:p>
                  </a:txBody>
                  <a:tcPr/>
                </a:tc>
                <a:tc>
                  <a:txBody>
                    <a:bodyPr/>
                    <a:lstStyle/>
                    <a:p>
                      <a:r>
                        <a:rPr lang="en-US" sz="1100" dirty="0"/>
                        <a:t>Telemarketing team lead</a:t>
                      </a:r>
                    </a:p>
                  </a:txBody>
                  <a:tcPr/>
                </a:tc>
                <a:tc>
                  <a:txBody>
                    <a:bodyPr/>
                    <a:lstStyle/>
                    <a:p>
                      <a:pPr algn="ctr"/>
                      <a:r>
                        <a:rPr lang="en-US" sz="1100" baseline="0" dirty="0"/>
                        <a:t>$ 700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t>$ 1 059</a:t>
                      </a:r>
                    </a:p>
                  </a:txBody>
                  <a:tcPr/>
                </a:tc>
                <a:tc>
                  <a:txBody>
                    <a:bodyPr/>
                    <a:lstStyle/>
                    <a:p>
                      <a:pPr algn="ctr" rtl="0" fontAlgn="ctr"/>
                      <a:r>
                        <a:rPr lang="is-IS" sz="1100" b="0" i="0" u="none" strike="noStrike" dirty="0">
                          <a:solidFill>
                            <a:srgbClr val="00B050"/>
                          </a:solidFill>
                          <a:effectLst/>
                          <a:latin typeface="Calibri" charset="0"/>
                        </a:rPr>
                        <a:t>- 359</a:t>
                      </a:r>
                    </a:p>
                  </a:txBody>
                  <a:tcPr marL="12700" marR="12700" marT="12700" marB="0" anchor="ctr"/>
                </a:tc>
                <a:tc>
                  <a:txBody>
                    <a:bodyPr/>
                    <a:lstStyle/>
                    <a:p>
                      <a:pPr algn="r" fontAlgn="b"/>
                      <a:r>
                        <a:rPr lang="is-IS" sz="1100" b="0" i="0" u="none" strike="noStrike" dirty="0">
                          <a:solidFill>
                            <a:srgbClr val="000000"/>
                          </a:solidFill>
                          <a:effectLst/>
                          <a:latin typeface="Calibri" charset="0"/>
                        </a:rPr>
                        <a:t>$ 7 700</a:t>
                      </a:r>
                    </a:p>
                  </a:txBody>
                  <a:tcPr marL="12700" marR="12700" marT="12700" marB="0" anchor="ctr"/>
                </a:tc>
                <a:tc>
                  <a:txBody>
                    <a:bodyPr/>
                    <a:lstStyle/>
                    <a:p>
                      <a:pPr algn="r" rtl="0" fontAlgn="ctr"/>
                      <a:r>
                        <a:rPr lang="en-US" sz="1100" b="0" i="0" u="none" strike="noStrike" dirty="0">
                          <a:solidFill>
                            <a:schemeClr val="tx1"/>
                          </a:solidFill>
                          <a:effectLst/>
                          <a:latin typeface="Calibri" charset="0"/>
                        </a:rPr>
                        <a:t>$ 10 500</a:t>
                      </a:r>
                    </a:p>
                  </a:txBody>
                  <a:tcPr marL="12700" marR="12700" marT="12700" marB="0" anchor="ctr"/>
                </a:tc>
                <a:tc>
                  <a:txBody>
                    <a:bodyPr/>
                    <a:lstStyle/>
                    <a:p>
                      <a:pPr algn="r" rtl="0" fontAlgn="ctr"/>
                      <a:r>
                        <a:rPr lang="en-US" sz="1100" b="0" i="0" u="none" strike="noStrike" dirty="0">
                          <a:solidFill>
                            <a:schemeClr val="tx1"/>
                          </a:solidFill>
                          <a:effectLst/>
                          <a:latin typeface="Calibri" charset="0"/>
                        </a:rPr>
                        <a:t>$ 16</a:t>
                      </a:r>
                      <a:r>
                        <a:rPr lang="en-US" sz="1100" b="0" i="0" u="none" strike="noStrike" baseline="0" dirty="0">
                          <a:solidFill>
                            <a:schemeClr val="tx1"/>
                          </a:solidFill>
                          <a:effectLst/>
                          <a:latin typeface="Calibri" charset="0"/>
                        </a:rPr>
                        <a:t> 800</a:t>
                      </a:r>
                      <a:endParaRPr lang="en-US" sz="1100" b="0" i="0" u="none" strike="noStrike" dirty="0">
                        <a:solidFill>
                          <a:schemeClr val="tx1"/>
                        </a:solidFill>
                        <a:effectLst/>
                        <a:latin typeface="Calibri" charset="0"/>
                      </a:endParaRPr>
                    </a:p>
                  </a:txBody>
                  <a:tcPr marL="12700" marR="12700" marT="12700" marB="0" anchor="ctr"/>
                </a:tc>
                <a:tc>
                  <a:txBody>
                    <a:bodyPr/>
                    <a:lstStyle/>
                    <a:p>
                      <a:pPr algn="r" rtl="0" fontAlgn="ctr"/>
                      <a:r>
                        <a:rPr lang="en-US" sz="1100" b="0" i="0" u="none" strike="noStrike" dirty="0">
                          <a:solidFill>
                            <a:schemeClr val="tx1"/>
                          </a:solidFill>
                          <a:effectLst/>
                          <a:latin typeface="Calibri" charset="0"/>
                        </a:rPr>
                        <a:t>$ 21 000</a:t>
                      </a:r>
                    </a:p>
                  </a:txBody>
                  <a:tcPr marL="12700" marR="12700" marT="12700" marB="0" anchor="ctr"/>
                </a:tc>
                <a:tc>
                  <a:txBody>
                    <a:bodyPr/>
                    <a:lstStyle/>
                    <a:p>
                      <a:pPr algn="r" rtl="0" fontAlgn="ctr"/>
                      <a:r>
                        <a:rPr lang="en-US" sz="1100" b="0" i="0" u="none" strike="noStrike" dirty="0">
                          <a:solidFill>
                            <a:schemeClr val="tx1"/>
                          </a:solidFill>
                          <a:effectLst/>
                          <a:latin typeface="Calibri" charset="0"/>
                        </a:rPr>
                        <a:t>$ 25 200</a:t>
                      </a:r>
                    </a:p>
                  </a:txBody>
                  <a:tcPr marL="12700" marR="12700" marT="12700" marB="0" anchor="ctr"/>
                </a:tc>
                <a:extLst>
                  <a:ext uri="{0D108BD9-81ED-4DB2-BD59-A6C34878D82A}">
                    <a16:rowId xmlns:a16="http://schemas.microsoft.com/office/drawing/2014/main" val="10003"/>
                  </a:ext>
                </a:extLst>
              </a:tr>
              <a:tr h="256960">
                <a:tc>
                  <a:txBody>
                    <a:bodyPr/>
                    <a:lstStyle/>
                    <a:p>
                      <a:r>
                        <a:rPr lang="ru-RU" sz="1100" dirty="0"/>
                        <a:t>4</a:t>
                      </a:r>
                      <a:endParaRPr lang="en-US" sz="1100" dirty="0"/>
                    </a:p>
                  </a:txBody>
                  <a:tcPr/>
                </a:tc>
                <a:tc>
                  <a:txBody>
                    <a:bodyPr/>
                    <a:lstStyle/>
                    <a:p>
                      <a:r>
                        <a:rPr lang="en-US" sz="1100" dirty="0"/>
                        <a:t>Telemarketing</a:t>
                      </a:r>
                      <a:r>
                        <a:rPr lang="en-US" sz="1100" baseline="0" dirty="0"/>
                        <a:t> spec.</a:t>
                      </a:r>
                      <a:endParaRPr lang="en-US" sz="1100" dirty="0"/>
                    </a:p>
                  </a:txBody>
                  <a:tcPr/>
                </a:tc>
                <a:tc>
                  <a:txBody>
                    <a:bodyPr/>
                    <a:lstStyle/>
                    <a:p>
                      <a:pPr algn="ctr"/>
                      <a:r>
                        <a:rPr lang="en-US" sz="1100" dirty="0"/>
                        <a:t>$ 350</a:t>
                      </a:r>
                    </a:p>
                  </a:txBody>
                  <a:tcPr/>
                </a:tc>
                <a:tc>
                  <a:txBody>
                    <a:bodyPr/>
                    <a:lstStyle/>
                    <a:p>
                      <a:pPr algn="ctr"/>
                      <a:r>
                        <a:rPr lang="en-US" sz="1100" dirty="0"/>
                        <a:t>$ 338</a:t>
                      </a:r>
                    </a:p>
                  </a:txBody>
                  <a:tcPr/>
                </a:tc>
                <a:tc>
                  <a:txBody>
                    <a:bodyPr/>
                    <a:lstStyle/>
                    <a:p>
                      <a:pPr algn="ctr" rtl="0" fontAlgn="ctr"/>
                      <a:r>
                        <a:rPr lang="is-IS" sz="1100" b="0" i="0" u="none" strike="noStrike" dirty="0">
                          <a:solidFill>
                            <a:srgbClr val="C00000"/>
                          </a:solidFill>
                          <a:effectLst/>
                          <a:latin typeface="Calibri" charset="0"/>
                        </a:rPr>
                        <a:t>+12</a:t>
                      </a:r>
                    </a:p>
                  </a:txBody>
                  <a:tcPr marL="12700" marR="12700" marT="12700" marB="0" anchor="ctr"/>
                </a:tc>
                <a:tc>
                  <a:txBody>
                    <a:bodyPr/>
                    <a:lstStyle/>
                    <a:p>
                      <a:pPr algn="r" rtl="0" fontAlgn="ctr"/>
                      <a:r>
                        <a:rPr lang="en-US" sz="1100" b="0" i="0" u="none" strike="noStrike" dirty="0">
                          <a:solidFill>
                            <a:schemeClr val="tx1"/>
                          </a:solidFill>
                          <a:effectLst/>
                          <a:latin typeface="Calibri" charset="0"/>
                        </a:rPr>
                        <a:t>$ 10 500</a:t>
                      </a:r>
                    </a:p>
                  </a:txBody>
                  <a:tcPr marL="12700" marR="12700" marT="12700" marB="0" anchor="ctr"/>
                </a:tc>
                <a:tc>
                  <a:txBody>
                    <a:bodyPr/>
                    <a:lstStyle/>
                    <a:p>
                      <a:pPr algn="r" rtl="0" fontAlgn="ctr"/>
                      <a:r>
                        <a:rPr lang="en-US" sz="1100" b="0" i="0" u="none" strike="noStrike" dirty="0">
                          <a:solidFill>
                            <a:schemeClr val="tx1"/>
                          </a:solidFill>
                          <a:effectLst/>
                          <a:latin typeface="Calibri" charset="0"/>
                        </a:rPr>
                        <a:t>$ 54 950</a:t>
                      </a:r>
                    </a:p>
                  </a:txBody>
                  <a:tcPr marL="12700" marR="12700" marT="12700" marB="0" anchor="ctr"/>
                </a:tc>
                <a:tc>
                  <a:txBody>
                    <a:bodyPr/>
                    <a:lstStyle/>
                    <a:p>
                      <a:pPr algn="r" rtl="0" fontAlgn="ctr"/>
                      <a:r>
                        <a:rPr lang="en-US" sz="1100" b="0" i="0" u="none" strike="noStrike" dirty="0">
                          <a:solidFill>
                            <a:schemeClr val="tx1"/>
                          </a:solidFill>
                          <a:effectLst/>
                          <a:latin typeface="Calibri" charset="0"/>
                        </a:rPr>
                        <a:t>$ 92 750</a:t>
                      </a:r>
                    </a:p>
                  </a:txBody>
                  <a:tcPr marL="12700" marR="12700" marT="12700" marB="0" anchor="ctr"/>
                </a:tc>
                <a:tc>
                  <a:txBody>
                    <a:bodyPr/>
                    <a:lstStyle/>
                    <a:p>
                      <a:pPr algn="r" rtl="0" fontAlgn="ctr"/>
                      <a:r>
                        <a:rPr lang="en-US" sz="1100" b="0" i="0" u="none" strike="noStrike" dirty="0">
                          <a:solidFill>
                            <a:schemeClr val="tx1"/>
                          </a:solidFill>
                          <a:effectLst/>
                          <a:latin typeface="Calibri" charset="0"/>
                        </a:rPr>
                        <a:t>$ 127 400</a:t>
                      </a:r>
                    </a:p>
                  </a:txBody>
                  <a:tcPr marL="12700" marR="12700" marT="12700" marB="0" anchor="ctr"/>
                </a:tc>
                <a:tc>
                  <a:txBody>
                    <a:bodyPr/>
                    <a:lstStyle/>
                    <a:p>
                      <a:pPr algn="r" rtl="0" fontAlgn="ctr"/>
                      <a:r>
                        <a:rPr lang="en-US" sz="1100" b="0" i="0" u="none" strike="noStrike" dirty="0">
                          <a:solidFill>
                            <a:schemeClr val="tx1"/>
                          </a:solidFill>
                          <a:effectLst/>
                          <a:latin typeface="Calibri" charset="0"/>
                        </a:rPr>
                        <a:t>$ 149 800</a:t>
                      </a:r>
                    </a:p>
                  </a:txBody>
                  <a:tcPr marL="12700" marR="12700" marT="12700" marB="0" anchor="ctr"/>
                </a:tc>
                <a:extLst>
                  <a:ext uri="{0D108BD9-81ED-4DB2-BD59-A6C34878D82A}">
                    <a16:rowId xmlns:a16="http://schemas.microsoft.com/office/drawing/2014/main" val="10004"/>
                  </a:ext>
                </a:extLst>
              </a:tr>
              <a:tr h="256960">
                <a:tc>
                  <a:txBody>
                    <a:bodyPr/>
                    <a:lstStyle/>
                    <a:p>
                      <a:r>
                        <a:rPr lang="ru-RU" sz="1100" dirty="0"/>
                        <a:t>5</a:t>
                      </a:r>
                      <a:endParaRPr lang="en-US" sz="1100" dirty="0"/>
                    </a:p>
                  </a:txBody>
                  <a:tcPr/>
                </a:tc>
                <a:tc>
                  <a:txBody>
                    <a:bodyPr/>
                    <a:lstStyle/>
                    <a:p>
                      <a:r>
                        <a:rPr lang="en-US" sz="1100" dirty="0"/>
                        <a:t>Customer service team lead</a:t>
                      </a:r>
                    </a:p>
                  </a:txBody>
                  <a:tcPr/>
                </a:tc>
                <a:tc>
                  <a:txBody>
                    <a:bodyPr/>
                    <a:lstStyle/>
                    <a:p>
                      <a:pPr algn="ctr"/>
                      <a:r>
                        <a:rPr lang="en-US" sz="1100" dirty="0"/>
                        <a:t>$ 700</a:t>
                      </a:r>
                    </a:p>
                  </a:txBody>
                  <a:tcPr/>
                </a:tc>
                <a:tc>
                  <a:txBody>
                    <a:bodyPr/>
                    <a:lstStyle/>
                    <a:p>
                      <a:pPr algn="ctr"/>
                      <a:r>
                        <a:rPr lang="en-US" sz="1100" dirty="0"/>
                        <a:t>$ 593</a:t>
                      </a:r>
                    </a:p>
                  </a:txBody>
                  <a:tcPr/>
                </a:tc>
                <a:tc>
                  <a:txBody>
                    <a:bodyPr/>
                    <a:lstStyle/>
                    <a:p>
                      <a:pPr algn="ctr" rtl="0" fontAlgn="ctr"/>
                      <a:r>
                        <a:rPr lang="en-US" sz="1100" b="0" i="0" u="none" strike="noStrike" dirty="0">
                          <a:solidFill>
                            <a:srgbClr val="C00000"/>
                          </a:solidFill>
                          <a:effectLst/>
                          <a:latin typeface="Calibri" charset="0"/>
                        </a:rPr>
                        <a:t>+107</a:t>
                      </a:r>
                    </a:p>
                  </a:txBody>
                  <a:tcPr marL="12700" marR="12700" marT="12700" marB="0" anchor="ctr"/>
                </a:tc>
                <a:tc>
                  <a:txBody>
                    <a:bodyPr/>
                    <a:lstStyle/>
                    <a:p>
                      <a:pPr algn="r" fontAlgn="b"/>
                      <a:r>
                        <a:rPr lang="is-IS" sz="1100" b="0" i="0" u="none" strike="noStrike" dirty="0">
                          <a:solidFill>
                            <a:srgbClr val="000000"/>
                          </a:solidFill>
                          <a:effectLst/>
                          <a:latin typeface="Calibri" charset="0"/>
                        </a:rPr>
                        <a:t>$ 8 400</a:t>
                      </a:r>
                    </a:p>
                  </a:txBody>
                  <a:tcPr marL="12700" marR="12700" marT="12700"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is-IS" sz="1100" b="0" i="0" u="none" strike="noStrike" dirty="0">
                          <a:solidFill>
                            <a:schemeClr val="tx1"/>
                          </a:solidFill>
                          <a:effectLst/>
                          <a:latin typeface="Calibri" charset="0"/>
                        </a:rPr>
                        <a:t>$ 8 400</a:t>
                      </a:r>
                    </a:p>
                  </a:txBody>
                  <a:tcPr marL="12700" marR="12700" marT="12700"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is-IS" sz="1100" b="0" i="0" u="none" strike="noStrike" dirty="0">
                          <a:solidFill>
                            <a:schemeClr val="tx1"/>
                          </a:solidFill>
                          <a:effectLst/>
                          <a:latin typeface="Calibri" charset="0"/>
                        </a:rPr>
                        <a:t>$ 8 400</a:t>
                      </a:r>
                    </a:p>
                  </a:txBody>
                  <a:tcPr marL="12700" marR="12700" marT="12700"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is-IS" sz="1100" b="0" i="0" u="none" strike="noStrike" dirty="0">
                          <a:solidFill>
                            <a:schemeClr val="tx1"/>
                          </a:solidFill>
                          <a:effectLst/>
                          <a:latin typeface="Calibri" charset="0"/>
                        </a:rPr>
                        <a:t>$ 8 400</a:t>
                      </a:r>
                    </a:p>
                  </a:txBody>
                  <a:tcPr marL="12700" marR="12700" marT="12700"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is-IS" sz="1100" b="0" i="0" u="none" strike="noStrike" dirty="0">
                          <a:solidFill>
                            <a:schemeClr val="tx1"/>
                          </a:solidFill>
                          <a:effectLst/>
                          <a:latin typeface="Calibri" charset="0"/>
                        </a:rPr>
                        <a:t>$ 11 200</a:t>
                      </a:r>
                    </a:p>
                  </a:txBody>
                  <a:tcPr marL="12700" marR="12700" marT="12700" marB="0" anchor="ctr"/>
                </a:tc>
                <a:extLst>
                  <a:ext uri="{0D108BD9-81ED-4DB2-BD59-A6C34878D82A}">
                    <a16:rowId xmlns:a16="http://schemas.microsoft.com/office/drawing/2014/main" val="10005"/>
                  </a:ext>
                </a:extLst>
              </a:tr>
              <a:tr h="256960">
                <a:tc>
                  <a:txBody>
                    <a:bodyPr/>
                    <a:lstStyle/>
                    <a:p>
                      <a:r>
                        <a:rPr lang="ru-RU" sz="1100" dirty="0"/>
                        <a:t>6</a:t>
                      </a:r>
                      <a:endParaRPr lang="en-US" sz="1100" dirty="0"/>
                    </a:p>
                  </a:txBody>
                  <a:tcPr/>
                </a:tc>
                <a:tc>
                  <a:txBody>
                    <a:bodyPr/>
                    <a:lstStyle/>
                    <a:p>
                      <a:r>
                        <a:rPr lang="en-US" sz="1100" dirty="0"/>
                        <a:t>Customer service spec.</a:t>
                      </a:r>
                    </a:p>
                  </a:txBody>
                  <a:tcPr/>
                </a:tc>
                <a:tc>
                  <a:txBody>
                    <a:bodyPr/>
                    <a:lstStyle/>
                    <a:p>
                      <a:pPr algn="ctr"/>
                      <a:r>
                        <a:rPr lang="en-US" sz="1100" dirty="0"/>
                        <a:t>$ 350</a:t>
                      </a:r>
                    </a:p>
                  </a:txBody>
                  <a:tcPr/>
                </a:tc>
                <a:tc>
                  <a:txBody>
                    <a:bodyPr/>
                    <a:lstStyle/>
                    <a:p>
                      <a:pPr algn="ctr"/>
                      <a:r>
                        <a:rPr lang="en-US" sz="1100" dirty="0"/>
                        <a:t>$ 468</a:t>
                      </a:r>
                    </a:p>
                  </a:txBody>
                  <a:tcPr/>
                </a:tc>
                <a:tc>
                  <a:txBody>
                    <a:bodyPr/>
                    <a:lstStyle/>
                    <a:p>
                      <a:pPr algn="ctr" rtl="0" fontAlgn="ctr"/>
                      <a:r>
                        <a:rPr lang="is-IS" sz="1100" b="0" i="0" u="none" strike="noStrike" dirty="0">
                          <a:solidFill>
                            <a:srgbClr val="00B050"/>
                          </a:solidFill>
                          <a:effectLst/>
                          <a:latin typeface="Calibri" charset="0"/>
                        </a:rPr>
                        <a:t>-118</a:t>
                      </a:r>
                    </a:p>
                  </a:txBody>
                  <a:tcPr marL="12700" marR="12700" marT="12700" marB="0" anchor="ctr"/>
                </a:tc>
                <a:tc>
                  <a:txBody>
                    <a:bodyPr/>
                    <a:lstStyle/>
                    <a:p>
                      <a:pPr algn="r" fontAlgn="b"/>
                      <a:r>
                        <a:rPr lang="cs-CZ" sz="1100" b="0" i="0" u="none" strike="noStrike" dirty="0">
                          <a:solidFill>
                            <a:srgbClr val="000000"/>
                          </a:solidFill>
                          <a:effectLst/>
                          <a:latin typeface="Calibri" charset="0"/>
                        </a:rPr>
                        <a:t>$ 7 350</a:t>
                      </a:r>
                    </a:p>
                  </a:txBody>
                  <a:tcPr marL="12700" marR="12700" marT="12700" marB="0" anchor="ctr"/>
                </a:tc>
                <a:tc>
                  <a:txBody>
                    <a:bodyPr/>
                    <a:lstStyle/>
                    <a:p>
                      <a:pPr algn="r" rtl="0" fontAlgn="ctr"/>
                      <a:r>
                        <a:rPr lang="en-US" sz="1100" b="0" i="0" u="none" strike="noStrike" dirty="0">
                          <a:solidFill>
                            <a:schemeClr val="tx1"/>
                          </a:solidFill>
                          <a:effectLst/>
                          <a:latin typeface="Calibri" charset="0"/>
                        </a:rPr>
                        <a:t>$</a:t>
                      </a:r>
                      <a:r>
                        <a:rPr lang="en-US" sz="1100" b="0" i="0" u="none" strike="noStrike" baseline="0" dirty="0">
                          <a:solidFill>
                            <a:schemeClr val="tx1"/>
                          </a:solidFill>
                          <a:effectLst/>
                          <a:latin typeface="Calibri" charset="0"/>
                        </a:rPr>
                        <a:t> </a:t>
                      </a:r>
                      <a:r>
                        <a:rPr lang="en-US" sz="1100" b="0" i="0" u="none" strike="noStrike" dirty="0">
                          <a:solidFill>
                            <a:schemeClr val="tx1"/>
                          </a:solidFill>
                          <a:effectLst/>
                          <a:latin typeface="Calibri" charset="0"/>
                        </a:rPr>
                        <a:t>25 550</a:t>
                      </a:r>
                    </a:p>
                  </a:txBody>
                  <a:tcPr marL="12700" marR="12700" marT="12700" marB="0" anchor="ctr"/>
                </a:tc>
                <a:tc>
                  <a:txBody>
                    <a:bodyPr/>
                    <a:lstStyle/>
                    <a:p>
                      <a:pPr algn="r" rtl="0" fontAlgn="ctr"/>
                      <a:r>
                        <a:rPr lang="en-US" sz="1100" b="0" i="0" u="none" strike="noStrike" dirty="0">
                          <a:solidFill>
                            <a:schemeClr val="tx1"/>
                          </a:solidFill>
                          <a:effectLst/>
                          <a:latin typeface="Calibri" charset="0"/>
                        </a:rPr>
                        <a:t>$ 41 300</a:t>
                      </a:r>
                    </a:p>
                  </a:txBody>
                  <a:tcPr marL="12700" marR="12700" marT="12700" marB="0" anchor="ctr"/>
                </a:tc>
                <a:tc>
                  <a:txBody>
                    <a:bodyPr/>
                    <a:lstStyle/>
                    <a:p>
                      <a:pPr algn="r" rtl="0" fontAlgn="ctr"/>
                      <a:r>
                        <a:rPr lang="en-US" sz="1100" b="0" i="0" u="none" strike="noStrike" dirty="0">
                          <a:solidFill>
                            <a:schemeClr val="tx1"/>
                          </a:solidFill>
                          <a:effectLst/>
                          <a:latin typeface="Calibri" charset="0"/>
                        </a:rPr>
                        <a:t>$ 55 650</a:t>
                      </a:r>
                    </a:p>
                  </a:txBody>
                  <a:tcPr marL="12700" marR="12700" marT="12700" marB="0" anchor="ctr"/>
                </a:tc>
                <a:tc>
                  <a:txBody>
                    <a:bodyPr/>
                    <a:lstStyle/>
                    <a:p>
                      <a:pPr algn="r" rtl="0" fontAlgn="ctr"/>
                      <a:r>
                        <a:rPr lang="en-US" sz="1100" b="0" i="0" u="none" strike="noStrike" dirty="0">
                          <a:solidFill>
                            <a:schemeClr val="tx1"/>
                          </a:solidFill>
                          <a:effectLst/>
                          <a:latin typeface="Calibri" charset="0"/>
                        </a:rPr>
                        <a:t>$ 64 400</a:t>
                      </a:r>
                    </a:p>
                  </a:txBody>
                  <a:tcPr marL="12700" marR="12700" marT="12700" marB="0" anchor="ctr"/>
                </a:tc>
                <a:extLst>
                  <a:ext uri="{0D108BD9-81ED-4DB2-BD59-A6C34878D82A}">
                    <a16:rowId xmlns:a16="http://schemas.microsoft.com/office/drawing/2014/main" val="10006"/>
                  </a:ext>
                </a:extLst>
              </a:tr>
              <a:tr h="256960">
                <a:tc>
                  <a:txBody>
                    <a:bodyPr/>
                    <a:lstStyle/>
                    <a:p>
                      <a:r>
                        <a:rPr lang="ru-RU" sz="1100" dirty="0"/>
                        <a:t>7</a:t>
                      </a:r>
                      <a:endParaRPr lang="en-US" sz="1100" dirty="0"/>
                    </a:p>
                  </a:txBody>
                  <a:tcPr/>
                </a:tc>
                <a:tc>
                  <a:txBody>
                    <a:bodyPr/>
                    <a:lstStyle/>
                    <a:p>
                      <a:r>
                        <a:rPr lang="en-US" sz="1100" dirty="0"/>
                        <a:t>Pre due group team lead</a:t>
                      </a:r>
                    </a:p>
                  </a:txBody>
                  <a:tcPr/>
                </a:tc>
                <a:tc>
                  <a:txBody>
                    <a:bodyPr/>
                    <a:lstStyle/>
                    <a:p>
                      <a:pPr algn="ctr"/>
                      <a:r>
                        <a:rPr lang="en-US" sz="1100" dirty="0"/>
                        <a:t>$ 700</a:t>
                      </a:r>
                    </a:p>
                  </a:txBody>
                  <a:tcPr/>
                </a:tc>
                <a:tc>
                  <a:txBody>
                    <a:bodyPr/>
                    <a:lstStyle/>
                    <a:p>
                      <a:pPr algn="ctr"/>
                      <a:r>
                        <a:rPr lang="en-US" sz="1100" dirty="0"/>
                        <a:t>-</a:t>
                      </a:r>
                    </a:p>
                  </a:txBody>
                  <a:tcPr/>
                </a:tc>
                <a:tc>
                  <a:txBody>
                    <a:bodyPr/>
                    <a:lstStyle/>
                    <a:p>
                      <a:pPr algn="ctr" rtl="0" fontAlgn="ctr"/>
                      <a:r>
                        <a:rPr lang="is-IS" sz="1100" b="0" i="0" u="none" strike="noStrike" dirty="0">
                          <a:solidFill>
                            <a:srgbClr val="000000"/>
                          </a:solidFill>
                          <a:effectLst/>
                          <a:latin typeface="Calibri" charset="0"/>
                        </a:rPr>
                        <a:t>-</a:t>
                      </a:r>
                    </a:p>
                  </a:txBody>
                  <a:tcPr marL="12700" marR="12700" marT="12700" marB="0" anchor="ctr"/>
                </a:tc>
                <a:tc>
                  <a:txBody>
                    <a:bodyPr/>
                    <a:lstStyle/>
                    <a:p>
                      <a:pPr algn="r" fontAlgn="b"/>
                      <a:r>
                        <a:rPr lang="is-IS" sz="1100" b="0" i="0" u="none" strike="noStrike" dirty="0">
                          <a:solidFill>
                            <a:srgbClr val="000000"/>
                          </a:solidFill>
                          <a:effectLst/>
                          <a:latin typeface="Calibri" charset="0"/>
                        </a:rPr>
                        <a:t>8 400</a:t>
                      </a:r>
                    </a:p>
                  </a:txBody>
                  <a:tcPr marL="12700" marR="12700" marT="12700" marB="0" anchor="ctr"/>
                </a:tc>
                <a:tc>
                  <a:txBody>
                    <a:bodyPr/>
                    <a:lstStyle/>
                    <a:p>
                      <a:pPr algn="r" rtl="0" fontAlgn="ctr"/>
                      <a:r>
                        <a:rPr lang="is-IS" sz="1100" b="0" i="0" u="none" strike="noStrike" dirty="0">
                          <a:solidFill>
                            <a:schemeClr val="tx1"/>
                          </a:solidFill>
                          <a:effectLst/>
                          <a:latin typeface="Calibri" charset="0"/>
                        </a:rPr>
                        <a:t>$ 8 400</a:t>
                      </a:r>
                    </a:p>
                  </a:txBody>
                  <a:tcPr marL="12700" marR="12700" marT="12700"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is-IS" sz="1100" b="0" i="0" u="none" strike="noStrike" dirty="0">
                          <a:solidFill>
                            <a:schemeClr val="tx1"/>
                          </a:solidFill>
                          <a:effectLst/>
                          <a:latin typeface="Calibri" charset="0"/>
                        </a:rPr>
                        <a:t>$ 8 400</a:t>
                      </a:r>
                    </a:p>
                  </a:txBody>
                  <a:tcPr marL="12700" marR="12700" marT="12700" marB="0" anchor="ctr"/>
                </a:tc>
                <a:tc>
                  <a:txBody>
                    <a:bodyPr/>
                    <a:lstStyle/>
                    <a:p>
                      <a:pPr algn="r" rtl="0" fontAlgn="ctr"/>
                      <a:r>
                        <a:rPr lang="is-IS" sz="1100" b="0" i="0" u="none" strike="noStrike" dirty="0">
                          <a:solidFill>
                            <a:schemeClr val="tx1"/>
                          </a:solidFill>
                          <a:effectLst/>
                          <a:latin typeface="Calibri" charset="0"/>
                        </a:rPr>
                        <a:t>$12 600</a:t>
                      </a:r>
                    </a:p>
                  </a:txBody>
                  <a:tcPr marL="12700" marR="12700" marT="12700"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sz="1100" dirty="0">
                          <a:solidFill>
                            <a:schemeClr val="tx1"/>
                          </a:solidFill>
                        </a:rPr>
                        <a:t>$ 16 800</a:t>
                      </a:r>
                    </a:p>
                  </a:txBody>
                  <a:tcPr marL="12700" marR="12700" marT="12700" marB="0" anchor="ctr"/>
                </a:tc>
                <a:extLst>
                  <a:ext uri="{0D108BD9-81ED-4DB2-BD59-A6C34878D82A}">
                    <a16:rowId xmlns:a16="http://schemas.microsoft.com/office/drawing/2014/main" val="10007"/>
                  </a:ext>
                </a:extLst>
              </a:tr>
              <a:tr h="256960">
                <a:tc>
                  <a:txBody>
                    <a:bodyPr/>
                    <a:lstStyle/>
                    <a:p>
                      <a:r>
                        <a:rPr lang="ru-RU" sz="1100" dirty="0"/>
                        <a:t>8</a:t>
                      </a:r>
                      <a:endParaRPr lang="en-US" sz="1100" dirty="0"/>
                    </a:p>
                  </a:txBody>
                  <a:tcPr/>
                </a:tc>
                <a:tc>
                  <a:txBody>
                    <a:bodyPr/>
                    <a:lstStyle/>
                    <a:p>
                      <a:r>
                        <a:rPr lang="en-US" sz="1100" dirty="0"/>
                        <a:t>Pre due specialist</a:t>
                      </a:r>
                    </a:p>
                  </a:txBody>
                  <a:tcPr/>
                </a:tc>
                <a:tc>
                  <a:txBody>
                    <a:bodyPr/>
                    <a:lstStyle/>
                    <a:p>
                      <a:pPr algn="ctr"/>
                      <a:r>
                        <a:rPr lang="en-US" sz="1100" baseline="0" dirty="0"/>
                        <a:t>$ 400</a:t>
                      </a:r>
                    </a:p>
                  </a:txBody>
                  <a:tcPr/>
                </a:tc>
                <a:tc>
                  <a:txBody>
                    <a:bodyPr/>
                    <a:lstStyle/>
                    <a:p>
                      <a:pPr algn="ctr"/>
                      <a:r>
                        <a:rPr lang="en-US" sz="1100" dirty="0"/>
                        <a:t>-</a:t>
                      </a:r>
                    </a:p>
                  </a:txBody>
                  <a:tcPr/>
                </a:tc>
                <a:tc>
                  <a:txBody>
                    <a:bodyPr/>
                    <a:lstStyle/>
                    <a:p>
                      <a:pPr algn="ctr" rtl="0" fontAlgn="ctr"/>
                      <a:r>
                        <a:rPr lang="is-IS" sz="1100" b="0" i="0" u="none" strike="noStrike" dirty="0">
                          <a:solidFill>
                            <a:schemeClr val="tx1"/>
                          </a:solidFill>
                          <a:effectLst/>
                          <a:latin typeface="Calibri" charset="0"/>
                        </a:rPr>
                        <a:t>-</a:t>
                      </a:r>
                    </a:p>
                  </a:txBody>
                  <a:tcPr marL="12700" marR="12700" marT="12700" marB="0" anchor="ctr"/>
                </a:tc>
                <a:tc>
                  <a:txBody>
                    <a:bodyPr/>
                    <a:lstStyle/>
                    <a:p>
                      <a:pPr algn="r" fontAlgn="b"/>
                      <a:r>
                        <a:rPr lang="is-IS" sz="1100" b="0" i="0" u="none" strike="noStrike" dirty="0">
                          <a:solidFill>
                            <a:srgbClr val="000000"/>
                          </a:solidFill>
                          <a:effectLst/>
                          <a:latin typeface="Calibri" charset="0"/>
                        </a:rPr>
                        <a:t>$ 12 800</a:t>
                      </a:r>
                    </a:p>
                  </a:txBody>
                  <a:tcPr marL="12700" marR="12700" marT="12700" marB="0" anchor="ctr"/>
                </a:tc>
                <a:tc>
                  <a:txBody>
                    <a:bodyPr/>
                    <a:lstStyle/>
                    <a:p>
                      <a:pPr algn="r" rtl="0" fontAlgn="ctr"/>
                      <a:r>
                        <a:rPr lang="is-IS" sz="1100" b="0" i="0" u="none" strike="noStrike" dirty="0">
                          <a:solidFill>
                            <a:schemeClr val="tx1"/>
                          </a:solidFill>
                          <a:effectLst/>
                          <a:latin typeface="Calibri" charset="0"/>
                        </a:rPr>
                        <a:t>$ 51 600</a:t>
                      </a:r>
                    </a:p>
                  </a:txBody>
                  <a:tcPr marL="12700" marR="12700" marT="12700" marB="0" anchor="ctr"/>
                </a:tc>
                <a:tc>
                  <a:txBody>
                    <a:bodyPr/>
                    <a:lstStyle/>
                    <a:p>
                      <a:pPr algn="r" rtl="0" fontAlgn="ctr"/>
                      <a:r>
                        <a:rPr lang="is-IS" sz="1100" b="0" i="0" u="none" strike="noStrike" dirty="0">
                          <a:solidFill>
                            <a:schemeClr val="tx1"/>
                          </a:solidFill>
                          <a:effectLst/>
                          <a:latin typeface="Calibri" charset="0"/>
                        </a:rPr>
                        <a:t>$ 61 600</a:t>
                      </a:r>
                    </a:p>
                  </a:txBody>
                  <a:tcPr marL="12700" marR="12700" marT="12700" marB="0" anchor="ctr"/>
                </a:tc>
                <a:tc>
                  <a:txBody>
                    <a:bodyPr/>
                    <a:lstStyle/>
                    <a:p>
                      <a:pPr algn="r" rtl="0" fontAlgn="ctr"/>
                      <a:r>
                        <a:rPr lang="is-IS" sz="1100" b="0" i="0" u="none" strike="noStrike" dirty="0">
                          <a:solidFill>
                            <a:schemeClr val="tx1"/>
                          </a:solidFill>
                          <a:effectLst/>
                          <a:latin typeface="Calibri" charset="0"/>
                        </a:rPr>
                        <a:t>$ 80 800</a:t>
                      </a:r>
                    </a:p>
                  </a:txBody>
                  <a:tcPr marL="12700" marR="12700" marT="12700" marB="0" anchor="ctr"/>
                </a:tc>
                <a:tc>
                  <a:txBody>
                    <a:bodyPr/>
                    <a:lstStyle/>
                    <a:p>
                      <a:pPr algn="r" rtl="0" fontAlgn="ctr"/>
                      <a:r>
                        <a:rPr lang="is-IS" sz="1100" b="0" i="0" u="none" strike="noStrike" dirty="0">
                          <a:solidFill>
                            <a:schemeClr val="tx1"/>
                          </a:solidFill>
                          <a:effectLst/>
                          <a:latin typeface="Calibri" charset="0"/>
                        </a:rPr>
                        <a:t>$ 94 800</a:t>
                      </a:r>
                    </a:p>
                  </a:txBody>
                  <a:tcPr marL="12700" marR="12700" marT="12700" marB="0" anchor="ctr"/>
                </a:tc>
                <a:extLst>
                  <a:ext uri="{0D108BD9-81ED-4DB2-BD59-A6C34878D82A}">
                    <a16:rowId xmlns:a16="http://schemas.microsoft.com/office/drawing/2014/main" val="10008"/>
                  </a:ext>
                </a:extLst>
              </a:tr>
              <a:tr h="256960">
                <a:tc>
                  <a:txBody>
                    <a:bodyPr/>
                    <a:lstStyle/>
                    <a:p>
                      <a:pPr algn="l"/>
                      <a:r>
                        <a:rPr lang="en-US" sz="1100" dirty="0"/>
                        <a:t>9</a:t>
                      </a:r>
                    </a:p>
                  </a:txBody>
                  <a:tcPr/>
                </a:tc>
                <a:tc>
                  <a:txBody>
                    <a:bodyPr/>
                    <a:lstStyle/>
                    <a:p>
                      <a:pPr algn="l"/>
                      <a:r>
                        <a:rPr lang="en-US" sz="1100" dirty="0"/>
                        <a:t>Phone collection team lead</a:t>
                      </a:r>
                    </a:p>
                  </a:txBody>
                  <a:tcPr/>
                </a:tc>
                <a:tc>
                  <a:txBody>
                    <a:bodyPr/>
                    <a:lstStyle/>
                    <a:p>
                      <a:pPr algn="ctr"/>
                      <a:r>
                        <a:rPr lang="en-US" sz="1100" baseline="0" dirty="0"/>
                        <a:t>$ 700</a:t>
                      </a:r>
                    </a:p>
                  </a:txBody>
                  <a:tcPr/>
                </a:tc>
                <a:tc>
                  <a:txBody>
                    <a:bodyPr/>
                    <a:lstStyle/>
                    <a:p>
                      <a:pPr algn="ctr"/>
                      <a:r>
                        <a:rPr lang="en-US" sz="1100" dirty="0"/>
                        <a:t>$ 580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sz="1100" b="0" i="0" u="none" strike="noStrike" dirty="0">
                          <a:solidFill>
                            <a:srgbClr val="C00000"/>
                          </a:solidFill>
                          <a:effectLst/>
                          <a:latin typeface="Calibri" charset="0"/>
                        </a:rPr>
                        <a:t>+120</a:t>
                      </a:r>
                    </a:p>
                  </a:txBody>
                  <a:tcPr/>
                </a:tc>
                <a:tc>
                  <a:txBody>
                    <a:bodyPr/>
                    <a:lstStyle/>
                    <a:p>
                      <a:pPr algn="r" fontAlgn="b"/>
                      <a:r>
                        <a:rPr lang="is-IS" sz="1100" b="0" i="0" u="none" strike="noStrike" dirty="0">
                          <a:solidFill>
                            <a:srgbClr val="000000"/>
                          </a:solidFill>
                          <a:effectLst/>
                          <a:latin typeface="Calibri" charset="0"/>
                        </a:rPr>
                        <a:t>$ 8 400</a:t>
                      </a:r>
                    </a:p>
                  </a:txBody>
                  <a:tcPr marL="12700" marR="12700" marT="12700" marB="0" anchor="ctr"/>
                </a:tc>
                <a:tc>
                  <a:txBody>
                    <a:bodyPr/>
                    <a:lstStyle/>
                    <a:p>
                      <a:pPr algn="r"/>
                      <a:r>
                        <a:rPr lang="en-US" sz="1100" dirty="0">
                          <a:solidFill>
                            <a:schemeClr val="tx1"/>
                          </a:solidFill>
                        </a:rPr>
                        <a:t>$ 12 600</a:t>
                      </a:r>
                    </a:p>
                  </a:txBody>
                  <a:tcPr/>
                </a:tc>
                <a:tc>
                  <a:txBody>
                    <a:bodyPr/>
                    <a:lstStyle/>
                    <a:p>
                      <a:pPr algn="r"/>
                      <a:r>
                        <a:rPr lang="en-US" sz="1100" dirty="0">
                          <a:solidFill>
                            <a:schemeClr val="tx1"/>
                          </a:solidFill>
                        </a:rPr>
                        <a:t>$ 15 400</a:t>
                      </a:r>
                    </a:p>
                  </a:txBody>
                  <a:tcPr/>
                </a:tc>
                <a:tc>
                  <a:txBody>
                    <a:bodyPr/>
                    <a:lstStyle/>
                    <a:p>
                      <a:pPr algn="r"/>
                      <a:r>
                        <a:rPr lang="en-US" sz="1100" dirty="0">
                          <a:solidFill>
                            <a:schemeClr val="tx1"/>
                          </a:solidFill>
                        </a:rPr>
                        <a:t>$ 16 800</a:t>
                      </a:r>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$ 16 800</a:t>
                      </a:r>
                    </a:p>
                  </a:txBody>
                  <a:tcPr/>
                </a:tc>
                <a:extLst>
                  <a:ext uri="{0D108BD9-81ED-4DB2-BD59-A6C34878D82A}">
                    <a16:rowId xmlns:a16="http://schemas.microsoft.com/office/drawing/2014/main" val="10009"/>
                  </a:ext>
                </a:extLst>
              </a:tr>
              <a:tr h="256960">
                <a:tc>
                  <a:txBody>
                    <a:bodyPr/>
                    <a:lstStyle/>
                    <a:p>
                      <a:pPr algn="l"/>
                      <a:r>
                        <a:rPr lang="en-US" sz="1100" dirty="0"/>
                        <a:t>10</a:t>
                      </a:r>
                    </a:p>
                  </a:txBody>
                  <a:tcPr/>
                </a:tc>
                <a:tc>
                  <a:txBody>
                    <a:bodyPr/>
                    <a:lstStyle/>
                    <a:p>
                      <a:pPr algn="l"/>
                      <a:r>
                        <a:rPr lang="en-US" sz="1100" dirty="0"/>
                        <a:t>Phone collector</a:t>
                      </a:r>
                    </a:p>
                  </a:txBody>
                  <a:tcPr/>
                </a:tc>
                <a:tc>
                  <a:txBody>
                    <a:bodyPr/>
                    <a:lstStyle/>
                    <a:p>
                      <a:pPr algn="ctr"/>
                      <a:r>
                        <a:rPr lang="en-US" sz="1100" baseline="0" dirty="0"/>
                        <a:t>$ 400</a:t>
                      </a:r>
                    </a:p>
                  </a:txBody>
                  <a:tcPr/>
                </a:tc>
                <a:tc>
                  <a:txBody>
                    <a:bodyPr/>
                    <a:lstStyle/>
                    <a:p>
                      <a:pPr algn="ctr"/>
                      <a:r>
                        <a:rPr lang="en-US" sz="1100" dirty="0"/>
                        <a:t>$ 498</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sz="1100" b="0" i="0" u="none" strike="noStrike" dirty="0">
                          <a:solidFill>
                            <a:srgbClr val="00B050"/>
                          </a:solidFill>
                          <a:effectLst/>
                          <a:latin typeface="Calibri" charset="0"/>
                        </a:rPr>
                        <a:t>-98</a:t>
                      </a:r>
                    </a:p>
                  </a:txBody>
                  <a:tcPr/>
                </a:tc>
                <a:tc>
                  <a:txBody>
                    <a:bodyPr/>
                    <a:lstStyle/>
                    <a:p>
                      <a:pPr algn="r" fontAlgn="b"/>
                      <a:r>
                        <a:rPr lang="is-IS" sz="1100" b="0" i="0" u="none" strike="noStrike" dirty="0">
                          <a:solidFill>
                            <a:srgbClr val="000000"/>
                          </a:solidFill>
                          <a:effectLst/>
                          <a:latin typeface="Calibri" charset="0"/>
                        </a:rPr>
                        <a:t>$ 22 800</a:t>
                      </a:r>
                    </a:p>
                  </a:txBody>
                  <a:tcPr marL="12700" marR="12700" marT="12700" marB="0" anchor="ctr"/>
                </a:tc>
                <a:tc>
                  <a:txBody>
                    <a:bodyPr/>
                    <a:lstStyle/>
                    <a:p>
                      <a:pPr algn="r"/>
                      <a:r>
                        <a:rPr lang="en-US" sz="1100" dirty="0">
                          <a:solidFill>
                            <a:schemeClr val="tx1"/>
                          </a:solidFill>
                        </a:rPr>
                        <a:t>$88 400</a:t>
                      </a:r>
                    </a:p>
                  </a:txBody>
                  <a:tcPr/>
                </a:tc>
                <a:tc>
                  <a:txBody>
                    <a:bodyPr/>
                    <a:lstStyle/>
                    <a:p>
                      <a:pPr algn="r"/>
                      <a:r>
                        <a:rPr lang="en-US" sz="1100" dirty="0">
                          <a:solidFill>
                            <a:schemeClr val="tx1"/>
                          </a:solidFill>
                        </a:rPr>
                        <a:t>$104 800</a:t>
                      </a:r>
                    </a:p>
                  </a:txBody>
                  <a:tcPr/>
                </a:tc>
                <a:tc>
                  <a:txBody>
                    <a:bodyPr/>
                    <a:lstStyle/>
                    <a:p>
                      <a:pPr algn="r"/>
                      <a:r>
                        <a:rPr lang="en-US" sz="1100" dirty="0">
                          <a:solidFill>
                            <a:schemeClr val="tx1"/>
                          </a:solidFill>
                        </a:rPr>
                        <a:t>$138 000</a:t>
                      </a:r>
                    </a:p>
                  </a:txBody>
                  <a:tcPr/>
                </a:tc>
                <a:tc>
                  <a:txBody>
                    <a:bodyPr/>
                    <a:lstStyle/>
                    <a:p>
                      <a:pPr algn="r"/>
                      <a:r>
                        <a:rPr lang="en-US" sz="1100" dirty="0">
                          <a:solidFill>
                            <a:schemeClr val="tx1"/>
                          </a:solidFill>
                        </a:rPr>
                        <a:t>$161 600</a:t>
                      </a:r>
                    </a:p>
                  </a:txBody>
                  <a:tcPr/>
                </a:tc>
                <a:extLst>
                  <a:ext uri="{0D108BD9-81ED-4DB2-BD59-A6C34878D82A}">
                    <a16:rowId xmlns:a16="http://schemas.microsoft.com/office/drawing/2014/main" val="10010"/>
                  </a:ext>
                </a:extLst>
              </a:tr>
              <a:tr h="256960">
                <a:tc>
                  <a:txBody>
                    <a:bodyPr/>
                    <a:lstStyle/>
                    <a:p>
                      <a:pPr algn="l"/>
                      <a:r>
                        <a:rPr lang="en-US" sz="1100" dirty="0"/>
                        <a:t>11</a:t>
                      </a:r>
                    </a:p>
                  </a:txBody>
                  <a:tcPr/>
                </a:tc>
                <a:tc>
                  <a:txBody>
                    <a:bodyPr/>
                    <a:lstStyle/>
                    <a:p>
                      <a:pPr algn="l"/>
                      <a:r>
                        <a:rPr lang="en-US" sz="1100" dirty="0"/>
                        <a:t>Field collection team lead</a:t>
                      </a:r>
                    </a:p>
                  </a:txBody>
                  <a:tcPr/>
                </a:tc>
                <a:tc>
                  <a:txBody>
                    <a:bodyPr/>
                    <a:lstStyle/>
                    <a:p>
                      <a:pPr algn="ctr"/>
                      <a:r>
                        <a:rPr lang="en-US" sz="1100" baseline="0" dirty="0"/>
                        <a:t>$ 700</a:t>
                      </a:r>
                    </a:p>
                  </a:txBody>
                  <a:tcPr/>
                </a:tc>
                <a:tc>
                  <a:txBody>
                    <a:bodyPr/>
                    <a:lstStyle/>
                    <a:p>
                      <a:pPr algn="ctr"/>
                      <a:r>
                        <a:rPr lang="en-US" sz="1100" dirty="0"/>
                        <a:t>$ 564</a:t>
                      </a:r>
                    </a:p>
                  </a:txBody>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is-IS" sz="1100" b="0" i="0" u="none" strike="noStrike" kern="1200" dirty="0">
                          <a:solidFill>
                            <a:srgbClr val="C00000"/>
                          </a:solidFill>
                          <a:effectLst/>
                          <a:latin typeface="Calibri" charset="0"/>
                          <a:ea typeface="+mn-ea"/>
                          <a:cs typeface="+mn-cs"/>
                        </a:rPr>
                        <a:t>+136</a:t>
                      </a:r>
                    </a:p>
                  </a:txBody>
                  <a:tcPr/>
                </a:tc>
                <a:tc>
                  <a:txBody>
                    <a:bodyPr/>
                    <a:lstStyle/>
                    <a:p>
                      <a:pPr algn="r" fontAlgn="b"/>
                      <a:r>
                        <a:rPr lang="is-IS" sz="1100" b="0" i="0" u="none" strike="noStrike" dirty="0">
                          <a:solidFill>
                            <a:srgbClr val="000000"/>
                          </a:solidFill>
                          <a:effectLst/>
                          <a:latin typeface="Calibri" charset="0"/>
                        </a:rPr>
                        <a:t>$ 7 000</a:t>
                      </a:r>
                    </a:p>
                  </a:txBody>
                  <a:tcPr marL="12700" marR="12700" marT="12700" marB="0" anchor="ct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$ 8 400</a:t>
                      </a:r>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$ 8 400</a:t>
                      </a:r>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$ 14 000</a:t>
                      </a:r>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$ 16 800</a:t>
                      </a:r>
                    </a:p>
                  </a:txBody>
                  <a:tcPr/>
                </a:tc>
                <a:extLst>
                  <a:ext uri="{0D108BD9-81ED-4DB2-BD59-A6C34878D82A}">
                    <a16:rowId xmlns:a16="http://schemas.microsoft.com/office/drawing/2014/main" val="10011"/>
                  </a:ext>
                </a:extLst>
              </a:tr>
              <a:tr h="256960">
                <a:tc>
                  <a:txBody>
                    <a:bodyPr/>
                    <a:lstStyle/>
                    <a:p>
                      <a:pPr algn="l"/>
                      <a:r>
                        <a:rPr lang="en-US" sz="1100" dirty="0"/>
                        <a:t>12</a:t>
                      </a:r>
                    </a:p>
                  </a:txBody>
                  <a:tcPr/>
                </a:tc>
                <a:tc>
                  <a:txBody>
                    <a:bodyPr/>
                    <a:lstStyle/>
                    <a:p>
                      <a:pPr algn="l"/>
                      <a:r>
                        <a:rPr lang="en-US" sz="1100" dirty="0"/>
                        <a:t>Field collector</a:t>
                      </a:r>
                    </a:p>
                  </a:txBody>
                  <a:tcPr/>
                </a:tc>
                <a:tc>
                  <a:txBody>
                    <a:bodyPr/>
                    <a:lstStyle/>
                    <a:p>
                      <a:pPr algn="ctr"/>
                      <a:r>
                        <a:rPr lang="en-US" sz="1100" baseline="0" dirty="0"/>
                        <a:t>$ 5</a:t>
                      </a:r>
                      <a:r>
                        <a:rPr lang="ru-RU" sz="1100" baseline="0" dirty="0"/>
                        <a:t>0</a:t>
                      </a:r>
                      <a:r>
                        <a:rPr lang="en-US" sz="1100" baseline="0" dirty="0"/>
                        <a:t>0</a:t>
                      </a:r>
                    </a:p>
                  </a:txBody>
                  <a:tcPr/>
                </a:tc>
                <a:tc>
                  <a:txBody>
                    <a:bodyPr/>
                    <a:lstStyle/>
                    <a:p>
                      <a:pPr algn="ctr"/>
                      <a:r>
                        <a:rPr lang="en-US" sz="1100" dirty="0"/>
                        <a:t>$ 345</a:t>
                      </a:r>
                    </a:p>
                  </a:txBody>
                  <a:tcPr/>
                </a:tc>
                <a:tc>
                  <a:txBody>
                    <a:bodyPr/>
                    <a:lstStyle/>
                    <a:p>
                      <a:pPr algn="ctr"/>
                      <a:r>
                        <a:rPr lang="is-IS" sz="1100" b="0" i="0" u="none" strike="noStrike" dirty="0">
                          <a:solidFill>
                            <a:srgbClr val="C00000"/>
                          </a:solidFill>
                          <a:effectLst/>
                          <a:latin typeface="Calibri" charset="0"/>
                        </a:rPr>
                        <a:t>+5</a:t>
                      </a:r>
                      <a:endParaRPr lang="en-US" sz="1100" dirty="0">
                        <a:solidFill>
                          <a:srgbClr val="C00000"/>
                        </a:solidFill>
                      </a:endParaRPr>
                    </a:p>
                  </a:txBody>
                  <a:tcPr/>
                </a:tc>
                <a:tc>
                  <a:txBody>
                    <a:bodyPr/>
                    <a:lstStyle/>
                    <a:p>
                      <a:pPr algn="r" fontAlgn="b"/>
                      <a:r>
                        <a:rPr lang="is-IS" sz="1100" b="0" i="0" u="none" strike="noStrike" dirty="0">
                          <a:solidFill>
                            <a:srgbClr val="000000"/>
                          </a:solidFill>
                          <a:effectLst/>
                          <a:latin typeface="Calibri" charset="0"/>
                        </a:rPr>
                        <a:t>$ 7 000</a:t>
                      </a:r>
                    </a:p>
                  </a:txBody>
                  <a:tcPr marL="12700" marR="12700" marT="12700" marB="0" anchor="ctr"/>
                </a:tc>
                <a:tc>
                  <a:txBody>
                    <a:bodyPr/>
                    <a:lstStyle/>
                    <a:p>
                      <a:pPr algn="r"/>
                      <a:r>
                        <a:rPr lang="en-US" sz="1100" dirty="0">
                          <a:solidFill>
                            <a:schemeClr val="tx1"/>
                          </a:solidFill>
                        </a:rPr>
                        <a:t>$ 47 500</a:t>
                      </a:r>
                    </a:p>
                  </a:txBody>
                  <a:tcPr/>
                </a:tc>
                <a:tc>
                  <a:txBody>
                    <a:bodyPr/>
                    <a:lstStyle/>
                    <a:p>
                      <a:pPr algn="r"/>
                      <a:r>
                        <a:rPr lang="en-US" sz="1100" dirty="0">
                          <a:solidFill>
                            <a:schemeClr val="tx1"/>
                          </a:solidFill>
                        </a:rPr>
                        <a:t>$ 80 000</a:t>
                      </a:r>
                    </a:p>
                  </a:txBody>
                  <a:tcPr/>
                </a:tc>
                <a:tc>
                  <a:txBody>
                    <a:bodyPr/>
                    <a:lstStyle/>
                    <a:p>
                      <a:pPr algn="r"/>
                      <a:r>
                        <a:rPr lang="en-US" sz="1100" dirty="0">
                          <a:solidFill>
                            <a:schemeClr val="tx1"/>
                          </a:solidFill>
                        </a:rPr>
                        <a:t>$ 97 500</a:t>
                      </a:r>
                    </a:p>
                  </a:txBody>
                  <a:tcPr/>
                </a:tc>
                <a:tc>
                  <a:txBody>
                    <a:bodyPr/>
                    <a:lstStyle/>
                    <a:p>
                      <a:pPr algn="r"/>
                      <a:r>
                        <a:rPr lang="en-US" sz="1100" dirty="0">
                          <a:solidFill>
                            <a:schemeClr val="tx1"/>
                          </a:solidFill>
                        </a:rPr>
                        <a:t>$ 117 000</a:t>
                      </a:r>
                    </a:p>
                  </a:txBody>
                  <a:tcPr/>
                </a:tc>
                <a:extLst>
                  <a:ext uri="{0D108BD9-81ED-4DB2-BD59-A6C34878D82A}">
                    <a16:rowId xmlns:a16="http://schemas.microsoft.com/office/drawing/2014/main" val="10012"/>
                  </a:ext>
                </a:extLst>
              </a:tr>
              <a:tr h="256960">
                <a:tc>
                  <a:txBody>
                    <a:bodyPr/>
                    <a:lstStyle/>
                    <a:p>
                      <a:pPr algn="r"/>
                      <a:endParaRPr lang="en-US" sz="1100" dirty="0"/>
                    </a:p>
                  </a:txBody>
                  <a:tcPr/>
                </a:tc>
                <a:tc>
                  <a:txBody>
                    <a:bodyPr/>
                    <a:lstStyle/>
                    <a:p>
                      <a:pPr algn="r"/>
                      <a:r>
                        <a:rPr lang="en-US" sz="1100" dirty="0"/>
                        <a:t>Total:</a:t>
                      </a:r>
                    </a:p>
                  </a:txBody>
                  <a:tcPr/>
                </a:tc>
                <a:tc>
                  <a:txBody>
                    <a:bodyPr/>
                    <a:lstStyle/>
                    <a:p>
                      <a:pPr algn="ctr"/>
                      <a:r>
                        <a:rPr lang="en-US" sz="1100" dirty="0"/>
                        <a:t>$ 6 800</a:t>
                      </a:r>
                    </a:p>
                  </a:txBody>
                  <a:tcPr/>
                </a:tc>
                <a:tc>
                  <a:txBody>
                    <a:bodyPr/>
                    <a:lstStyle/>
                    <a:p>
                      <a:pPr algn="ctr"/>
                      <a:r>
                        <a:rPr lang="en-US" sz="1100" baseline="0" dirty="0"/>
                        <a:t>$ 5 055*</a:t>
                      </a:r>
                    </a:p>
                  </a:txBody>
                  <a:tcPr/>
                </a:tc>
                <a:tc>
                  <a:txBody>
                    <a:bodyPr/>
                    <a:lstStyle/>
                    <a:p>
                      <a:pPr algn="ctr"/>
                      <a:endParaRPr lang="en-US" sz="1100" dirty="0"/>
                    </a:p>
                  </a:txBody>
                  <a:tcPr/>
                </a:tc>
                <a:tc>
                  <a:txBody>
                    <a:bodyPr/>
                    <a:lstStyle/>
                    <a:p>
                      <a:pPr algn="r"/>
                      <a:r>
                        <a:rPr lang="en-US" sz="1100" dirty="0"/>
                        <a:t>$ 135</a:t>
                      </a:r>
                      <a:r>
                        <a:rPr lang="en-US" sz="1100" baseline="0" dirty="0"/>
                        <a:t> 300</a:t>
                      </a:r>
                      <a:endParaRPr lang="en-US" sz="1100" dirty="0"/>
                    </a:p>
                  </a:txBody>
                  <a:tcPr/>
                </a:tc>
                <a:tc>
                  <a:txBody>
                    <a:bodyPr/>
                    <a:lstStyle/>
                    <a:p>
                      <a:pPr algn="ctr"/>
                      <a:r>
                        <a:rPr lang="en-US" sz="1100" dirty="0"/>
                        <a:t>$ 387 700</a:t>
                      </a:r>
                    </a:p>
                  </a:txBody>
                  <a:tcPr/>
                </a:tc>
                <a:tc>
                  <a:txBody>
                    <a:bodyPr/>
                    <a:lstStyle/>
                    <a:p>
                      <a:pPr algn="ctr"/>
                      <a:r>
                        <a:rPr lang="en-US" sz="1100" dirty="0"/>
                        <a:t>$ 499 200</a:t>
                      </a:r>
                    </a:p>
                  </a:txBody>
                  <a:tcPr/>
                </a:tc>
                <a:tc>
                  <a:txBody>
                    <a:bodyPr/>
                    <a:lstStyle/>
                    <a:p>
                      <a:pPr algn="ctr"/>
                      <a:r>
                        <a:rPr lang="en-US" sz="1100" dirty="0"/>
                        <a:t>$ 658 900</a:t>
                      </a:r>
                    </a:p>
                  </a:txBody>
                  <a:tcPr/>
                </a:tc>
                <a:tc>
                  <a:txBody>
                    <a:bodyPr/>
                    <a:lstStyle/>
                    <a:p>
                      <a:pPr algn="ctr"/>
                      <a:r>
                        <a:rPr lang="en-US" sz="1100" dirty="0"/>
                        <a:t>$ 770 400</a:t>
                      </a:r>
                    </a:p>
                  </a:txBody>
                  <a:tcPr/>
                </a:tc>
                <a:extLst>
                  <a:ext uri="{0D108BD9-81ED-4DB2-BD59-A6C34878D82A}">
                    <a16:rowId xmlns:a16="http://schemas.microsoft.com/office/drawing/2014/main" val="10013"/>
                  </a:ext>
                </a:extLst>
              </a:tr>
            </a:tbl>
          </a:graphicData>
        </a:graphic>
      </p:graphicFrame>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24328" y="12612"/>
            <a:ext cx="1622975" cy="60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07504" y="6479758"/>
            <a:ext cx="8964488" cy="261610"/>
          </a:xfrm>
          <a:prstGeom prst="rect">
            <a:avLst/>
          </a:prstGeom>
          <a:noFill/>
        </p:spPr>
        <p:txBody>
          <a:bodyPr wrap="square" rtlCol="0">
            <a:spAutoFit/>
          </a:bodyPr>
          <a:lstStyle/>
          <a:p>
            <a:r>
              <a:rPr lang="en-US" sz="1100"/>
              <a:t>* Excluding Pre Due group</a:t>
            </a:r>
          </a:p>
        </p:txBody>
      </p:sp>
    </p:spTree>
    <p:extLst>
      <p:ext uri="{BB962C8B-B14F-4D97-AF65-F5344CB8AC3E}">
        <p14:creationId xmlns:p14="http://schemas.microsoft.com/office/powerpoint/2010/main" val="16781868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1"/>
          <p:cNvSpPr>
            <a:spLocks noGrp="1"/>
          </p:cNvSpPr>
          <p:nvPr>
            <p:ph type="title"/>
          </p:nvPr>
        </p:nvSpPr>
        <p:spPr>
          <a:xfrm>
            <a:off x="301824" y="94378"/>
            <a:ext cx="7006480" cy="378024"/>
          </a:xfrm>
        </p:spPr>
        <p:txBody>
          <a:bodyPr/>
          <a:lstStyle/>
          <a:p>
            <a:r>
              <a:rPr lang="en-US"/>
              <a:t>Annex 11.3. Salaries comparison. APAC survey</a:t>
            </a:r>
            <a:endParaRPr lang="ru-RU"/>
          </a:p>
        </p:txBody>
      </p:sp>
      <p:sp>
        <p:nvSpPr>
          <p:cNvPr id="7" name="Slide Number Placeholder 3"/>
          <p:cNvSpPr>
            <a:spLocks noGrp="1"/>
          </p:cNvSpPr>
          <p:nvPr>
            <p:ph type="sldNum" sz="quarter" idx="12"/>
          </p:nvPr>
        </p:nvSpPr>
        <p:spPr>
          <a:xfrm>
            <a:off x="8267004" y="6529618"/>
            <a:ext cx="720080" cy="283758"/>
          </a:xfrm>
        </p:spPr>
        <p:txBody>
          <a:bodyPr/>
          <a:lstStyle/>
          <a:p>
            <a:fld id="{D7F305DA-160D-498F-B102-A1D8643B4A2C}" type="slidenum">
              <a:rPr lang="ru-RU" smtClean="0"/>
              <a:t>67</a:t>
            </a:fld>
            <a:endParaRPr lang="ru-RU"/>
          </a:p>
        </p:txBody>
      </p:sp>
      <p:graphicFrame>
        <p:nvGraphicFramePr>
          <p:cNvPr id="4" name="Таблица 3"/>
          <p:cNvGraphicFramePr>
            <a:graphicFrameLocks noGrp="1"/>
          </p:cNvGraphicFramePr>
          <p:nvPr>
            <p:extLst/>
          </p:nvPr>
        </p:nvGraphicFramePr>
        <p:xfrm>
          <a:off x="179512" y="764704"/>
          <a:ext cx="8807569" cy="2560320"/>
        </p:xfrm>
        <a:graphic>
          <a:graphicData uri="http://schemas.openxmlformats.org/drawingml/2006/table">
            <a:tbl>
              <a:tblPr>
                <a:tableStyleId>{B301B821-A1FF-4177-AEE7-76D212191A09}</a:tableStyleId>
              </a:tblPr>
              <a:tblGrid>
                <a:gridCol w="1030987">
                  <a:extLst>
                    <a:ext uri="{9D8B030D-6E8A-4147-A177-3AD203B41FA5}">
                      <a16:colId xmlns:a16="http://schemas.microsoft.com/office/drawing/2014/main" val="2794373879"/>
                    </a:ext>
                  </a:extLst>
                </a:gridCol>
                <a:gridCol w="706962">
                  <a:extLst>
                    <a:ext uri="{9D8B030D-6E8A-4147-A177-3AD203B41FA5}">
                      <a16:colId xmlns:a16="http://schemas.microsoft.com/office/drawing/2014/main" val="2827052696"/>
                    </a:ext>
                  </a:extLst>
                </a:gridCol>
                <a:gridCol w="706962">
                  <a:extLst>
                    <a:ext uri="{9D8B030D-6E8A-4147-A177-3AD203B41FA5}">
                      <a16:colId xmlns:a16="http://schemas.microsoft.com/office/drawing/2014/main" val="124824741"/>
                    </a:ext>
                  </a:extLst>
                </a:gridCol>
                <a:gridCol w="706962">
                  <a:extLst>
                    <a:ext uri="{9D8B030D-6E8A-4147-A177-3AD203B41FA5}">
                      <a16:colId xmlns:a16="http://schemas.microsoft.com/office/drawing/2014/main" val="953172127"/>
                    </a:ext>
                  </a:extLst>
                </a:gridCol>
                <a:gridCol w="706962">
                  <a:extLst>
                    <a:ext uri="{9D8B030D-6E8A-4147-A177-3AD203B41FA5}">
                      <a16:colId xmlns:a16="http://schemas.microsoft.com/office/drawing/2014/main" val="493602844"/>
                    </a:ext>
                  </a:extLst>
                </a:gridCol>
                <a:gridCol w="706962">
                  <a:extLst>
                    <a:ext uri="{9D8B030D-6E8A-4147-A177-3AD203B41FA5}">
                      <a16:colId xmlns:a16="http://schemas.microsoft.com/office/drawing/2014/main" val="1487896207"/>
                    </a:ext>
                  </a:extLst>
                </a:gridCol>
                <a:gridCol w="706962">
                  <a:extLst>
                    <a:ext uri="{9D8B030D-6E8A-4147-A177-3AD203B41FA5}">
                      <a16:colId xmlns:a16="http://schemas.microsoft.com/office/drawing/2014/main" val="3580721186"/>
                    </a:ext>
                  </a:extLst>
                </a:gridCol>
                <a:gridCol w="706962">
                  <a:extLst>
                    <a:ext uri="{9D8B030D-6E8A-4147-A177-3AD203B41FA5}">
                      <a16:colId xmlns:a16="http://schemas.microsoft.com/office/drawing/2014/main" val="1710073803"/>
                    </a:ext>
                  </a:extLst>
                </a:gridCol>
                <a:gridCol w="706962">
                  <a:extLst>
                    <a:ext uri="{9D8B030D-6E8A-4147-A177-3AD203B41FA5}">
                      <a16:colId xmlns:a16="http://schemas.microsoft.com/office/drawing/2014/main" val="4101495170"/>
                    </a:ext>
                  </a:extLst>
                </a:gridCol>
                <a:gridCol w="706962">
                  <a:extLst>
                    <a:ext uri="{9D8B030D-6E8A-4147-A177-3AD203B41FA5}">
                      <a16:colId xmlns:a16="http://schemas.microsoft.com/office/drawing/2014/main" val="3288760904"/>
                    </a:ext>
                  </a:extLst>
                </a:gridCol>
                <a:gridCol w="706962">
                  <a:extLst>
                    <a:ext uri="{9D8B030D-6E8A-4147-A177-3AD203B41FA5}">
                      <a16:colId xmlns:a16="http://schemas.microsoft.com/office/drawing/2014/main" val="2940105666"/>
                    </a:ext>
                  </a:extLst>
                </a:gridCol>
                <a:gridCol w="706962">
                  <a:extLst>
                    <a:ext uri="{9D8B030D-6E8A-4147-A177-3AD203B41FA5}">
                      <a16:colId xmlns:a16="http://schemas.microsoft.com/office/drawing/2014/main" val="3735852798"/>
                    </a:ext>
                  </a:extLst>
                </a:gridCol>
              </a:tblGrid>
              <a:tr h="731520">
                <a:tc>
                  <a:txBody>
                    <a:bodyPr/>
                    <a:lstStyle/>
                    <a:p>
                      <a:pPr algn="ctr" fontAlgn="ctr"/>
                      <a:r>
                        <a:rPr lang="en-US" sz="1100" b="1" u="none" strike="noStrike" dirty="0">
                          <a:effectLst/>
                        </a:rPr>
                        <a:t>Job Title</a:t>
                      </a:r>
                      <a:endParaRPr lang="en-US"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1" u="none" strike="noStrike">
                          <a:effectLst/>
                        </a:rPr>
                        <a:t>Head of Accounting and Finance</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1" u="none" strike="noStrike">
                          <a:effectLst/>
                        </a:rPr>
                        <a:t>HR Manager</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1" u="none" strike="noStrike">
                          <a:effectLst/>
                        </a:rPr>
                        <a:t>IT Manager</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1" u="none" strike="noStrike">
                          <a:effectLst/>
                        </a:rPr>
                        <a:t>Digital Maketing Manager</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1" u="none" strike="noStrike">
                          <a:effectLst/>
                        </a:rPr>
                        <a:t>Head of Operations</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1" u="none" strike="noStrike" dirty="0">
                          <a:effectLst/>
                        </a:rPr>
                        <a:t>Quality Control Head</a:t>
                      </a:r>
                      <a:endParaRPr lang="en-US"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1" u="none" strike="noStrike">
                          <a:effectLst/>
                        </a:rPr>
                        <a:t>Telemarketing Head</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1" u="none" strike="noStrike">
                          <a:effectLst/>
                        </a:rPr>
                        <a:t>Senior Telemarketing Specialist</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1" u="none" strike="noStrike">
                          <a:effectLst/>
                        </a:rPr>
                        <a:t>Telemarketing Specialist</a:t>
                      </a:r>
                      <a:endParaRPr lang="en-US" sz="1100" b="1"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1" u="none" strike="noStrike" dirty="0">
                          <a:effectLst/>
                        </a:rPr>
                        <a:t>Customer Service Team Leader</a:t>
                      </a:r>
                      <a:endParaRPr lang="en-US" sz="11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en-US" sz="1100" b="1" u="none" strike="noStrike" dirty="0">
                          <a:effectLst/>
                        </a:rPr>
                        <a:t>CSR</a:t>
                      </a:r>
                      <a:endParaRPr lang="en-US" sz="11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819488114"/>
                  </a:ext>
                </a:extLst>
              </a:tr>
              <a:tr h="182880">
                <a:tc>
                  <a:txBody>
                    <a:bodyPr/>
                    <a:lstStyle/>
                    <a:p>
                      <a:pPr algn="ctr" fontAlgn="ctr"/>
                      <a:r>
                        <a:rPr lang="en-US" sz="1100" b="1" i="0" u="none" strike="noStrike" dirty="0">
                          <a:solidFill>
                            <a:srgbClr val="000000"/>
                          </a:solidFill>
                          <a:effectLst/>
                          <a:latin typeface="Calibri" panose="020F0502020204030204" pitchFamily="34" charset="0"/>
                        </a:rPr>
                        <a:t>Job Title</a:t>
                      </a:r>
                    </a:p>
                  </a:txBody>
                  <a:tcPr marL="7620" marR="7620" marT="7620" marB="0" anchor="ctr"/>
                </a:tc>
                <a:tc>
                  <a:txBody>
                    <a:bodyPr/>
                    <a:lstStyle/>
                    <a:p>
                      <a:pPr algn="ctr" fontAlgn="b"/>
                      <a:r>
                        <a:rPr lang="ru-RU" sz="1100" u="none" strike="noStrike">
                          <a:effectLst/>
                        </a:rPr>
                        <a:t>5</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4</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5</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4</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3</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3</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1</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2</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25</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3</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ctr" fontAlgn="b"/>
                      <a:r>
                        <a:rPr lang="ru-RU" sz="1100" u="none" strike="noStrike">
                          <a:effectLst/>
                        </a:rPr>
                        <a:t>5</a:t>
                      </a:r>
                      <a:endParaRPr lang="ru-RU"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96555057"/>
                  </a:ext>
                </a:extLst>
              </a:tr>
              <a:tr h="182880">
                <a:tc>
                  <a:txBody>
                    <a:bodyPr/>
                    <a:lstStyle/>
                    <a:p>
                      <a:pPr algn="l" fontAlgn="b"/>
                      <a:r>
                        <a:rPr lang="en-US" sz="1100" b="1" i="0" u="none" strike="noStrike" dirty="0">
                          <a:solidFill>
                            <a:srgbClr val="000000"/>
                          </a:solidFill>
                          <a:effectLst/>
                          <a:latin typeface="Calibri" panose="020F0502020204030204" pitchFamily="34" charset="0"/>
                        </a:rPr>
                        <a:t># Incumbents</a:t>
                      </a:r>
                    </a:p>
                  </a:txBody>
                  <a:tcPr marL="7620" marR="7620" marT="7620" marB="0" anchor="b"/>
                </a:tc>
                <a:tc>
                  <a:txBody>
                    <a:bodyPr/>
                    <a:lstStyle/>
                    <a:p>
                      <a:pPr algn="r" fontAlgn="b"/>
                      <a:r>
                        <a:rPr lang="ru-RU" sz="1100" u="none" strike="noStrike">
                          <a:effectLst/>
                        </a:rPr>
                        <a:t>$3 239</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$1 905</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$1 811</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$4 775</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$1 059</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$1 059</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$338</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$258</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$631</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$270</a:t>
                      </a:r>
                      <a:endParaRPr lang="ru-RU"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6751838"/>
                  </a:ext>
                </a:extLst>
              </a:tr>
              <a:tr h="182880">
                <a:tc>
                  <a:txBody>
                    <a:bodyPr/>
                    <a:lstStyle/>
                    <a:p>
                      <a:pPr algn="l" fontAlgn="b"/>
                      <a:r>
                        <a:rPr lang="en-US" sz="1100" b="1" i="0" u="none" strike="noStrike" dirty="0">
                          <a:solidFill>
                            <a:srgbClr val="000000"/>
                          </a:solidFill>
                          <a:effectLst/>
                          <a:latin typeface="Calibri" panose="020F0502020204030204" pitchFamily="34" charset="0"/>
                        </a:rPr>
                        <a:t>VN</a:t>
                      </a:r>
                    </a:p>
                  </a:txBody>
                  <a:tcPr marL="7620" marR="7620" marT="7620" marB="0" anchor="b"/>
                </a:tc>
                <a:tc>
                  <a:txBody>
                    <a:bodyPr/>
                    <a:lstStyle/>
                    <a:p>
                      <a:pPr algn="r" fontAlgn="b"/>
                      <a:r>
                        <a:rPr lang="ru-RU" sz="1100" u="none" strike="noStrike">
                          <a:effectLst/>
                        </a:rPr>
                        <a:t>$5 090</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$2 134</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$2 560</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$2 560</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$4 171</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$1 067</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$294</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$640</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$293</a:t>
                      </a:r>
                      <a:endParaRPr lang="ru-RU"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20262938"/>
                  </a:ext>
                </a:extLst>
              </a:tr>
              <a:tr h="182880">
                <a:tc>
                  <a:txBody>
                    <a:bodyPr/>
                    <a:lstStyle/>
                    <a:p>
                      <a:pPr algn="l" fontAlgn="b"/>
                      <a:r>
                        <a:rPr lang="en-US" sz="1100" b="1" i="0" u="none" strike="noStrike" dirty="0">
                          <a:solidFill>
                            <a:srgbClr val="000000"/>
                          </a:solidFill>
                          <a:effectLst/>
                          <a:latin typeface="Calibri" panose="020F0502020204030204" pitchFamily="34" charset="0"/>
                        </a:rPr>
                        <a:t>PH</a:t>
                      </a:r>
                    </a:p>
                  </a:txBody>
                  <a:tcPr marL="7620" marR="7620" marT="7620" marB="0" anchor="b"/>
                </a:tc>
                <a:tc>
                  <a:txBody>
                    <a:bodyPr/>
                    <a:lstStyle/>
                    <a:p>
                      <a:pPr algn="r" fontAlgn="b"/>
                      <a:r>
                        <a:rPr lang="ru-RU" sz="1100" u="none" strike="noStrike">
                          <a:effectLst/>
                        </a:rPr>
                        <a:t>$1 918</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$1 723</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$2 401</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$2 068</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$752</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$508</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$376</a:t>
                      </a:r>
                      <a:endParaRPr lang="ru-RU"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49514414"/>
                  </a:ext>
                </a:extLst>
              </a:tr>
              <a:tr h="182880">
                <a:tc>
                  <a:txBody>
                    <a:bodyPr/>
                    <a:lstStyle/>
                    <a:p>
                      <a:pPr algn="l" fontAlgn="b"/>
                      <a:r>
                        <a:rPr lang="en-US" sz="1100" b="1" i="0" u="none" strike="noStrike" dirty="0">
                          <a:solidFill>
                            <a:srgbClr val="000000"/>
                          </a:solidFill>
                          <a:effectLst/>
                          <a:latin typeface="Calibri" panose="020F0502020204030204" pitchFamily="34" charset="0"/>
                        </a:rPr>
                        <a:t>ID</a:t>
                      </a:r>
                    </a:p>
                  </a:txBody>
                  <a:tcPr marL="7620" marR="7620" marT="7620" marB="0" anchor="b"/>
                </a:tc>
                <a:tc>
                  <a:txBody>
                    <a:bodyPr/>
                    <a:lstStyle/>
                    <a:p>
                      <a:pPr algn="r" fontAlgn="b"/>
                      <a:r>
                        <a:rPr lang="ru-RU" sz="1100" u="none" strike="noStrike">
                          <a:effectLst/>
                        </a:rPr>
                        <a:t>$4 625</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$3 250</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$1 625</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$1 625</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$500</a:t>
                      </a:r>
                      <a:endParaRPr lang="ru-RU"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79176269"/>
                  </a:ext>
                </a:extLst>
              </a:tr>
              <a:tr h="182880">
                <a:tc>
                  <a:txBody>
                    <a:bodyPr/>
                    <a:lstStyle/>
                    <a:p>
                      <a:pPr algn="l" fontAlgn="b"/>
                      <a:r>
                        <a:rPr lang="en-US" sz="1100" b="1" i="0" u="none" strike="noStrike" dirty="0">
                          <a:solidFill>
                            <a:srgbClr val="000000"/>
                          </a:solidFill>
                          <a:effectLst/>
                          <a:latin typeface="Calibri" panose="020F0502020204030204" pitchFamily="34" charset="0"/>
                        </a:rPr>
                        <a:t>MY</a:t>
                      </a:r>
                    </a:p>
                  </a:txBody>
                  <a:tcPr marL="7620" marR="7620" marT="7620" marB="0" anchor="b"/>
                </a:tc>
                <a:tc>
                  <a:txBody>
                    <a:bodyPr/>
                    <a:lstStyle/>
                    <a:p>
                      <a:pPr algn="r" fontAlgn="b"/>
                      <a:r>
                        <a:rPr lang="ru-RU" sz="1100" u="none" strike="noStrike">
                          <a:effectLst/>
                        </a:rPr>
                        <a:t>$12 207</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$2 102</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$2 628</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$2 553</a:t>
                      </a:r>
                      <a:endParaRPr lang="ru-RU"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na</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$901</a:t>
                      </a:r>
                      <a:endParaRPr lang="ru-RU"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05135463"/>
                  </a:ext>
                </a:extLst>
              </a:tr>
              <a:tr h="182880">
                <a:tc>
                  <a:txBody>
                    <a:bodyPr/>
                    <a:lstStyle/>
                    <a:p>
                      <a:pPr algn="l" fontAlgn="b"/>
                      <a:r>
                        <a:rPr lang="en-US" sz="1100" b="1" i="0" u="none" strike="noStrike" dirty="0">
                          <a:solidFill>
                            <a:srgbClr val="000000"/>
                          </a:solidFill>
                          <a:effectLst/>
                          <a:latin typeface="Calibri" panose="020F0502020204030204" pitchFamily="34" charset="0"/>
                        </a:rPr>
                        <a:t>CN</a:t>
                      </a:r>
                    </a:p>
                  </a:txBody>
                  <a:tcPr marL="7620" marR="7620" marT="7620" marB="0" anchor="b"/>
                </a:tc>
                <a:tc>
                  <a:txBody>
                    <a:bodyPr/>
                    <a:lstStyle/>
                    <a:p>
                      <a:pPr algn="r" fontAlgn="b"/>
                      <a:r>
                        <a:rPr lang="ru-RU" sz="1100" u="none" strike="noStrike">
                          <a:effectLst/>
                        </a:rPr>
                        <a:t>$1 918</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$1 723</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$1 625</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$1 625</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$2 068</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$752</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ru-RU" sz="1100" u="none" strike="noStrike">
                          <a:effectLst/>
                        </a:rPr>
                        <a:t> </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ru-RU" sz="1100" u="none" strike="noStrike">
                          <a:effectLst/>
                        </a:rPr>
                        <a:t> </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ru-RU" sz="1100" u="none" strike="noStrike">
                          <a:effectLst/>
                        </a:rPr>
                        <a:t> </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$508</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$293</a:t>
                      </a:r>
                      <a:endParaRPr lang="ru-RU" sz="1100" b="1" i="1"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971625693"/>
                  </a:ext>
                </a:extLst>
              </a:tr>
              <a:tr h="182880">
                <a:tc>
                  <a:txBody>
                    <a:bodyPr/>
                    <a:lstStyle/>
                    <a:p>
                      <a:pPr algn="r" fontAlgn="b"/>
                      <a:r>
                        <a:rPr lang="en-US" sz="1100" b="1" i="0" u="none" strike="noStrike">
                          <a:solidFill>
                            <a:srgbClr val="000000"/>
                          </a:solidFill>
                          <a:effectLst/>
                          <a:latin typeface="Calibri" panose="020F0502020204030204" pitchFamily="34" charset="0"/>
                        </a:rPr>
                        <a:t>Min</a:t>
                      </a:r>
                    </a:p>
                  </a:txBody>
                  <a:tcPr marL="7620" marR="7620" marT="7620" marB="0" anchor="b"/>
                </a:tc>
                <a:tc>
                  <a:txBody>
                    <a:bodyPr/>
                    <a:lstStyle/>
                    <a:p>
                      <a:pPr algn="r" fontAlgn="b"/>
                      <a:r>
                        <a:rPr lang="ru-RU" sz="1100" u="none" strike="noStrike">
                          <a:effectLst/>
                        </a:rPr>
                        <a:t>$12 207</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$3 250</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$2 628</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$2 560</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$4 775</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$1 067</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ru-RU" sz="1100" u="none" strike="noStrike">
                          <a:effectLst/>
                        </a:rPr>
                        <a:t> </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ru-RU" sz="1100" u="none" strike="noStrike">
                          <a:effectLst/>
                        </a:rPr>
                        <a:t> </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ru-RU" sz="1100" u="none" strike="noStrike">
                          <a:effectLst/>
                        </a:rPr>
                        <a:t> </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$640</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$901</a:t>
                      </a:r>
                      <a:endParaRPr lang="ru-RU" sz="1100" b="1" i="1"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872016396"/>
                  </a:ext>
                </a:extLst>
              </a:tr>
              <a:tr h="182880">
                <a:tc>
                  <a:txBody>
                    <a:bodyPr/>
                    <a:lstStyle/>
                    <a:p>
                      <a:pPr algn="r" fontAlgn="b"/>
                      <a:r>
                        <a:rPr lang="en-US" sz="1100" b="1" i="0" u="none" strike="noStrike">
                          <a:solidFill>
                            <a:srgbClr val="000000"/>
                          </a:solidFill>
                          <a:effectLst/>
                          <a:latin typeface="Calibri" panose="020F0502020204030204" pitchFamily="34" charset="0"/>
                        </a:rPr>
                        <a:t>Max</a:t>
                      </a:r>
                    </a:p>
                  </a:txBody>
                  <a:tcPr marL="7620" marR="7620" marT="7620" marB="0" anchor="b"/>
                </a:tc>
                <a:tc>
                  <a:txBody>
                    <a:bodyPr/>
                    <a:lstStyle/>
                    <a:p>
                      <a:pPr algn="r" fontAlgn="b"/>
                      <a:r>
                        <a:rPr lang="ru-RU" sz="1100" u="none" strike="noStrike">
                          <a:effectLst/>
                        </a:rPr>
                        <a:t>$5 416</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$2 302</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$2 224</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$2 137</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$3 671</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$959</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$1 059</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$338</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$276</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$593</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$468</a:t>
                      </a:r>
                      <a:endParaRPr lang="ru-RU" sz="1100" b="1" i="1"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37132706"/>
                  </a:ext>
                </a:extLst>
              </a:tr>
              <a:tr h="182880">
                <a:tc>
                  <a:txBody>
                    <a:bodyPr/>
                    <a:lstStyle/>
                    <a:p>
                      <a:pPr algn="r" fontAlgn="b"/>
                      <a:r>
                        <a:rPr lang="en-US" sz="1100" b="1" i="0" u="none" strike="noStrike" dirty="0">
                          <a:solidFill>
                            <a:srgbClr val="000000"/>
                          </a:solidFill>
                          <a:effectLst/>
                          <a:latin typeface="Calibri" panose="020F0502020204030204" pitchFamily="34" charset="0"/>
                        </a:rPr>
                        <a:t>Average</a:t>
                      </a:r>
                    </a:p>
                  </a:txBody>
                  <a:tcPr marL="7620" marR="7620" marT="7620" marB="0" anchor="b"/>
                </a:tc>
                <a:tc>
                  <a:txBody>
                    <a:bodyPr/>
                    <a:lstStyle/>
                    <a:p>
                      <a:pPr algn="r" fontAlgn="b"/>
                      <a:r>
                        <a:rPr lang="ru-RU" sz="1100" u="none" strike="noStrike">
                          <a:effectLst/>
                        </a:rPr>
                        <a:t>$4 625</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$2 118</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$2 401</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$2 182</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$4 171</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$1 059</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$1 059</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$338</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$276</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a:effectLst/>
                        </a:rPr>
                        <a:t>$631</a:t>
                      </a:r>
                      <a:endParaRPr lang="ru-RU" sz="1100" b="1" i="1"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ru-RU" sz="1100" u="none" strike="noStrike" dirty="0">
                          <a:effectLst/>
                        </a:rPr>
                        <a:t>$376</a:t>
                      </a:r>
                      <a:endParaRPr lang="ru-RU" sz="1100" b="1" i="1"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25592459"/>
                  </a:ext>
                </a:extLst>
              </a:tr>
            </a:tbl>
          </a:graphicData>
        </a:graphic>
      </p:graphicFrame>
      <p:graphicFrame>
        <p:nvGraphicFramePr>
          <p:cNvPr id="8" name="Таблица 7"/>
          <p:cNvGraphicFramePr>
            <a:graphicFrameLocks noGrp="1"/>
          </p:cNvGraphicFramePr>
          <p:nvPr>
            <p:extLst/>
          </p:nvPr>
        </p:nvGraphicFramePr>
        <p:xfrm>
          <a:off x="165407" y="3429000"/>
          <a:ext cx="8821669" cy="2808316"/>
        </p:xfrm>
        <a:graphic>
          <a:graphicData uri="http://schemas.openxmlformats.org/drawingml/2006/table">
            <a:tbl>
              <a:tblPr>
                <a:tableStyleId>{B301B821-A1FF-4177-AEE7-76D212191A09}</a:tableStyleId>
              </a:tblPr>
              <a:tblGrid>
                <a:gridCol w="1022217">
                  <a:extLst>
                    <a:ext uri="{9D8B030D-6E8A-4147-A177-3AD203B41FA5}">
                      <a16:colId xmlns:a16="http://schemas.microsoft.com/office/drawing/2014/main" val="3893687840"/>
                    </a:ext>
                  </a:extLst>
                </a:gridCol>
                <a:gridCol w="509236">
                  <a:extLst>
                    <a:ext uri="{9D8B030D-6E8A-4147-A177-3AD203B41FA5}">
                      <a16:colId xmlns:a16="http://schemas.microsoft.com/office/drawing/2014/main" val="4211708721"/>
                    </a:ext>
                  </a:extLst>
                </a:gridCol>
                <a:gridCol w="607518">
                  <a:extLst>
                    <a:ext uri="{9D8B030D-6E8A-4147-A177-3AD203B41FA5}">
                      <a16:colId xmlns:a16="http://schemas.microsoft.com/office/drawing/2014/main" val="1558316208"/>
                    </a:ext>
                  </a:extLst>
                </a:gridCol>
                <a:gridCol w="607518">
                  <a:extLst>
                    <a:ext uri="{9D8B030D-6E8A-4147-A177-3AD203B41FA5}">
                      <a16:colId xmlns:a16="http://schemas.microsoft.com/office/drawing/2014/main" val="2866342334"/>
                    </a:ext>
                  </a:extLst>
                </a:gridCol>
                <a:gridCol w="607518">
                  <a:extLst>
                    <a:ext uri="{9D8B030D-6E8A-4147-A177-3AD203B41FA5}">
                      <a16:colId xmlns:a16="http://schemas.microsoft.com/office/drawing/2014/main" val="3033937230"/>
                    </a:ext>
                  </a:extLst>
                </a:gridCol>
                <a:gridCol w="607518">
                  <a:extLst>
                    <a:ext uri="{9D8B030D-6E8A-4147-A177-3AD203B41FA5}">
                      <a16:colId xmlns:a16="http://schemas.microsoft.com/office/drawing/2014/main" val="3902280647"/>
                    </a:ext>
                  </a:extLst>
                </a:gridCol>
                <a:gridCol w="607518">
                  <a:extLst>
                    <a:ext uri="{9D8B030D-6E8A-4147-A177-3AD203B41FA5}">
                      <a16:colId xmlns:a16="http://schemas.microsoft.com/office/drawing/2014/main" val="128454075"/>
                    </a:ext>
                  </a:extLst>
                </a:gridCol>
                <a:gridCol w="607518">
                  <a:extLst>
                    <a:ext uri="{9D8B030D-6E8A-4147-A177-3AD203B41FA5}">
                      <a16:colId xmlns:a16="http://schemas.microsoft.com/office/drawing/2014/main" val="2070522600"/>
                    </a:ext>
                  </a:extLst>
                </a:gridCol>
                <a:gridCol w="607518">
                  <a:extLst>
                    <a:ext uri="{9D8B030D-6E8A-4147-A177-3AD203B41FA5}">
                      <a16:colId xmlns:a16="http://schemas.microsoft.com/office/drawing/2014/main" val="3799431177"/>
                    </a:ext>
                  </a:extLst>
                </a:gridCol>
                <a:gridCol w="607518">
                  <a:extLst>
                    <a:ext uri="{9D8B030D-6E8A-4147-A177-3AD203B41FA5}">
                      <a16:colId xmlns:a16="http://schemas.microsoft.com/office/drawing/2014/main" val="14916207"/>
                    </a:ext>
                  </a:extLst>
                </a:gridCol>
                <a:gridCol w="607518">
                  <a:extLst>
                    <a:ext uri="{9D8B030D-6E8A-4147-A177-3AD203B41FA5}">
                      <a16:colId xmlns:a16="http://schemas.microsoft.com/office/drawing/2014/main" val="3211433239"/>
                    </a:ext>
                  </a:extLst>
                </a:gridCol>
                <a:gridCol w="607518">
                  <a:extLst>
                    <a:ext uri="{9D8B030D-6E8A-4147-A177-3AD203B41FA5}">
                      <a16:colId xmlns:a16="http://schemas.microsoft.com/office/drawing/2014/main" val="3905876978"/>
                    </a:ext>
                  </a:extLst>
                </a:gridCol>
                <a:gridCol w="607518">
                  <a:extLst>
                    <a:ext uri="{9D8B030D-6E8A-4147-A177-3AD203B41FA5}">
                      <a16:colId xmlns:a16="http://schemas.microsoft.com/office/drawing/2014/main" val="3759074432"/>
                    </a:ext>
                  </a:extLst>
                </a:gridCol>
                <a:gridCol w="607518">
                  <a:extLst>
                    <a:ext uri="{9D8B030D-6E8A-4147-A177-3AD203B41FA5}">
                      <a16:colId xmlns:a16="http://schemas.microsoft.com/office/drawing/2014/main" val="3625284378"/>
                    </a:ext>
                  </a:extLst>
                </a:gridCol>
              </a:tblGrid>
              <a:tr h="802376">
                <a:tc>
                  <a:txBody>
                    <a:bodyPr/>
                    <a:lstStyle/>
                    <a:p>
                      <a:pPr algn="ctr" fontAlgn="ctr"/>
                      <a:r>
                        <a:rPr lang="en-US" sz="1100" b="1" i="0" u="none" strike="noStrike">
                          <a:solidFill>
                            <a:srgbClr val="000000"/>
                          </a:solidFill>
                          <a:effectLst/>
                          <a:latin typeface="Calibri" panose="020F0502020204030204" pitchFamily="34" charset="0"/>
                        </a:rPr>
                        <a:t>Job Title</a:t>
                      </a:r>
                    </a:p>
                  </a:txBody>
                  <a:tcPr marL="7620" marR="7620" marT="7620" marB="0" anchor="ctr"/>
                </a:tc>
                <a:tc>
                  <a:txBody>
                    <a:bodyPr/>
                    <a:lstStyle/>
                    <a:p>
                      <a:pPr algn="ctr" fontAlgn="ctr"/>
                      <a:r>
                        <a:rPr lang="en-US" sz="1000" b="1" u="none" strike="noStrike" dirty="0">
                          <a:effectLst/>
                        </a:rPr>
                        <a:t>Phone Verification Manager</a:t>
                      </a:r>
                      <a:endParaRPr lang="en-US" sz="1000" b="1" i="0" u="none" strike="noStrike" dirty="0">
                        <a:solidFill>
                          <a:srgbClr val="000000"/>
                        </a:solidFill>
                        <a:effectLst/>
                        <a:latin typeface="Calibri" panose="020F0502020204030204" pitchFamily="34" charset="0"/>
                      </a:endParaRPr>
                    </a:p>
                  </a:txBody>
                  <a:tcPr marL="7084" marR="7084" marT="7084" marB="0" anchor="ctr"/>
                </a:tc>
                <a:tc>
                  <a:txBody>
                    <a:bodyPr/>
                    <a:lstStyle/>
                    <a:p>
                      <a:pPr algn="ctr" fontAlgn="ctr"/>
                      <a:r>
                        <a:rPr lang="en-US" sz="1000" b="1" u="none" strike="noStrike">
                          <a:effectLst/>
                        </a:rPr>
                        <a:t>Phone Verification Team Leader</a:t>
                      </a:r>
                      <a:endParaRPr lang="en-US" sz="1000" b="1" i="0" u="none" strike="noStrike">
                        <a:solidFill>
                          <a:srgbClr val="000000"/>
                        </a:solidFill>
                        <a:effectLst/>
                        <a:latin typeface="Calibri" panose="020F0502020204030204" pitchFamily="34" charset="0"/>
                      </a:endParaRPr>
                    </a:p>
                  </a:txBody>
                  <a:tcPr marL="7084" marR="7084" marT="7084" marB="0" anchor="ctr"/>
                </a:tc>
                <a:tc>
                  <a:txBody>
                    <a:bodyPr/>
                    <a:lstStyle/>
                    <a:p>
                      <a:pPr algn="ctr" fontAlgn="ctr"/>
                      <a:r>
                        <a:rPr lang="en-US" sz="1000" b="1" u="none" strike="noStrike">
                          <a:effectLst/>
                        </a:rPr>
                        <a:t>Phone Verifier</a:t>
                      </a:r>
                      <a:endParaRPr lang="en-US" sz="1000" b="1" i="0" u="none" strike="noStrike">
                        <a:solidFill>
                          <a:srgbClr val="000000"/>
                        </a:solidFill>
                        <a:effectLst/>
                        <a:latin typeface="Calibri" panose="020F0502020204030204" pitchFamily="34" charset="0"/>
                      </a:endParaRPr>
                    </a:p>
                  </a:txBody>
                  <a:tcPr marL="7084" marR="7084" marT="7084" marB="0" anchor="ctr"/>
                </a:tc>
                <a:tc>
                  <a:txBody>
                    <a:bodyPr/>
                    <a:lstStyle/>
                    <a:p>
                      <a:pPr algn="ctr" fontAlgn="ctr"/>
                      <a:r>
                        <a:rPr lang="en-US" sz="1000" b="1" u="none" strike="noStrike">
                          <a:effectLst/>
                        </a:rPr>
                        <a:t>Assistant Phone Verifier</a:t>
                      </a:r>
                      <a:endParaRPr lang="en-US" sz="1000" b="1" i="0" u="none" strike="noStrike">
                        <a:solidFill>
                          <a:srgbClr val="000000"/>
                        </a:solidFill>
                        <a:effectLst/>
                        <a:latin typeface="Calibri" panose="020F0502020204030204" pitchFamily="34" charset="0"/>
                      </a:endParaRPr>
                    </a:p>
                  </a:txBody>
                  <a:tcPr marL="7084" marR="7084" marT="7084" marB="0" anchor="ctr"/>
                </a:tc>
                <a:tc>
                  <a:txBody>
                    <a:bodyPr/>
                    <a:lstStyle/>
                    <a:p>
                      <a:pPr algn="ctr" fontAlgn="ctr"/>
                      <a:r>
                        <a:rPr lang="en-US" sz="1000" b="1" u="none" strike="noStrike">
                          <a:effectLst/>
                        </a:rPr>
                        <a:t>Data Checking Team Leader</a:t>
                      </a:r>
                      <a:endParaRPr lang="en-US" sz="1000" b="1" i="0" u="none" strike="noStrike">
                        <a:solidFill>
                          <a:srgbClr val="000000"/>
                        </a:solidFill>
                        <a:effectLst/>
                        <a:latin typeface="Calibri" panose="020F0502020204030204" pitchFamily="34" charset="0"/>
                      </a:endParaRPr>
                    </a:p>
                  </a:txBody>
                  <a:tcPr marL="7084" marR="7084" marT="7084" marB="0" anchor="ctr"/>
                </a:tc>
                <a:tc>
                  <a:txBody>
                    <a:bodyPr/>
                    <a:lstStyle/>
                    <a:p>
                      <a:pPr algn="ctr" fontAlgn="ctr"/>
                      <a:r>
                        <a:rPr lang="en-US" sz="1000" b="1" u="none" strike="noStrike">
                          <a:effectLst/>
                        </a:rPr>
                        <a:t>Data Checker</a:t>
                      </a:r>
                      <a:endParaRPr lang="en-US" sz="1000" b="1" i="0" u="none" strike="noStrike">
                        <a:solidFill>
                          <a:srgbClr val="000000"/>
                        </a:solidFill>
                        <a:effectLst/>
                        <a:latin typeface="Calibri" panose="020F0502020204030204" pitchFamily="34" charset="0"/>
                      </a:endParaRPr>
                    </a:p>
                  </a:txBody>
                  <a:tcPr marL="7084" marR="7084" marT="7084" marB="0" anchor="ctr"/>
                </a:tc>
                <a:tc>
                  <a:txBody>
                    <a:bodyPr/>
                    <a:lstStyle/>
                    <a:p>
                      <a:pPr algn="ctr" fontAlgn="ctr"/>
                      <a:r>
                        <a:rPr lang="en-US" sz="1000" b="1" u="none" strike="noStrike">
                          <a:effectLst/>
                        </a:rPr>
                        <a:t>Head of Risk Management</a:t>
                      </a:r>
                      <a:endParaRPr lang="en-US" sz="1000" b="1" i="0" u="none" strike="noStrike">
                        <a:solidFill>
                          <a:srgbClr val="000000"/>
                        </a:solidFill>
                        <a:effectLst/>
                        <a:latin typeface="Calibri" panose="020F0502020204030204" pitchFamily="34" charset="0"/>
                      </a:endParaRPr>
                    </a:p>
                  </a:txBody>
                  <a:tcPr marL="7084" marR="7084" marT="7084" marB="0" anchor="ctr"/>
                </a:tc>
                <a:tc>
                  <a:txBody>
                    <a:bodyPr/>
                    <a:lstStyle/>
                    <a:p>
                      <a:pPr algn="ctr" fontAlgn="ctr"/>
                      <a:r>
                        <a:rPr lang="en-US" sz="1000" b="1" u="none" strike="noStrike">
                          <a:effectLst/>
                        </a:rPr>
                        <a:t>Head of Collection</a:t>
                      </a:r>
                      <a:endParaRPr lang="en-US" sz="1000" b="1" i="0" u="none" strike="noStrike">
                        <a:solidFill>
                          <a:srgbClr val="000000"/>
                        </a:solidFill>
                        <a:effectLst/>
                        <a:latin typeface="Calibri" panose="020F0502020204030204" pitchFamily="34" charset="0"/>
                      </a:endParaRPr>
                    </a:p>
                  </a:txBody>
                  <a:tcPr marL="7084" marR="7084" marT="7084" marB="0" anchor="ctr"/>
                </a:tc>
                <a:tc>
                  <a:txBody>
                    <a:bodyPr/>
                    <a:lstStyle/>
                    <a:p>
                      <a:pPr algn="ctr" fontAlgn="ctr"/>
                      <a:r>
                        <a:rPr lang="en-US" sz="1000" b="1" u="none" strike="noStrike">
                          <a:effectLst/>
                        </a:rPr>
                        <a:t>Field Collection Team Leader</a:t>
                      </a:r>
                      <a:endParaRPr lang="en-US" sz="1000" b="1" i="0" u="none" strike="noStrike">
                        <a:solidFill>
                          <a:srgbClr val="000000"/>
                        </a:solidFill>
                        <a:effectLst/>
                        <a:latin typeface="Calibri" panose="020F0502020204030204" pitchFamily="34" charset="0"/>
                      </a:endParaRPr>
                    </a:p>
                  </a:txBody>
                  <a:tcPr marL="7084" marR="7084" marT="7084" marB="0" anchor="ctr"/>
                </a:tc>
                <a:tc>
                  <a:txBody>
                    <a:bodyPr/>
                    <a:lstStyle/>
                    <a:p>
                      <a:pPr algn="ctr" fontAlgn="ctr"/>
                      <a:r>
                        <a:rPr lang="en-US" sz="1000" b="1" u="none" strike="noStrike">
                          <a:effectLst/>
                        </a:rPr>
                        <a:t>Senior Field Collector</a:t>
                      </a:r>
                      <a:endParaRPr lang="en-US" sz="1000" b="1" i="0" u="none" strike="noStrike">
                        <a:solidFill>
                          <a:srgbClr val="000000"/>
                        </a:solidFill>
                        <a:effectLst/>
                        <a:latin typeface="Calibri" panose="020F0502020204030204" pitchFamily="34" charset="0"/>
                      </a:endParaRPr>
                    </a:p>
                  </a:txBody>
                  <a:tcPr marL="7084" marR="7084" marT="7084" marB="0" anchor="ctr"/>
                </a:tc>
                <a:tc>
                  <a:txBody>
                    <a:bodyPr/>
                    <a:lstStyle/>
                    <a:p>
                      <a:pPr algn="ctr" fontAlgn="ctr"/>
                      <a:r>
                        <a:rPr lang="en-US" sz="1000" b="1" u="none" strike="noStrike">
                          <a:effectLst/>
                        </a:rPr>
                        <a:t>Field Collector</a:t>
                      </a:r>
                      <a:endParaRPr lang="en-US" sz="1000" b="1" i="0" u="none" strike="noStrike">
                        <a:solidFill>
                          <a:srgbClr val="000000"/>
                        </a:solidFill>
                        <a:effectLst/>
                        <a:latin typeface="Calibri" panose="020F0502020204030204" pitchFamily="34" charset="0"/>
                      </a:endParaRPr>
                    </a:p>
                  </a:txBody>
                  <a:tcPr marL="7084" marR="7084" marT="7084" marB="0" anchor="ctr"/>
                </a:tc>
                <a:tc>
                  <a:txBody>
                    <a:bodyPr/>
                    <a:lstStyle/>
                    <a:p>
                      <a:pPr algn="ctr" fontAlgn="ctr"/>
                      <a:r>
                        <a:rPr lang="en-US" sz="1000" b="1" u="none" strike="noStrike">
                          <a:effectLst/>
                        </a:rPr>
                        <a:t>Phone Collection Team Leader</a:t>
                      </a:r>
                      <a:endParaRPr lang="en-US" sz="1000" b="1" i="0" u="none" strike="noStrike">
                        <a:solidFill>
                          <a:srgbClr val="000000"/>
                        </a:solidFill>
                        <a:effectLst/>
                        <a:latin typeface="Calibri" panose="020F0502020204030204" pitchFamily="34" charset="0"/>
                      </a:endParaRPr>
                    </a:p>
                  </a:txBody>
                  <a:tcPr marL="7084" marR="7084" marT="7084" marB="0" anchor="ctr"/>
                </a:tc>
                <a:tc>
                  <a:txBody>
                    <a:bodyPr/>
                    <a:lstStyle/>
                    <a:p>
                      <a:pPr algn="ctr" fontAlgn="ctr"/>
                      <a:r>
                        <a:rPr lang="en-US" sz="1000" b="1" u="none" strike="noStrike" dirty="0">
                          <a:effectLst/>
                        </a:rPr>
                        <a:t>Phone Collector</a:t>
                      </a:r>
                      <a:endParaRPr lang="en-US" sz="1000" b="1" i="0" u="none" strike="noStrike" dirty="0">
                        <a:solidFill>
                          <a:srgbClr val="000000"/>
                        </a:solidFill>
                        <a:effectLst/>
                        <a:latin typeface="Calibri" panose="020F0502020204030204" pitchFamily="34" charset="0"/>
                      </a:endParaRPr>
                    </a:p>
                  </a:txBody>
                  <a:tcPr marL="7084" marR="7084" marT="7084" marB="0" anchor="ctr"/>
                </a:tc>
                <a:extLst>
                  <a:ext uri="{0D108BD9-81ED-4DB2-BD59-A6C34878D82A}">
                    <a16:rowId xmlns:a16="http://schemas.microsoft.com/office/drawing/2014/main" val="3054596185"/>
                  </a:ext>
                </a:extLst>
              </a:tr>
              <a:tr h="200594">
                <a:tc>
                  <a:txBody>
                    <a:bodyPr/>
                    <a:lstStyle/>
                    <a:p>
                      <a:pPr algn="l" fontAlgn="b"/>
                      <a:r>
                        <a:rPr lang="en-US" sz="1100" b="1" i="0" u="none" strike="noStrike" dirty="0">
                          <a:solidFill>
                            <a:srgbClr val="000000"/>
                          </a:solidFill>
                          <a:effectLst/>
                          <a:latin typeface="Calibri" panose="020F0502020204030204" pitchFamily="34" charset="0"/>
                        </a:rPr>
                        <a:t># Incumbents</a:t>
                      </a:r>
                    </a:p>
                  </a:txBody>
                  <a:tcPr marL="7620" marR="7620" marT="7620" marB="0" anchor="b"/>
                </a:tc>
                <a:tc>
                  <a:txBody>
                    <a:bodyPr/>
                    <a:lstStyle/>
                    <a:p>
                      <a:pPr algn="ctr" fontAlgn="b"/>
                      <a:r>
                        <a:rPr lang="ru-RU" sz="1000" u="none" strike="noStrike">
                          <a:effectLst/>
                        </a:rPr>
                        <a:t>2</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4</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54</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5</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1</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13</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4</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4</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3</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2</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32</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2</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ctr" fontAlgn="b"/>
                      <a:r>
                        <a:rPr lang="ru-RU" sz="1000" u="none" strike="noStrike">
                          <a:effectLst/>
                        </a:rPr>
                        <a:t>58</a:t>
                      </a:r>
                      <a:endParaRPr lang="ru-RU" sz="1000" b="0" i="0" u="none" strike="noStrike">
                        <a:solidFill>
                          <a:srgbClr val="000000"/>
                        </a:solidFill>
                        <a:effectLst/>
                        <a:latin typeface="Calibri" panose="020F0502020204030204" pitchFamily="34" charset="0"/>
                      </a:endParaRPr>
                    </a:p>
                  </a:txBody>
                  <a:tcPr marL="7084" marR="7084" marT="7084" marB="0" anchor="b"/>
                </a:tc>
                <a:extLst>
                  <a:ext uri="{0D108BD9-81ED-4DB2-BD59-A6C34878D82A}">
                    <a16:rowId xmlns:a16="http://schemas.microsoft.com/office/drawing/2014/main" val="3369484934"/>
                  </a:ext>
                </a:extLst>
              </a:tr>
              <a:tr h="200594">
                <a:tc>
                  <a:txBody>
                    <a:bodyPr/>
                    <a:lstStyle/>
                    <a:p>
                      <a:pPr algn="l" fontAlgn="b"/>
                      <a:r>
                        <a:rPr lang="en-US" sz="1100" b="1" i="0" u="none" strike="noStrike" dirty="0">
                          <a:solidFill>
                            <a:srgbClr val="000000"/>
                          </a:solidFill>
                          <a:effectLst/>
                          <a:latin typeface="Calibri" panose="020F0502020204030204" pitchFamily="34" charset="0"/>
                        </a:rPr>
                        <a:t>VN</a:t>
                      </a:r>
                    </a:p>
                  </a:txBody>
                  <a:tcPr marL="7620" marR="7620" marT="7620" marB="0" anchor="b"/>
                </a:tc>
                <a:tc>
                  <a:txBody>
                    <a:bodyPr/>
                    <a:lstStyle/>
                    <a:p>
                      <a:pPr algn="r" fontAlgn="b"/>
                      <a:r>
                        <a:rPr lang="ru-RU" sz="1000" u="none" strike="noStrike">
                          <a:effectLst/>
                        </a:rPr>
                        <a:t>$1 505</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$374</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$270</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$225</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$338</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$285</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$3 829</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$2 297</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$450</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$315</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$216</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$720</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$283</a:t>
                      </a:r>
                      <a:endParaRPr lang="ru-RU" sz="1000" b="0" i="0" u="none" strike="noStrike">
                        <a:solidFill>
                          <a:srgbClr val="000000"/>
                        </a:solidFill>
                        <a:effectLst/>
                        <a:latin typeface="Calibri" panose="020F0502020204030204" pitchFamily="34" charset="0"/>
                      </a:endParaRPr>
                    </a:p>
                  </a:txBody>
                  <a:tcPr marL="7084" marR="7084" marT="7084" marB="0" anchor="b"/>
                </a:tc>
                <a:extLst>
                  <a:ext uri="{0D108BD9-81ED-4DB2-BD59-A6C34878D82A}">
                    <a16:rowId xmlns:a16="http://schemas.microsoft.com/office/drawing/2014/main" val="1839606926"/>
                  </a:ext>
                </a:extLst>
              </a:tr>
              <a:tr h="200594">
                <a:tc>
                  <a:txBody>
                    <a:bodyPr/>
                    <a:lstStyle/>
                    <a:p>
                      <a:pPr algn="l" fontAlgn="b"/>
                      <a:r>
                        <a:rPr lang="en-US" sz="1100" b="1" i="0" u="none" strike="noStrike" dirty="0">
                          <a:solidFill>
                            <a:srgbClr val="000000"/>
                          </a:solidFill>
                          <a:effectLst/>
                          <a:latin typeface="Calibri" panose="020F0502020204030204" pitchFamily="34" charset="0"/>
                        </a:rPr>
                        <a:t>PH</a:t>
                      </a:r>
                    </a:p>
                  </a:txBody>
                  <a:tcPr marL="7620" marR="7620" marT="7620"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$533</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$277</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$288</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$1 707</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$277</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$512</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$288</a:t>
                      </a:r>
                      <a:endParaRPr lang="ru-RU" sz="1000" b="0" i="0" u="none" strike="noStrike">
                        <a:solidFill>
                          <a:srgbClr val="000000"/>
                        </a:solidFill>
                        <a:effectLst/>
                        <a:latin typeface="Calibri" panose="020F0502020204030204" pitchFamily="34" charset="0"/>
                      </a:endParaRPr>
                    </a:p>
                  </a:txBody>
                  <a:tcPr marL="7084" marR="7084" marT="7084" marB="0" anchor="b"/>
                </a:tc>
                <a:extLst>
                  <a:ext uri="{0D108BD9-81ED-4DB2-BD59-A6C34878D82A}">
                    <a16:rowId xmlns:a16="http://schemas.microsoft.com/office/drawing/2014/main" val="888343001"/>
                  </a:ext>
                </a:extLst>
              </a:tr>
              <a:tr h="200594">
                <a:tc>
                  <a:txBody>
                    <a:bodyPr/>
                    <a:lstStyle/>
                    <a:p>
                      <a:pPr algn="l" fontAlgn="b"/>
                      <a:r>
                        <a:rPr lang="en-US" sz="1100" b="1" i="0" u="none" strike="noStrike">
                          <a:solidFill>
                            <a:srgbClr val="000000"/>
                          </a:solidFill>
                          <a:effectLst/>
                          <a:latin typeface="Calibri" panose="020F0502020204030204" pitchFamily="34" charset="0"/>
                        </a:rPr>
                        <a:t>ID</a:t>
                      </a:r>
                    </a:p>
                  </a:txBody>
                  <a:tcPr marL="7620" marR="7620" marT="7620"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$526</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$368</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$3 910</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$1 654</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$677</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$375</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$301</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$508</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$366</a:t>
                      </a:r>
                      <a:endParaRPr lang="ru-RU" sz="1000" b="0" i="0" u="none" strike="noStrike">
                        <a:solidFill>
                          <a:srgbClr val="000000"/>
                        </a:solidFill>
                        <a:effectLst/>
                        <a:latin typeface="Calibri" panose="020F0502020204030204" pitchFamily="34" charset="0"/>
                      </a:endParaRPr>
                    </a:p>
                  </a:txBody>
                  <a:tcPr marL="7084" marR="7084" marT="7084" marB="0" anchor="b"/>
                </a:tc>
                <a:extLst>
                  <a:ext uri="{0D108BD9-81ED-4DB2-BD59-A6C34878D82A}">
                    <a16:rowId xmlns:a16="http://schemas.microsoft.com/office/drawing/2014/main" val="3406830923"/>
                  </a:ext>
                </a:extLst>
              </a:tr>
              <a:tr h="200594">
                <a:tc>
                  <a:txBody>
                    <a:bodyPr/>
                    <a:lstStyle/>
                    <a:p>
                      <a:pPr algn="l" fontAlgn="b"/>
                      <a:r>
                        <a:rPr lang="en-US" sz="1100" b="1" i="0" u="none" strike="noStrike" dirty="0">
                          <a:solidFill>
                            <a:srgbClr val="000000"/>
                          </a:solidFill>
                          <a:effectLst/>
                          <a:latin typeface="Calibri" panose="020F0502020204030204" pitchFamily="34" charset="0"/>
                        </a:rPr>
                        <a:t>MY</a:t>
                      </a:r>
                    </a:p>
                  </a:txBody>
                  <a:tcPr marL="7620" marR="7620" marT="7620"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$500</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$458</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$3 000</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$2 500</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$500</a:t>
                      </a:r>
                      <a:endParaRPr lang="ru-RU" sz="1000" b="0" i="0" u="none" strike="noStrike">
                        <a:solidFill>
                          <a:srgbClr val="000000"/>
                        </a:solidFill>
                        <a:effectLst/>
                        <a:latin typeface="Calibri" panose="020F0502020204030204" pitchFamily="34" charset="0"/>
                      </a:endParaRPr>
                    </a:p>
                  </a:txBody>
                  <a:tcPr marL="7084" marR="7084" marT="7084" marB="0" anchor="b"/>
                </a:tc>
                <a:extLst>
                  <a:ext uri="{0D108BD9-81ED-4DB2-BD59-A6C34878D82A}">
                    <a16:rowId xmlns:a16="http://schemas.microsoft.com/office/drawing/2014/main" val="824937931"/>
                  </a:ext>
                </a:extLst>
              </a:tr>
              <a:tr h="200594">
                <a:tc>
                  <a:txBody>
                    <a:bodyPr/>
                    <a:lstStyle/>
                    <a:p>
                      <a:pPr algn="l" fontAlgn="b"/>
                      <a:r>
                        <a:rPr lang="en-US" sz="1100" b="1" i="0" u="none" strike="noStrike" dirty="0">
                          <a:solidFill>
                            <a:srgbClr val="000000"/>
                          </a:solidFill>
                          <a:effectLst/>
                          <a:latin typeface="Calibri" panose="020F0502020204030204" pitchFamily="34" charset="0"/>
                        </a:rPr>
                        <a:t>CN</a:t>
                      </a:r>
                    </a:p>
                  </a:txBody>
                  <a:tcPr marL="7620" marR="7620" marT="7620" marB="0" anchor="b"/>
                </a:tc>
                <a:tc>
                  <a:txBody>
                    <a:bodyPr/>
                    <a:lstStyle/>
                    <a:p>
                      <a:pPr algn="r" fontAlgn="b"/>
                      <a:r>
                        <a:rPr lang="ru-RU" sz="1000" u="none" strike="noStrike">
                          <a:effectLst/>
                        </a:rPr>
                        <a:t>$1 126</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$6 381</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en-US" sz="1000" u="none" strike="noStrike">
                          <a:effectLst/>
                        </a:rPr>
                        <a:t>na</a:t>
                      </a:r>
                      <a:endParaRPr lang="en-US"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$1 051</a:t>
                      </a:r>
                      <a:endParaRPr lang="ru-RU" sz="1000" b="0" i="0" u="none" strike="noStrike">
                        <a:solidFill>
                          <a:srgbClr val="000000"/>
                        </a:solidFill>
                        <a:effectLst/>
                        <a:latin typeface="Calibri" panose="020F0502020204030204" pitchFamily="34" charset="0"/>
                      </a:endParaRPr>
                    </a:p>
                  </a:txBody>
                  <a:tcPr marL="7084" marR="7084" marT="7084" marB="0" anchor="b"/>
                </a:tc>
                <a:extLst>
                  <a:ext uri="{0D108BD9-81ED-4DB2-BD59-A6C34878D82A}">
                    <a16:rowId xmlns:a16="http://schemas.microsoft.com/office/drawing/2014/main" val="2524464040"/>
                  </a:ext>
                </a:extLst>
              </a:tr>
              <a:tr h="200594">
                <a:tc>
                  <a:txBody>
                    <a:bodyPr/>
                    <a:lstStyle/>
                    <a:p>
                      <a:pPr algn="r" fontAlgn="b"/>
                      <a:r>
                        <a:rPr lang="en-US" sz="1100" b="1" i="0" u="none" strike="noStrike">
                          <a:solidFill>
                            <a:srgbClr val="000000"/>
                          </a:solidFill>
                          <a:effectLst/>
                          <a:latin typeface="Calibri" panose="020F0502020204030204" pitchFamily="34" charset="0"/>
                        </a:rPr>
                        <a:t>Min</a:t>
                      </a:r>
                    </a:p>
                  </a:txBody>
                  <a:tcPr marL="7620" marR="7620" marT="7620" marB="0" anchor="b"/>
                </a:tc>
                <a:tc>
                  <a:txBody>
                    <a:bodyPr/>
                    <a:lstStyle/>
                    <a:p>
                      <a:pPr algn="l" fontAlgn="b"/>
                      <a:r>
                        <a:rPr lang="ru-RU" sz="1000" u="none" strike="noStrike">
                          <a:effectLst/>
                        </a:rPr>
                        <a:t> </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$374</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$270</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ru-RU" sz="1000" u="none" strike="noStrike">
                          <a:effectLst/>
                        </a:rPr>
                        <a:t> </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ru-RU" sz="1000" u="none" strike="noStrike">
                          <a:effectLst/>
                        </a:rPr>
                        <a:t> </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$285</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$3 000</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$1 654</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ru-RU" sz="1000" u="none" strike="noStrike">
                          <a:effectLst/>
                        </a:rPr>
                        <a:t> </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ru-RU" sz="1000" u="none" strike="noStrike">
                          <a:effectLst/>
                        </a:rPr>
                        <a:t> </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$216</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$508</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$283</a:t>
                      </a:r>
                      <a:endParaRPr lang="ru-RU" sz="1000" b="0" i="0" u="none" strike="noStrike">
                        <a:solidFill>
                          <a:srgbClr val="000000"/>
                        </a:solidFill>
                        <a:effectLst/>
                        <a:latin typeface="Calibri" panose="020F0502020204030204" pitchFamily="34" charset="0"/>
                      </a:endParaRPr>
                    </a:p>
                  </a:txBody>
                  <a:tcPr marL="7084" marR="7084" marT="7084" marB="0" anchor="b"/>
                </a:tc>
                <a:extLst>
                  <a:ext uri="{0D108BD9-81ED-4DB2-BD59-A6C34878D82A}">
                    <a16:rowId xmlns:a16="http://schemas.microsoft.com/office/drawing/2014/main" val="1612873834"/>
                  </a:ext>
                </a:extLst>
              </a:tr>
              <a:tr h="200594">
                <a:tc>
                  <a:txBody>
                    <a:bodyPr/>
                    <a:lstStyle/>
                    <a:p>
                      <a:pPr algn="r" fontAlgn="b"/>
                      <a:r>
                        <a:rPr lang="en-US" sz="1100" b="1" i="0" u="none" strike="noStrike">
                          <a:solidFill>
                            <a:srgbClr val="000000"/>
                          </a:solidFill>
                          <a:effectLst/>
                          <a:latin typeface="Calibri" panose="020F0502020204030204" pitchFamily="34" charset="0"/>
                        </a:rPr>
                        <a:t>Max</a:t>
                      </a:r>
                    </a:p>
                  </a:txBody>
                  <a:tcPr marL="7620" marR="7620" marT="7620" marB="0" anchor="b"/>
                </a:tc>
                <a:tc>
                  <a:txBody>
                    <a:bodyPr/>
                    <a:lstStyle/>
                    <a:p>
                      <a:pPr algn="l" fontAlgn="b"/>
                      <a:r>
                        <a:rPr lang="ru-RU" sz="1000" u="none" strike="noStrike">
                          <a:effectLst/>
                        </a:rPr>
                        <a:t> </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$533</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$500</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ru-RU" sz="1000" u="none" strike="noStrike">
                          <a:effectLst/>
                        </a:rPr>
                        <a:t> </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ru-RU" sz="1000" u="none" strike="noStrike">
                          <a:effectLst/>
                        </a:rPr>
                        <a:t> </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$458</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$6 381</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$2 500</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ru-RU" sz="1000" u="none" strike="noStrike">
                          <a:effectLst/>
                        </a:rPr>
                        <a:t> </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l" fontAlgn="b"/>
                      <a:r>
                        <a:rPr lang="ru-RU" sz="1000" u="none" strike="noStrike">
                          <a:effectLst/>
                        </a:rPr>
                        <a:t> </a:t>
                      </a:r>
                      <a:endParaRPr lang="ru-RU" sz="1000" b="0" i="0"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$301</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$720</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$1 051</a:t>
                      </a:r>
                      <a:endParaRPr lang="ru-RU" sz="1000" b="0" i="0" u="none" strike="noStrike">
                        <a:solidFill>
                          <a:srgbClr val="000000"/>
                        </a:solidFill>
                        <a:effectLst/>
                        <a:latin typeface="Calibri" panose="020F0502020204030204" pitchFamily="34" charset="0"/>
                      </a:endParaRPr>
                    </a:p>
                  </a:txBody>
                  <a:tcPr marL="7084" marR="7084" marT="7084" marB="0" anchor="b"/>
                </a:tc>
                <a:extLst>
                  <a:ext uri="{0D108BD9-81ED-4DB2-BD59-A6C34878D82A}">
                    <a16:rowId xmlns:a16="http://schemas.microsoft.com/office/drawing/2014/main" val="1903394664"/>
                  </a:ext>
                </a:extLst>
              </a:tr>
              <a:tr h="200594">
                <a:tc>
                  <a:txBody>
                    <a:bodyPr/>
                    <a:lstStyle/>
                    <a:p>
                      <a:pPr algn="r" fontAlgn="b"/>
                      <a:r>
                        <a:rPr lang="en-US" sz="1100" b="1" i="0" u="none" strike="noStrike">
                          <a:solidFill>
                            <a:srgbClr val="000000"/>
                          </a:solidFill>
                          <a:effectLst/>
                          <a:latin typeface="Calibri" panose="020F0502020204030204" pitchFamily="34" charset="0"/>
                        </a:rPr>
                        <a:t>Average</a:t>
                      </a:r>
                    </a:p>
                  </a:txBody>
                  <a:tcPr marL="7620" marR="7620" marT="7620" marB="0" anchor="b"/>
                </a:tc>
                <a:tc>
                  <a:txBody>
                    <a:bodyPr/>
                    <a:lstStyle/>
                    <a:p>
                      <a:pPr algn="r" fontAlgn="b"/>
                      <a:r>
                        <a:rPr lang="ru-RU" sz="1000" u="none" strike="noStrike">
                          <a:effectLst/>
                        </a:rPr>
                        <a:t>$1 315</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$478</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$354</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$225</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$338</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$344</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$4 280</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$2 040</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$564</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$345</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$265</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$580</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$498</a:t>
                      </a:r>
                      <a:endParaRPr lang="ru-RU" sz="1000" b="1" i="1" u="none" strike="noStrike">
                        <a:solidFill>
                          <a:srgbClr val="000000"/>
                        </a:solidFill>
                        <a:effectLst/>
                        <a:latin typeface="Calibri" panose="020F0502020204030204" pitchFamily="34" charset="0"/>
                      </a:endParaRPr>
                    </a:p>
                  </a:txBody>
                  <a:tcPr marL="7084" marR="7084" marT="7084" marB="0" anchor="b"/>
                </a:tc>
                <a:extLst>
                  <a:ext uri="{0D108BD9-81ED-4DB2-BD59-A6C34878D82A}">
                    <a16:rowId xmlns:a16="http://schemas.microsoft.com/office/drawing/2014/main" val="708392981"/>
                  </a:ext>
                </a:extLst>
              </a:tr>
              <a:tr h="200594">
                <a:tc>
                  <a:txBody>
                    <a:bodyPr/>
                    <a:lstStyle/>
                    <a:p>
                      <a:pPr algn="r" fontAlgn="b"/>
                      <a:r>
                        <a:rPr lang="en-US" sz="1100" b="1" i="0" u="none" strike="noStrike" dirty="0">
                          <a:solidFill>
                            <a:srgbClr val="000000"/>
                          </a:solidFill>
                          <a:effectLst/>
                          <a:latin typeface="Calibri" panose="020F0502020204030204" pitchFamily="34" charset="0"/>
                        </a:rPr>
                        <a:t>Median</a:t>
                      </a:r>
                    </a:p>
                  </a:txBody>
                  <a:tcPr marL="7620" marR="7620" marT="7620" marB="0" anchor="b"/>
                </a:tc>
                <a:tc>
                  <a:txBody>
                    <a:bodyPr/>
                    <a:lstStyle/>
                    <a:p>
                      <a:pPr algn="r" fontAlgn="b"/>
                      <a:r>
                        <a:rPr lang="ru-RU" sz="1000" u="none" strike="noStrike">
                          <a:effectLst/>
                        </a:rPr>
                        <a:t>$1 315</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$526</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$323</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$225</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$338</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$288</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$3 869</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$2 002</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$564</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$345</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$277</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a:effectLst/>
                        </a:rPr>
                        <a:t>$512</a:t>
                      </a:r>
                      <a:endParaRPr lang="ru-RU" sz="1000" b="1" i="1" u="none" strike="noStrike">
                        <a:solidFill>
                          <a:srgbClr val="000000"/>
                        </a:solidFill>
                        <a:effectLst/>
                        <a:latin typeface="Calibri" panose="020F0502020204030204" pitchFamily="34" charset="0"/>
                      </a:endParaRPr>
                    </a:p>
                  </a:txBody>
                  <a:tcPr marL="7084" marR="7084" marT="7084" marB="0" anchor="b"/>
                </a:tc>
                <a:tc>
                  <a:txBody>
                    <a:bodyPr/>
                    <a:lstStyle/>
                    <a:p>
                      <a:pPr algn="r" fontAlgn="b"/>
                      <a:r>
                        <a:rPr lang="ru-RU" sz="1000" u="none" strike="noStrike" dirty="0">
                          <a:effectLst/>
                        </a:rPr>
                        <a:t>$366</a:t>
                      </a:r>
                      <a:endParaRPr lang="ru-RU" sz="1000" b="1" i="1" u="none" strike="noStrike" dirty="0">
                        <a:solidFill>
                          <a:srgbClr val="000000"/>
                        </a:solidFill>
                        <a:effectLst/>
                        <a:latin typeface="Calibri" panose="020F0502020204030204" pitchFamily="34" charset="0"/>
                      </a:endParaRPr>
                    </a:p>
                  </a:txBody>
                  <a:tcPr marL="7084" marR="7084" marT="7084" marB="0" anchor="b"/>
                </a:tc>
                <a:extLst>
                  <a:ext uri="{0D108BD9-81ED-4DB2-BD59-A6C34878D82A}">
                    <a16:rowId xmlns:a16="http://schemas.microsoft.com/office/drawing/2014/main" val="3853609181"/>
                  </a:ext>
                </a:extLst>
              </a:tr>
            </a:tbl>
          </a:graphicData>
        </a:graphic>
      </p:graphicFrame>
      <p:pic>
        <p:nvPicPr>
          <p:cNvPr id="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24328" y="12612"/>
            <a:ext cx="1622975" cy="60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507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a:t>General Market Information</a:t>
            </a:r>
            <a:endParaRPr lang="ru-RU"/>
          </a:p>
        </p:txBody>
      </p:sp>
      <p:sp>
        <p:nvSpPr>
          <p:cNvPr id="7" name="Номер слайда 6"/>
          <p:cNvSpPr>
            <a:spLocks noGrp="1"/>
          </p:cNvSpPr>
          <p:nvPr>
            <p:ph type="sldNum" sz="quarter" idx="12"/>
          </p:nvPr>
        </p:nvSpPr>
        <p:spPr/>
        <p:txBody>
          <a:bodyPr/>
          <a:lstStyle/>
          <a:p>
            <a:fld id="{D7F305DA-160D-498F-B102-A1D8643B4A2C}" type="slidenum">
              <a:rPr lang="ru-RU" smtClean="0"/>
              <a:pPr/>
              <a:t>7</a:t>
            </a:fld>
            <a:endParaRPr lang="ru-RU"/>
          </a:p>
        </p:txBody>
      </p:sp>
      <p:sp>
        <p:nvSpPr>
          <p:cNvPr id="4" name="Rectangle 3"/>
          <p:cNvSpPr/>
          <p:nvPr/>
        </p:nvSpPr>
        <p:spPr>
          <a:xfrm>
            <a:off x="3299" y="6383916"/>
            <a:ext cx="6512917" cy="507831"/>
          </a:xfrm>
          <a:prstGeom prst="rect">
            <a:avLst/>
          </a:prstGeom>
        </p:spPr>
        <p:txBody>
          <a:bodyPr wrap="square">
            <a:spAutoFit/>
          </a:bodyPr>
          <a:lstStyle/>
          <a:p>
            <a:r>
              <a:rPr lang="en-US" sz="900">
                <a:solidFill>
                  <a:schemeClr val="tx1">
                    <a:lumMod val="85000"/>
                    <a:lumOff val="15000"/>
                  </a:schemeClr>
                </a:solidFill>
              </a:rPr>
              <a:t>*  source of information - </a:t>
            </a:r>
            <a:r>
              <a:rPr lang="en-GB" sz="900" u="sng">
                <a:hlinkClick r:id="rId3"/>
              </a:rPr>
              <a:t>http://erd.cbsl.gov.lk/presentation/htm/english/erd/sdds/rpt_sdds.aspx</a:t>
            </a:r>
            <a:r>
              <a:rPr lang="en-US" sz="900"/>
              <a:t> </a:t>
            </a:r>
            <a:endParaRPr lang="en-US" sz="900">
              <a:solidFill>
                <a:schemeClr val="tx2"/>
              </a:solidFill>
            </a:endParaRPr>
          </a:p>
          <a:p>
            <a:r>
              <a:rPr lang="en-US" sz="900">
                <a:solidFill>
                  <a:schemeClr val="tx1">
                    <a:lumMod val="85000"/>
                    <a:lumOff val="15000"/>
                  </a:schemeClr>
                </a:solidFill>
              </a:rPr>
              <a:t>** source of information - </a:t>
            </a:r>
            <a:r>
              <a:rPr lang="en-GB" sz="900" i="1"/>
              <a:t>[World Bank, World Development Indicators</a:t>
            </a:r>
            <a:r>
              <a:rPr lang="en-US" sz="900"/>
              <a:t>]</a:t>
            </a:r>
            <a:endParaRPr lang="en-US" sz="900">
              <a:solidFill>
                <a:schemeClr val="tx1">
                  <a:lumMod val="85000"/>
                  <a:lumOff val="15000"/>
                </a:schemeClr>
              </a:solidFill>
            </a:endParaRPr>
          </a:p>
          <a:p>
            <a:r>
              <a:rPr lang="en-US" sz="900">
                <a:solidFill>
                  <a:schemeClr val="tx1">
                    <a:lumMod val="85000"/>
                    <a:lumOff val="15000"/>
                  </a:schemeClr>
                </a:solidFill>
              </a:rPr>
              <a:t>*** source of information  - </a:t>
            </a:r>
            <a:r>
              <a:rPr lang="en-GB" sz="900" u="sng">
                <a:hlinkClick r:id="rId4"/>
              </a:rPr>
              <a:t>http://www.cbsl.gov.lk/pics_n_docs/10_pub/_docs/efr/annual_report/AR2015/English/7_Chapter_03.pdf</a:t>
            </a:r>
            <a:r>
              <a:rPr lang="en-GB" sz="900"/>
              <a:t> </a:t>
            </a:r>
            <a:endParaRPr lang="en-US" sz="900">
              <a:solidFill>
                <a:schemeClr val="tx1">
                  <a:lumMod val="85000"/>
                  <a:lumOff val="15000"/>
                </a:schemeClr>
              </a:solidFill>
            </a:endParaRPr>
          </a:p>
        </p:txBody>
      </p:sp>
      <p:pic>
        <p:nvPicPr>
          <p:cNvPr id="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24328" y="12612"/>
            <a:ext cx="1622975" cy="60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Table 4"/>
          <p:cNvGraphicFramePr>
            <a:graphicFrameLocks noGrp="1"/>
          </p:cNvGraphicFramePr>
          <p:nvPr>
            <p:extLst>
              <p:ext uri="{D42A27DB-BD31-4B8C-83A1-F6EECF244321}">
                <p14:modId xmlns:p14="http://schemas.microsoft.com/office/powerpoint/2010/main" val="1048696197"/>
              </p:ext>
            </p:extLst>
          </p:nvPr>
        </p:nvGraphicFramePr>
        <p:xfrm>
          <a:off x="3299" y="607950"/>
          <a:ext cx="5648820" cy="5737296"/>
        </p:xfrm>
        <a:graphic>
          <a:graphicData uri="http://schemas.openxmlformats.org/drawingml/2006/table">
            <a:tbl>
              <a:tblPr firstRow="1" bandRow="1">
                <a:tableStyleId>{5C22544A-7EE6-4342-B048-85BDC9FD1C3A}</a:tableStyleId>
              </a:tblPr>
              <a:tblGrid>
                <a:gridCol w="362645">
                  <a:extLst>
                    <a:ext uri="{9D8B030D-6E8A-4147-A177-3AD203B41FA5}">
                      <a16:colId xmlns:a16="http://schemas.microsoft.com/office/drawing/2014/main" val="20000"/>
                    </a:ext>
                  </a:extLst>
                </a:gridCol>
                <a:gridCol w="3413968">
                  <a:extLst>
                    <a:ext uri="{9D8B030D-6E8A-4147-A177-3AD203B41FA5}">
                      <a16:colId xmlns:a16="http://schemas.microsoft.com/office/drawing/2014/main" val="20001"/>
                    </a:ext>
                  </a:extLst>
                </a:gridCol>
                <a:gridCol w="1008112">
                  <a:extLst>
                    <a:ext uri="{9D8B030D-6E8A-4147-A177-3AD203B41FA5}">
                      <a16:colId xmlns:a16="http://schemas.microsoft.com/office/drawing/2014/main" val="20002"/>
                    </a:ext>
                  </a:extLst>
                </a:gridCol>
                <a:gridCol w="864095">
                  <a:extLst>
                    <a:ext uri="{9D8B030D-6E8A-4147-A177-3AD203B41FA5}">
                      <a16:colId xmlns:a16="http://schemas.microsoft.com/office/drawing/2014/main" val="20003"/>
                    </a:ext>
                  </a:extLst>
                </a:gridCol>
              </a:tblGrid>
              <a:tr h="361711">
                <a:tc>
                  <a:txBody>
                    <a:bodyPr/>
                    <a:lstStyle/>
                    <a:p>
                      <a:r>
                        <a:rPr lang="ru-RU" sz="1400" b="0" kern="1200" dirty="0">
                          <a:solidFill>
                            <a:schemeClr val="lt1"/>
                          </a:solidFill>
                          <a:latin typeface="+mn-lt"/>
                          <a:ea typeface="+mn-ea"/>
                          <a:cs typeface="+mn-cs"/>
                        </a:rPr>
                        <a:t>№</a:t>
                      </a:r>
                      <a:endParaRPr lang="en-US" sz="1400" b="0" kern="1200" dirty="0">
                        <a:solidFill>
                          <a:schemeClr val="lt1"/>
                        </a:solidFill>
                        <a:latin typeface="+mn-lt"/>
                        <a:ea typeface="+mn-ea"/>
                        <a:cs typeface="+mn-cs"/>
                      </a:endParaRPr>
                    </a:p>
                  </a:txBody>
                  <a:tcPr/>
                </a:tc>
                <a:tc>
                  <a:txBody>
                    <a:bodyPr/>
                    <a:lstStyle/>
                    <a:p>
                      <a:pPr marL="0" algn="ctr" defTabSz="914400" rtl="0" eaLnBrk="1" latinLnBrk="0" hangingPunct="1"/>
                      <a:r>
                        <a:rPr lang="en-US" sz="1400" b="0" kern="1200" dirty="0">
                          <a:solidFill>
                            <a:schemeClr val="lt1"/>
                          </a:solidFill>
                          <a:latin typeface="+mn-lt"/>
                          <a:ea typeface="+mn-ea"/>
                          <a:cs typeface="+mn-cs"/>
                        </a:rPr>
                        <a:t>Parameter</a:t>
                      </a:r>
                      <a:r>
                        <a:rPr lang="en-GB" sz="1400" b="0" kern="1200" dirty="0">
                          <a:solidFill>
                            <a:schemeClr val="lt1"/>
                          </a:solidFill>
                          <a:latin typeface="+mn-lt"/>
                          <a:ea typeface="+mn-ea"/>
                          <a:cs typeface="+mn-cs"/>
                        </a:rPr>
                        <a:t>e</a:t>
                      </a:r>
                      <a:r>
                        <a:rPr lang="en-US" sz="1400" b="0" kern="1200" dirty="0">
                          <a:solidFill>
                            <a:schemeClr val="lt1"/>
                          </a:solidFill>
                          <a:latin typeface="+mn-lt"/>
                          <a:ea typeface="+mn-ea"/>
                          <a:cs typeface="+mn-cs"/>
                        </a:rPr>
                        <a:t>r</a:t>
                      </a:r>
                    </a:p>
                  </a:txBody>
                  <a:tcPr/>
                </a:tc>
                <a:tc>
                  <a:txBody>
                    <a:bodyPr/>
                    <a:lstStyle/>
                    <a:p>
                      <a:pPr algn="ctr"/>
                      <a:r>
                        <a:rPr lang="en-US" sz="1400" b="0" dirty="0"/>
                        <a:t>Sri Lanka</a:t>
                      </a:r>
                    </a:p>
                  </a:txBody>
                  <a:tcPr/>
                </a:tc>
                <a:tc>
                  <a:txBody>
                    <a:bodyPr/>
                    <a:lstStyle/>
                    <a:p>
                      <a:pPr algn="ctr"/>
                      <a:r>
                        <a:rPr lang="en-US" sz="1400" b="0" dirty="0"/>
                        <a:t>Colombo</a:t>
                      </a:r>
                    </a:p>
                  </a:txBody>
                  <a:tcPr/>
                </a:tc>
                <a:extLst>
                  <a:ext uri="{0D108BD9-81ED-4DB2-BD59-A6C34878D82A}">
                    <a16:rowId xmlns:a16="http://schemas.microsoft.com/office/drawing/2014/main" val="10000"/>
                  </a:ext>
                </a:extLst>
              </a:tr>
              <a:tr h="325541">
                <a:tc>
                  <a:txBody>
                    <a:bodyPr/>
                    <a:lstStyle/>
                    <a:p>
                      <a:r>
                        <a:rPr lang="en-US" sz="1200" dirty="0"/>
                        <a:t>1</a:t>
                      </a:r>
                    </a:p>
                  </a:txBody>
                  <a:tcPr anchor="ctr"/>
                </a:tc>
                <a:tc>
                  <a:txBody>
                    <a:bodyPr/>
                    <a:lstStyle/>
                    <a:p>
                      <a:r>
                        <a:rPr lang="en-US" sz="1200" dirty="0"/>
                        <a:t>Population (</a:t>
                      </a:r>
                      <a:r>
                        <a:rPr lang="en-US" sz="1200" dirty="0" err="1"/>
                        <a:t>mln</a:t>
                      </a:r>
                      <a:r>
                        <a:rPr lang="en-US" sz="1200" dirty="0"/>
                        <a:t>)</a:t>
                      </a:r>
                    </a:p>
                  </a:txBody>
                  <a:tcPr anchor="ctr"/>
                </a:tc>
                <a:tc>
                  <a:txBody>
                    <a:bodyPr/>
                    <a:lstStyle/>
                    <a:p>
                      <a:pPr algn="ctr"/>
                      <a:r>
                        <a:rPr lang="en-US" sz="1200" dirty="0"/>
                        <a:t>21 </a:t>
                      </a:r>
                    </a:p>
                  </a:txBody>
                  <a:tcPr anchor="ctr"/>
                </a:tc>
                <a:tc>
                  <a:txBody>
                    <a:bodyPr/>
                    <a:lstStyle/>
                    <a:p>
                      <a:pPr algn="ctr"/>
                      <a:r>
                        <a:rPr lang="en-US" sz="1200" dirty="0"/>
                        <a:t>2,63</a:t>
                      </a:r>
                    </a:p>
                  </a:txBody>
                  <a:tcPr anchor="ctr"/>
                </a:tc>
                <a:extLst>
                  <a:ext uri="{0D108BD9-81ED-4DB2-BD59-A6C34878D82A}">
                    <a16:rowId xmlns:a16="http://schemas.microsoft.com/office/drawing/2014/main" val="10001"/>
                  </a:ext>
                </a:extLst>
              </a:tr>
              <a:tr h="325541">
                <a:tc>
                  <a:txBody>
                    <a:bodyPr/>
                    <a:lstStyle/>
                    <a:p>
                      <a:r>
                        <a:rPr lang="en-US" sz="1200" dirty="0"/>
                        <a:t>2</a:t>
                      </a:r>
                    </a:p>
                  </a:txBody>
                  <a:tcPr anchor="ctr"/>
                </a:tc>
                <a:tc>
                  <a:txBody>
                    <a:bodyPr/>
                    <a:lstStyle/>
                    <a:p>
                      <a:r>
                        <a:rPr lang="en-US" sz="1200" dirty="0"/>
                        <a:t>Labor force ratio</a:t>
                      </a:r>
                    </a:p>
                  </a:txBody>
                  <a:tcPr anchor="ctr"/>
                </a:tc>
                <a:tc>
                  <a:txBody>
                    <a:bodyPr/>
                    <a:lstStyle/>
                    <a:p>
                      <a:pPr algn="ctr"/>
                      <a:r>
                        <a:rPr lang="en-US" sz="1200" dirty="0"/>
                        <a:t>42%</a:t>
                      </a:r>
                    </a:p>
                  </a:txBody>
                  <a:tcPr anchor="ctr"/>
                </a:tc>
                <a:tc>
                  <a:txBody>
                    <a:bodyPr/>
                    <a:lstStyle/>
                    <a:p>
                      <a:pPr algn="ctr"/>
                      <a:r>
                        <a:rPr lang="en-US" sz="1200" dirty="0"/>
                        <a:t>49%</a:t>
                      </a:r>
                    </a:p>
                  </a:txBody>
                  <a:tcPr anchor="ctr"/>
                </a:tc>
                <a:extLst>
                  <a:ext uri="{0D108BD9-81ED-4DB2-BD59-A6C34878D82A}">
                    <a16:rowId xmlns:a16="http://schemas.microsoft.com/office/drawing/2014/main" val="10002"/>
                  </a:ext>
                </a:extLst>
              </a:tr>
              <a:tr h="325541">
                <a:tc>
                  <a:txBody>
                    <a:bodyPr/>
                    <a:lstStyle/>
                    <a:p>
                      <a:r>
                        <a:rPr lang="en-US" sz="1200" dirty="0"/>
                        <a:t>3</a:t>
                      </a:r>
                    </a:p>
                  </a:txBody>
                  <a:tcPr anchor="ctr"/>
                </a:tc>
                <a:tc>
                  <a:txBody>
                    <a:bodyPr/>
                    <a:lstStyle/>
                    <a:p>
                      <a:r>
                        <a:rPr lang="en-GB" sz="1200" b="0" kern="1200" baseline="0" dirty="0">
                          <a:solidFill>
                            <a:schemeClr val="dk1"/>
                          </a:solidFill>
                          <a:latin typeface="+mn-lt"/>
                          <a:ea typeface="+mn-ea"/>
                          <a:cs typeface="+mn-cs"/>
                        </a:rPr>
                        <a:t>Un</a:t>
                      </a:r>
                      <a:r>
                        <a:rPr lang="en-US" sz="1200" kern="1200" dirty="0">
                          <a:solidFill>
                            <a:schemeClr val="dk1"/>
                          </a:solidFill>
                          <a:latin typeface="+mn-lt"/>
                          <a:ea typeface="+mn-ea"/>
                          <a:cs typeface="+mn-cs"/>
                        </a:rPr>
                        <a:t>employment</a:t>
                      </a:r>
                      <a:r>
                        <a:rPr lang="en-US" sz="1200" baseline="0" dirty="0"/>
                        <a:t> rate*</a:t>
                      </a:r>
                      <a:endParaRPr lang="en-US" sz="1200" dirty="0"/>
                    </a:p>
                  </a:txBody>
                  <a:tcPr anchor="ctr"/>
                </a:tc>
                <a:tc>
                  <a:txBody>
                    <a:bodyPr/>
                    <a:lstStyle/>
                    <a:p>
                      <a:pPr algn="ctr"/>
                      <a:r>
                        <a:rPr lang="en-US" sz="1200" dirty="0"/>
                        <a:t>5,3%</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t>-</a:t>
                      </a:r>
                    </a:p>
                  </a:txBody>
                  <a:tcPr anchor="ctr"/>
                </a:tc>
                <a:extLst>
                  <a:ext uri="{0D108BD9-81ED-4DB2-BD59-A6C34878D82A}">
                    <a16:rowId xmlns:a16="http://schemas.microsoft.com/office/drawing/2014/main" val="10003"/>
                  </a:ext>
                </a:extLst>
              </a:tr>
              <a:tr h="325541">
                <a:tc>
                  <a:txBody>
                    <a:bodyPr/>
                    <a:lstStyle/>
                    <a:p>
                      <a:r>
                        <a:rPr lang="en-US" sz="1200" dirty="0"/>
                        <a:t>4</a:t>
                      </a:r>
                    </a:p>
                  </a:txBody>
                  <a:tcPr anchor="ctr"/>
                </a:tc>
                <a:tc>
                  <a:txBody>
                    <a:bodyPr/>
                    <a:lstStyle/>
                    <a:p>
                      <a:r>
                        <a:rPr lang="en-GB" sz="1200" kern="1200" dirty="0">
                          <a:solidFill>
                            <a:schemeClr val="dk1"/>
                          </a:solidFill>
                          <a:latin typeface="+mn-lt"/>
                          <a:ea typeface="+mn-ea"/>
                          <a:cs typeface="+mn-cs"/>
                        </a:rPr>
                        <a:t>GDP per capita</a:t>
                      </a:r>
                      <a:r>
                        <a:rPr lang="en-US" sz="1200" kern="1200" dirty="0">
                          <a:solidFill>
                            <a:schemeClr val="dk1"/>
                          </a:solidFill>
                          <a:latin typeface="+mn-lt"/>
                          <a:ea typeface="+mn-ea"/>
                          <a:cs typeface="+mn-cs"/>
                        </a:rPr>
                        <a:t>**</a:t>
                      </a:r>
                    </a:p>
                  </a:txBody>
                  <a:tcPr anchor="ctr"/>
                </a:tc>
                <a:tc>
                  <a:txBody>
                    <a:bodyPr/>
                    <a:lstStyle/>
                    <a:p>
                      <a:pPr algn="ctr"/>
                      <a:r>
                        <a:rPr lang="en-GB" sz="1200" kern="1200" dirty="0">
                          <a:solidFill>
                            <a:schemeClr val="dk1"/>
                          </a:solidFill>
                          <a:effectLst/>
                          <a:latin typeface="+mn-lt"/>
                          <a:ea typeface="+mn-ea"/>
                          <a:cs typeface="+mn-cs"/>
                        </a:rPr>
                        <a:t>$3.9K</a:t>
                      </a:r>
                      <a:r>
                        <a:rPr lang="en-US" sz="1200" dirty="0">
                          <a:effectLst/>
                        </a:rPr>
                        <a:t> </a:t>
                      </a:r>
                      <a:endParaRPr lang="en-US" sz="1200" dirty="0"/>
                    </a:p>
                  </a:txBody>
                  <a:tcPr anchor="ctr"/>
                </a:tc>
                <a:tc>
                  <a:txBody>
                    <a:bodyPr/>
                    <a:lstStyle/>
                    <a:p>
                      <a:pPr algn="ctr"/>
                      <a:r>
                        <a:rPr lang="en-US" sz="1200" dirty="0"/>
                        <a:t>-</a:t>
                      </a:r>
                    </a:p>
                  </a:txBody>
                  <a:tcPr anchor="ctr"/>
                </a:tc>
                <a:extLst>
                  <a:ext uri="{0D108BD9-81ED-4DB2-BD59-A6C34878D82A}">
                    <a16:rowId xmlns:a16="http://schemas.microsoft.com/office/drawing/2014/main" val="10004"/>
                  </a:ext>
                </a:extLst>
              </a:tr>
              <a:tr h="325541">
                <a:tc>
                  <a:txBody>
                    <a:bodyPr/>
                    <a:lstStyle/>
                    <a:p>
                      <a:r>
                        <a:rPr lang="en-US" sz="1200" dirty="0"/>
                        <a:t>5</a:t>
                      </a:r>
                    </a:p>
                  </a:txBody>
                  <a:tcPr anchor="ctr"/>
                </a:tc>
                <a:tc>
                  <a:txBody>
                    <a:bodyPr/>
                    <a:lstStyle/>
                    <a:p>
                      <a:r>
                        <a:rPr lang="en-GB" sz="1200" kern="1200" dirty="0">
                          <a:solidFill>
                            <a:schemeClr val="dk1"/>
                          </a:solidFill>
                          <a:latin typeface="+mn-lt"/>
                          <a:ea typeface="+mn-ea"/>
                          <a:cs typeface="+mn-cs"/>
                        </a:rPr>
                        <a:t>GDP growth</a:t>
                      </a:r>
                      <a:r>
                        <a:rPr lang="ru-RU" sz="1200" kern="1200" dirty="0">
                          <a:solidFill>
                            <a:schemeClr val="dk1"/>
                          </a:solidFill>
                          <a:latin typeface="+mn-lt"/>
                          <a:ea typeface="+mn-ea"/>
                          <a:cs typeface="+mn-cs"/>
                        </a:rPr>
                        <a:t> </a:t>
                      </a:r>
                      <a:r>
                        <a:rPr lang="ru-RU" sz="900" kern="1200" dirty="0">
                          <a:solidFill>
                            <a:schemeClr val="dk1"/>
                          </a:solidFill>
                          <a:latin typeface="+mn-lt"/>
                          <a:ea typeface="+mn-ea"/>
                          <a:cs typeface="+mn-cs"/>
                        </a:rPr>
                        <a:t>(</a:t>
                      </a:r>
                      <a:r>
                        <a:rPr lang="en-GB" sz="900" kern="1200" dirty="0">
                          <a:solidFill>
                            <a:schemeClr val="dk1"/>
                          </a:solidFill>
                          <a:latin typeface="+mn-lt"/>
                          <a:ea typeface="+mn-ea"/>
                          <a:cs typeface="+mn-cs"/>
                        </a:rPr>
                        <a:t>5Y average</a:t>
                      </a:r>
                      <a:r>
                        <a:rPr lang="ru-RU" sz="900" kern="1200" dirty="0">
                          <a:solidFill>
                            <a:schemeClr val="dk1"/>
                          </a:solidFill>
                          <a:latin typeface="+mn-lt"/>
                          <a:ea typeface="+mn-ea"/>
                          <a:cs typeface="+mn-cs"/>
                        </a:rPr>
                        <a:t>)</a:t>
                      </a:r>
                      <a:endParaRPr lang="en-US" sz="900" dirty="0"/>
                    </a:p>
                  </a:txBody>
                  <a:tcPr anchor="ctr"/>
                </a:tc>
                <a:tc>
                  <a:txBody>
                    <a:bodyPr/>
                    <a:lstStyle/>
                    <a:p>
                      <a:pPr algn="ctr"/>
                      <a:r>
                        <a:rPr lang="en-US" sz="1200" dirty="0"/>
                        <a:t>6,0%</a:t>
                      </a:r>
                    </a:p>
                  </a:txBody>
                  <a:tcPr anchor="ctr"/>
                </a:tc>
                <a:tc>
                  <a:txBody>
                    <a:bodyPr/>
                    <a:lstStyle/>
                    <a:p>
                      <a:pPr algn="ctr"/>
                      <a:r>
                        <a:rPr lang="en-US" sz="1200" dirty="0"/>
                        <a:t>-</a:t>
                      </a:r>
                    </a:p>
                  </a:txBody>
                  <a:tcPr anchor="ctr"/>
                </a:tc>
                <a:extLst>
                  <a:ext uri="{0D108BD9-81ED-4DB2-BD59-A6C34878D82A}">
                    <a16:rowId xmlns:a16="http://schemas.microsoft.com/office/drawing/2014/main" val="10005"/>
                  </a:ext>
                </a:extLst>
              </a:tr>
              <a:tr h="362322">
                <a:tc>
                  <a:txBody>
                    <a:bodyPr/>
                    <a:lstStyle/>
                    <a:p>
                      <a:r>
                        <a:rPr lang="en-US" sz="1200" dirty="0"/>
                        <a:t>6</a:t>
                      </a:r>
                    </a:p>
                  </a:txBody>
                  <a:tcPr anchor="ctr"/>
                </a:tc>
                <a:tc>
                  <a:txBody>
                    <a:bodyPr/>
                    <a:lstStyle/>
                    <a:p>
                      <a:r>
                        <a:rPr lang="en-US" sz="1200" dirty="0"/>
                        <a:t>Average</a:t>
                      </a:r>
                      <a:r>
                        <a:rPr lang="en-US" sz="1200" baseline="0" dirty="0"/>
                        <a:t> </a:t>
                      </a:r>
                      <a:r>
                        <a:rPr lang="en-US" sz="1200" dirty="0"/>
                        <a:t>Monthly</a:t>
                      </a:r>
                      <a:r>
                        <a:rPr lang="en-US" sz="1200" baseline="0" dirty="0"/>
                        <a:t> income****</a:t>
                      </a:r>
                      <a:endParaRPr lang="en-US" sz="1200" dirty="0"/>
                    </a:p>
                  </a:txBody>
                  <a:tcPr anchor="ctr"/>
                </a:tc>
                <a:tc>
                  <a:txBody>
                    <a:bodyPr/>
                    <a:lstStyle/>
                    <a:p>
                      <a:pPr algn="ctr"/>
                      <a:r>
                        <a:rPr lang="en-US" sz="1200" dirty="0">
                          <a:solidFill>
                            <a:schemeClr val="tx1"/>
                          </a:solidFill>
                        </a:rPr>
                        <a:t>$233</a:t>
                      </a:r>
                    </a:p>
                  </a:txBody>
                  <a:tcPr anchor="ctr"/>
                </a:tc>
                <a:tc>
                  <a:txBody>
                    <a:bodyPr/>
                    <a:lstStyle/>
                    <a:p>
                      <a:pPr algn="ctr"/>
                      <a:r>
                        <a:rPr lang="en-US" sz="1200" dirty="0">
                          <a:solidFill>
                            <a:schemeClr val="tx1"/>
                          </a:solidFill>
                        </a:rPr>
                        <a:t>$363</a:t>
                      </a:r>
                    </a:p>
                  </a:txBody>
                  <a:tcPr anchor="ctr"/>
                </a:tc>
                <a:extLst>
                  <a:ext uri="{0D108BD9-81ED-4DB2-BD59-A6C34878D82A}">
                    <a16:rowId xmlns:a16="http://schemas.microsoft.com/office/drawing/2014/main" val="10006"/>
                  </a:ext>
                </a:extLst>
              </a:tr>
              <a:tr h="325541">
                <a:tc>
                  <a:txBody>
                    <a:bodyPr/>
                    <a:lstStyle/>
                    <a:p>
                      <a:r>
                        <a:rPr lang="en-US" sz="1200" dirty="0"/>
                        <a:t>7</a:t>
                      </a:r>
                    </a:p>
                  </a:txBody>
                  <a:tcPr anchor="ctr"/>
                </a:tc>
                <a:tc>
                  <a:txBody>
                    <a:bodyPr/>
                    <a:lstStyle/>
                    <a:p>
                      <a:r>
                        <a:rPr lang="en-US" sz="1200" kern="1200" dirty="0">
                          <a:solidFill>
                            <a:schemeClr val="dk1"/>
                          </a:solidFill>
                          <a:latin typeface="+mn-lt"/>
                          <a:ea typeface="+mn-ea"/>
                          <a:cs typeface="+mn-cs"/>
                        </a:rPr>
                        <a:t>Mobile phone penetration </a:t>
                      </a:r>
                      <a:r>
                        <a:rPr lang="en-US" sz="900" kern="1200" dirty="0">
                          <a:solidFill>
                            <a:schemeClr val="dk1"/>
                          </a:solidFill>
                          <a:latin typeface="+mn-lt"/>
                          <a:ea typeface="+mn-ea"/>
                          <a:cs typeface="+mn-cs"/>
                        </a:rPr>
                        <a:t>(</a:t>
                      </a:r>
                      <a:r>
                        <a:rPr lang="en-US" sz="900" kern="1200" dirty="0" err="1">
                          <a:solidFill>
                            <a:schemeClr val="dk1"/>
                          </a:solidFill>
                          <a:latin typeface="+mn-lt"/>
                          <a:ea typeface="+mn-ea"/>
                          <a:cs typeface="+mn-cs"/>
                        </a:rPr>
                        <a:t>inc.</a:t>
                      </a:r>
                      <a:r>
                        <a:rPr lang="en-US" sz="900" kern="1200" baseline="0" dirty="0">
                          <a:solidFill>
                            <a:schemeClr val="dk1"/>
                          </a:solidFill>
                          <a:latin typeface="+mn-lt"/>
                          <a:ea typeface="+mn-ea"/>
                          <a:cs typeface="+mn-cs"/>
                        </a:rPr>
                        <a:t> smartphones)</a:t>
                      </a:r>
                      <a:r>
                        <a:rPr lang="en-US" sz="1200" kern="1200" baseline="0" dirty="0">
                          <a:solidFill>
                            <a:schemeClr val="dk1"/>
                          </a:solidFill>
                          <a:latin typeface="+mn-lt"/>
                          <a:ea typeface="+mn-ea"/>
                          <a:cs typeface="+mn-cs"/>
                        </a:rPr>
                        <a:t>***</a:t>
                      </a:r>
                      <a:endParaRPr lang="en-US" sz="1200" kern="1200" dirty="0">
                        <a:solidFill>
                          <a:schemeClr val="dk1"/>
                        </a:solidFill>
                        <a:latin typeface="+mn-lt"/>
                        <a:ea typeface="+mn-ea"/>
                        <a:cs typeface="+mn-cs"/>
                      </a:endParaRPr>
                    </a:p>
                  </a:txBody>
                  <a:tcPr anchor="ctr"/>
                </a:tc>
                <a:tc>
                  <a:txBody>
                    <a:bodyPr/>
                    <a:lstStyle/>
                    <a:p>
                      <a:pPr algn="ctr"/>
                      <a:r>
                        <a:rPr lang="en-US" sz="1200" dirty="0"/>
                        <a:t>116%</a:t>
                      </a:r>
                    </a:p>
                  </a:txBody>
                  <a:tcPr anchor="ctr"/>
                </a:tc>
                <a:tc>
                  <a:txBody>
                    <a:bodyPr/>
                    <a:lstStyle/>
                    <a:p>
                      <a:pPr algn="ctr"/>
                      <a:r>
                        <a:rPr lang="en-US" sz="1200" dirty="0"/>
                        <a:t>-</a:t>
                      </a:r>
                    </a:p>
                  </a:txBody>
                  <a:tcPr anchor="ctr"/>
                </a:tc>
                <a:extLst>
                  <a:ext uri="{0D108BD9-81ED-4DB2-BD59-A6C34878D82A}">
                    <a16:rowId xmlns:a16="http://schemas.microsoft.com/office/drawing/2014/main" val="10007"/>
                  </a:ext>
                </a:extLst>
              </a:tr>
              <a:tr h="325541">
                <a:tc>
                  <a:txBody>
                    <a:bodyPr/>
                    <a:lstStyle/>
                    <a:p>
                      <a:r>
                        <a:rPr lang="en-US" sz="1200" dirty="0"/>
                        <a:t>8</a:t>
                      </a:r>
                    </a:p>
                  </a:txBody>
                  <a:tcPr anchor="ctr"/>
                </a:tc>
                <a:tc>
                  <a:txBody>
                    <a:bodyPr/>
                    <a:lstStyle/>
                    <a:p>
                      <a:pPr marL="0" algn="l" defTabSz="914400" rtl="0" eaLnBrk="1" latinLnBrk="0" hangingPunct="1"/>
                      <a:r>
                        <a:rPr lang="en-US" sz="1200" kern="1200" dirty="0">
                          <a:solidFill>
                            <a:schemeClr val="dk1"/>
                          </a:solidFill>
                          <a:latin typeface="+mn-lt"/>
                          <a:ea typeface="+mn-ea"/>
                          <a:cs typeface="+mn-cs"/>
                        </a:rPr>
                        <a:t>Smartphone penetration </a:t>
                      </a:r>
                      <a:r>
                        <a:rPr lang="en-US" sz="900" kern="1200" dirty="0">
                          <a:solidFill>
                            <a:schemeClr val="dk1"/>
                          </a:solidFill>
                          <a:latin typeface="+mn-lt"/>
                          <a:ea typeface="+mn-ea"/>
                          <a:cs typeface="+mn-cs"/>
                        </a:rPr>
                        <a:t>(out of mobile), </a:t>
                      </a:r>
                      <a:r>
                        <a:rPr lang="en-US" sz="900" kern="1200" dirty="0">
                          <a:solidFill>
                            <a:schemeClr val="tx1"/>
                          </a:solidFill>
                          <a:latin typeface="+mn-lt"/>
                          <a:ea typeface="+mn-ea"/>
                          <a:cs typeface="+mn-cs"/>
                        </a:rPr>
                        <a:t>forecast</a:t>
                      </a:r>
                      <a:r>
                        <a:rPr lang="en-US" sz="900" kern="1200" baseline="0" dirty="0">
                          <a:solidFill>
                            <a:schemeClr val="tx1"/>
                          </a:solidFill>
                          <a:latin typeface="+mn-lt"/>
                          <a:ea typeface="+mn-ea"/>
                          <a:cs typeface="+mn-cs"/>
                        </a:rPr>
                        <a:t> </a:t>
                      </a:r>
                      <a:r>
                        <a:rPr lang="en-US" sz="900" kern="1200" dirty="0">
                          <a:solidFill>
                            <a:schemeClr val="tx1"/>
                          </a:solidFill>
                          <a:latin typeface="+mn-lt"/>
                          <a:ea typeface="+mn-ea"/>
                          <a:cs typeface="+mn-cs"/>
                        </a:rPr>
                        <a:t>2016</a:t>
                      </a:r>
                      <a:endParaRPr lang="en-US" sz="1200" kern="1200" dirty="0">
                        <a:solidFill>
                          <a:schemeClr val="tx1"/>
                        </a:solidFill>
                        <a:latin typeface="+mn-lt"/>
                        <a:ea typeface="+mn-ea"/>
                        <a:cs typeface="+mn-cs"/>
                      </a:endParaRPr>
                    </a:p>
                  </a:txBody>
                  <a:tcPr anchor="ctr"/>
                </a:tc>
                <a:tc>
                  <a:txBody>
                    <a:bodyPr/>
                    <a:lstStyle/>
                    <a:p>
                      <a:pPr algn="ctr"/>
                      <a:r>
                        <a:rPr lang="en-US" sz="1200" dirty="0">
                          <a:solidFill>
                            <a:schemeClr val="tx1"/>
                          </a:solidFill>
                        </a:rPr>
                        <a:t>41%</a:t>
                      </a:r>
                    </a:p>
                  </a:txBody>
                  <a:tcPr anchor="ctr"/>
                </a:tc>
                <a:tc>
                  <a:txBody>
                    <a:bodyPr/>
                    <a:lstStyle/>
                    <a:p>
                      <a:pPr algn="ctr"/>
                      <a:r>
                        <a:rPr lang="en-US" sz="1200" dirty="0">
                          <a:solidFill>
                            <a:schemeClr val="tx1"/>
                          </a:solidFill>
                        </a:rPr>
                        <a:t>60%</a:t>
                      </a:r>
                    </a:p>
                  </a:txBody>
                  <a:tcPr anchor="ctr"/>
                </a:tc>
                <a:extLst>
                  <a:ext uri="{0D108BD9-81ED-4DB2-BD59-A6C34878D82A}">
                    <a16:rowId xmlns:a16="http://schemas.microsoft.com/office/drawing/2014/main" val="10008"/>
                  </a:ext>
                </a:extLst>
              </a:tr>
              <a:tr h="325541">
                <a:tc>
                  <a:txBody>
                    <a:bodyPr/>
                    <a:lstStyle/>
                    <a:p>
                      <a:r>
                        <a:rPr lang="en-US" sz="1200" dirty="0"/>
                        <a:t>9</a:t>
                      </a:r>
                    </a:p>
                  </a:txBody>
                  <a:tcPr anchor="ctr"/>
                </a:tc>
                <a:tc>
                  <a:txBody>
                    <a:bodyPr/>
                    <a:lstStyle/>
                    <a:p>
                      <a:pPr marL="0" algn="l" defTabSz="914400" rtl="0" eaLnBrk="1" latinLnBrk="0" hangingPunct="1"/>
                      <a:r>
                        <a:rPr lang="en-GB" sz="1200" kern="1200" dirty="0">
                          <a:solidFill>
                            <a:schemeClr val="dk1"/>
                          </a:solidFill>
                          <a:latin typeface="+mn-lt"/>
                          <a:ea typeface="+mn-ea"/>
                          <a:cs typeface="+mn-cs"/>
                        </a:rPr>
                        <a:t>Internet users penetration </a:t>
                      </a:r>
                      <a:r>
                        <a:rPr lang="en-GB" sz="900" kern="1200" dirty="0">
                          <a:solidFill>
                            <a:schemeClr val="dk1"/>
                          </a:solidFill>
                          <a:latin typeface="+mn-lt"/>
                          <a:ea typeface="+mn-ea"/>
                          <a:cs typeface="+mn-cs"/>
                        </a:rPr>
                        <a:t>(</a:t>
                      </a:r>
                      <a:r>
                        <a:rPr lang="en-GB" sz="900" kern="1200" dirty="0" err="1">
                          <a:solidFill>
                            <a:schemeClr val="dk1"/>
                          </a:solidFill>
                          <a:latin typeface="+mn-lt"/>
                          <a:ea typeface="+mn-ea"/>
                          <a:cs typeface="+mn-cs"/>
                        </a:rPr>
                        <a:t>inc.</a:t>
                      </a:r>
                      <a:r>
                        <a:rPr lang="en-GB" sz="900" kern="1200" dirty="0">
                          <a:solidFill>
                            <a:schemeClr val="dk1"/>
                          </a:solidFill>
                          <a:latin typeface="+mn-lt"/>
                          <a:ea typeface="+mn-ea"/>
                          <a:cs typeface="+mn-cs"/>
                        </a:rPr>
                        <a:t> mob. broad band) </a:t>
                      </a:r>
                      <a:r>
                        <a:rPr lang="en-GB" sz="900" kern="1200" dirty="0">
                          <a:solidFill>
                            <a:schemeClr val="tx1"/>
                          </a:solidFill>
                          <a:latin typeface="+mn-lt"/>
                          <a:ea typeface="+mn-ea"/>
                          <a:cs typeface="+mn-cs"/>
                        </a:rPr>
                        <a:t>as of 2015</a:t>
                      </a:r>
                      <a:endParaRPr lang="en-US" sz="900" kern="1200" dirty="0">
                        <a:solidFill>
                          <a:schemeClr val="tx1"/>
                        </a:solidFill>
                        <a:latin typeface="+mn-lt"/>
                        <a:ea typeface="+mn-ea"/>
                        <a:cs typeface="+mn-cs"/>
                      </a:endParaRPr>
                    </a:p>
                  </a:txBody>
                  <a:tcPr anchor="ctr"/>
                </a:tc>
                <a:tc>
                  <a:txBody>
                    <a:bodyPr/>
                    <a:lstStyle/>
                    <a:p>
                      <a:pPr algn="ctr"/>
                      <a:r>
                        <a:rPr lang="en-US" sz="1200" dirty="0">
                          <a:solidFill>
                            <a:schemeClr val="tx1"/>
                          </a:solidFill>
                        </a:rPr>
                        <a:t>27%</a:t>
                      </a:r>
                    </a:p>
                  </a:txBody>
                  <a:tcPr anchor="ctr"/>
                </a:tc>
                <a:tc>
                  <a:txBody>
                    <a:bodyPr/>
                    <a:lstStyle/>
                    <a:p>
                      <a:pPr algn="ctr"/>
                      <a:endParaRPr lang="en-US" sz="1200" dirty="0">
                        <a:solidFill>
                          <a:srgbClr val="FF0000"/>
                        </a:solidFill>
                      </a:endParaRPr>
                    </a:p>
                  </a:txBody>
                  <a:tcPr anchor="ctr"/>
                </a:tc>
                <a:extLst>
                  <a:ext uri="{0D108BD9-81ED-4DB2-BD59-A6C34878D82A}">
                    <a16:rowId xmlns:a16="http://schemas.microsoft.com/office/drawing/2014/main" val="10009"/>
                  </a:ext>
                </a:extLst>
              </a:tr>
              <a:tr h="342729">
                <a:tc>
                  <a:txBody>
                    <a:bodyPr/>
                    <a:lstStyle/>
                    <a:p>
                      <a:r>
                        <a:rPr lang="en-US" sz="1200" dirty="0"/>
                        <a:t>10</a:t>
                      </a:r>
                    </a:p>
                  </a:txBody>
                  <a:tcPr anchor="ctr"/>
                </a:tc>
                <a:tc>
                  <a:txBody>
                    <a:bodyPr/>
                    <a:lstStyle/>
                    <a:p>
                      <a:pPr>
                        <a:spcAft>
                          <a:spcPts val="0"/>
                        </a:spcAft>
                      </a:pPr>
                      <a:r>
                        <a:rPr lang="en-US" sz="1200" dirty="0">
                          <a:effectLst/>
                          <a:latin typeface="Calibri" charset="0"/>
                          <a:ea typeface="Calibri" charset="0"/>
                          <a:cs typeface="Times New Roman" charset="0"/>
                        </a:rPr>
                        <a:t>Facebook accounts</a:t>
                      </a:r>
                      <a:r>
                        <a:rPr lang="en-US" sz="1200" baseline="0" dirty="0">
                          <a:effectLst/>
                          <a:latin typeface="Calibri" charset="0"/>
                          <a:ea typeface="Calibri" charset="0"/>
                          <a:cs typeface="Times New Roman" charset="0"/>
                        </a:rPr>
                        <a:t> penetration***** </a:t>
                      </a:r>
                      <a:r>
                        <a:rPr lang="en-US" sz="900" dirty="0">
                          <a:effectLst/>
                          <a:latin typeface="Calibri" charset="0"/>
                          <a:ea typeface="Calibri" charset="0"/>
                          <a:cs typeface="Times New Roman" charset="0"/>
                        </a:rPr>
                        <a:t>(out of total population), </a:t>
                      </a:r>
                      <a:r>
                        <a:rPr lang="en-GB" sz="900" kern="1200" dirty="0">
                          <a:solidFill>
                            <a:schemeClr val="tx1"/>
                          </a:solidFill>
                          <a:latin typeface="+mn-lt"/>
                          <a:ea typeface="+mn-ea"/>
                          <a:cs typeface="+mn-cs"/>
                        </a:rPr>
                        <a:t>as of 2016</a:t>
                      </a:r>
                      <a:endParaRPr lang="en-US" sz="900" dirty="0">
                        <a:effectLst/>
                        <a:latin typeface="Calibri" charset="0"/>
                        <a:ea typeface="Calibri" charset="0"/>
                        <a:cs typeface="Times New Roman" charset="0"/>
                      </a:endParaRPr>
                    </a:p>
                  </a:txBody>
                  <a:tcPr marL="68580" marR="68580" marT="0" marB="0" anchor="ctr"/>
                </a:tc>
                <a:tc>
                  <a:txBody>
                    <a:bodyPr/>
                    <a:lstStyle/>
                    <a:p>
                      <a:pPr algn="ctr"/>
                      <a:r>
                        <a:rPr lang="en-US" sz="1200" dirty="0"/>
                        <a:t>21%</a:t>
                      </a:r>
                    </a:p>
                  </a:txBody>
                  <a:tcPr anchor="ctr"/>
                </a:tc>
                <a:tc>
                  <a:txBody>
                    <a:bodyPr/>
                    <a:lstStyle/>
                    <a:p>
                      <a:pPr algn="ctr"/>
                      <a:r>
                        <a:rPr lang="en-US" sz="1200" dirty="0"/>
                        <a:t>95%</a:t>
                      </a:r>
                    </a:p>
                  </a:txBody>
                  <a:tcPr anchor="ctr"/>
                </a:tc>
                <a:extLst>
                  <a:ext uri="{0D108BD9-81ED-4DB2-BD59-A6C34878D82A}">
                    <a16:rowId xmlns:a16="http://schemas.microsoft.com/office/drawing/2014/main" val="10010"/>
                  </a:ext>
                </a:extLst>
              </a:tr>
              <a:tr h="342729">
                <a:tc>
                  <a:txBody>
                    <a:bodyPr/>
                    <a:lstStyle/>
                    <a:p>
                      <a:r>
                        <a:rPr lang="en-US" sz="1200" dirty="0"/>
                        <a:t>11</a:t>
                      </a:r>
                    </a:p>
                  </a:txBody>
                  <a:tcPr anchor="ctr"/>
                </a:tc>
                <a:tc>
                  <a:txBody>
                    <a:bodyPr/>
                    <a:lstStyle/>
                    <a:p>
                      <a:pPr>
                        <a:spcAft>
                          <a:spcPts val="0"/>
                        </a:spcAft>
                      </a:pPr>
                      <a:r>
                        <a:rPr lang="en-US" sz="1200" dirty="0">
                          <a:effectLst/>
                          <a:latin typeface="Calibri" charset="0"/>
                          <a:ea typeface="Calibri" charset="0"/>
                          <a:cs typeface="Times New Roman" charset="0"/>
                        </a:rPr>
                        <a:t>Bank accounts penetration** </a:t>
                      </a:r>
                      <a:r>
                        <a:rPr lang="en-US" sz="900" dirty="0">
                          <a:effectLst/>
                          <a:latin typeface="Calibri" charset="0"/>
                          <a:ea typeface="Calibri" charset="0"/>
                          <a:cs typeface="Times New Roman" charset="0"/>
                        </a:rPr>
                        <a:t>(out of total population), as of 2015</a:t>
                      </a:r>
                    </a:p>
                  </a:txBody>
                  <a:tcPr marL="68580" marR="68580" marT="0" marB="0" anchor="ctr"/>
                </a:tc>
                <a:tc>
                  <a:txBody>
                    <a:bodyPr/>
                    <a:lstStyle/>
                    <a:p>
                      <a:pPr algn="ctr"/>
                      <a:r>
                        <a:rPr lang="en-US" sz="1200" dirty="0"/>
                        <a:t>83%</a:t>
                      </a:r>
                    </a:p>
                  </a:txBody>
                  <a:tcPr anchor="ctr"/>
                </a:tc>
                <a:tc>
                  <a:txBody>
                    <a:bodyPr/>
                    <a:lstStyle/>
                    <a:p>
                      <a:pPr algn="ctr"/>
                      <a:r>
                        <a:rPr lang="en-US" sz="1200" dirty="0"/>
                        <a:t>-</a:t>
                      </a:r>
                    </a:p>
                  </a:txBody>
                  <a:tcPr anchor="ctr"/>
                </a:tc>
                <a:extLst>
                  <a:ext uri="{0D108BD9-81ED-4DB2-BD59-A6C34878D82A}">
                    <a16:rowId xmlns:a16="http://schemas.microsoft.com/office/drawing/2014/main" val="10011"/>
                  </a:ext>
                </a:extLst>
              </a:tr>
              <a:tr h="373427">
                <a:tc>
                  <a:txBody>
                    <a:bodyPr/>
                    <a:lstStyle/>
                    <a:p>
                      <a:r>
                        <a:rPr lang="en-US" sz="1200" dirty="0"/>
                        <a:t>12</a:t>
                      </a:r>
                    </a:p>
                  </a:txBody>
                  <a:tcPr anchor="ctr"/>
                </a:tc>
                <a:tc>
                  <a:txBody>
                    <a:bodyPr/>
                    <a:lstStyle/>
                    <a:p>
                      <a:pPr>
                        <a:spcAft>
                          <a:spcPts val="0"/>
                        </a:spcAft>
                      </a:pPr>
                      <a:r>
                        <a:rPr lang="en-GB" sz="1200" dirty="0">
                          <a:effectLst/>
                          <a:latin typeface="Calibri" charset="0"/>
                          <a:ea typeface="Calibri" charset="0"/>
                          <a:cs typeface="Times New Roman" charset="0"/>
                        </a:rPr>
                        <a:t>ATMs per 100</a:t>
                      </a:r>
                      <a:r>
                        <a:rPr lang="en-GB" sz="1200" baseline="0" dirty="0">
                          <a:effectLst/>
                          <a:latin typeface="Calibri" charset="0"/>
                          <a:ea typeface="Calibri" charset="0"/>
                          <a:cs typeface="Times New Roman" charset="0"/>
                        </a:rPr>
                        <a:t> </a:t>
                      </a:r>
                      <a:r>
                        <a:rPr lang="en-GB" sz="1200" dirty="0">
                          <a:effectLst/>
                          <a:latin typeface="Calibri" charset="0"/>
                          <a:ea typeface="Calibri" charset="0"/>
                          <a:cs typeface="Times New Roman" charset="0"/>
                        </a:rPr>
                        <a:t>000 adults**, </a:t>
                      </a:r>
                      <a:r>
                        <a:rPr lang="en-GB" sz="900" dirty="0">
                          <a:solidFill>
                            <a:schemeClr val="tx1"/>
                          </a:solidFill>
                          <a:effectLst/>
                          <a:latin typeface="Calibri" charset="0"/>
                          <a:ea typeface="Calibri" charset="0"/>
                          <a:cs typeface="Times New Roman" charset="0"/>
                        </a:rPr>
                        <a:t>as of 2014</a:t>
                      </a:r>
                      <a:endParaRPr lang="en-US" sz="1200" dirty="0">
                        <a:solidFill>
                          <a:schemeClr val="tx1"/>
                        </a:solidFill>
                        <a:effectLst/>
                        <a:latin typeface="Calibri" charset="0"/>
                        <a:ea typeface="Calibri" charset="0"/>
                        <a:cs typeface="Times New Roman" charset="0"/>
                      </a:endParaRPr>
                    </a:p>
                  </a:txBody>
                  <a:tcPr marL="68580" marR="68580" marT="0" marB="0" anchor="ctr"/>
                </a:tc>
                <a:tc>
                  <a:txBody>
                    <a:bodyPr/>
                    <a:lstStyle/>
                    <a:p>
                      <a:pPr algn="ctr"/>
                      <a:r>
                        <a:rPr lang="en-US" sz="1200" dirty="0"/>
                        <a:t>17</a:t>
                      </a:r>
                    </a:p>
                  </a:txBody>
                  <a:tcPr anchor="ctr"/>
                </a:tc>
                <a:tc>
                  <a:txBody>
                    <a:bodyPr/>
                    <a:lstStyle/>
                    <a:p>
                      <a:pPr algn="ctr"/>
                      <a:r>
                        <a:rPr lang="en-US" sz="1200" dirty="0"/>
                        <a:t>-</a:t>
                      </a:r>
                    </a:p>
                  </a:txBody>
                  <a:tcPr anchor="ctr"/>
                </a:tc>
                <a:extLst>
                  <a:ext uri="{0D108BD9-81ED-4DB2-BD59-A6C34878D82A}">
                    <a16:rowId xmlns:a16="http://schemas.microsoft.com/office/drawing/2014/main" val="10012"/>
                  </a:ext>
                </a:extLst>
              </a:tr>
              <a:tr h="373427">
                <a:tc>
                  <a:txBody>
                    <a:bodyPr/>
                    <a:lstStyle/>
                    <a:p>
                      <a:r>
                        <a:rPr lang="en-US" sz="1200" dirty="0"/>
                        <a:t>13</a:t>
                      </a:r>
                    </a:p>
                  </a:txBody>
                  <a:tcPr anchor="ctr"/>
                </a:tc>
                <a:tc>
                  <a:txBody>
                    <a:bodyPr/>
                    <a:lstStyle/>
                    <a:p>
                      <a:pPr>
                        <a:spcAft>
                          <a:spcPts val="0"/>
                        </a:spcAft>
                      </a:pPr>
                      <a:r>
                        <a:rPr lang="en-US" sz="1200" dirty="0">
                          <a:solidFill>
                            <a:schemeClr val="tx1"/>
                          </a:solidFill>
                          <a:effectLst/>
                          <a:latin typeface="Calibri" charset="0"/>
                          <a:ea typeface="Calibri" charset="0"/>
                          <a:cs typeface="Times New Roman" charset="0"/>
                        </a:rPr>
                        <a:t>Bank branches per</a:t>
                      </a:r>
                      <a:r>
                        <a:rPr lang="en-US" sz="1200" baseline="0" dirty="0">
                          <a:solidFill>
                            <a:schemeClr val="tx1"/>
                          </a:solidFill>
                          <a:effectLst/>
                          <a:latin typeface="Calibri" charset="0"/>
                          <a:ea typeface="Calibri" charset="0"/>
                          <a:cs typeface="Times New Roman" charset="0"/>
                        </a:rPr>
                        <a:t> 100 000 adults**, </a:t>
                      </a:r>
                      <a:r>
                        <a:rPr lang="en-US" sz="900" baseline="0" dirty="0">
                          <a:solidFill>
                            <a:schemeClr val="tx1"/>
                          </a:solidFill>
                          <a:effectLst/>
                          <a:latin typeface="Calibri" charset="0"/>
                          <a:ea typeface="Calibri" charset="0"/>
                          <a:cs typeface="Times New Roman" charset="0"/>
                        </a:rPr>
                        <a:t>as of 2014</a:t>
                      </a:r>
                      <a:endParaRPr lang="en-US" sz="900" dirty="0">
                        <a:solidFill>
                          <a:schemeClr val="tx1"/>
                        </a:solidFill>
                        <a:effectLst/>
                        <a:latin typeface="Calibri" charset="0"/>
                        <a:ea typeface="Calibri" charset="0"/>
                        <a:cs typeface="Times New Roman" charset="0"/>
                      </a:endParaRPr>
                    </a:p>
                  </a:txBody>
                  <a:tcPr marL="68580" marR="68580" marT="0" marB="0" anchor="ctr"/>
                </a:tc>
                <a:tc>
                  <a:txBody>
                    <a:bodyPr/>
                    <a:lstStyle/>
                    <a:p>
                      <a:pPr algn="ctr"/>
                      <a:r>
                        <a:rPr lang="en-US" sz="1200" dirty="0"/>
                        <a:t>19</a:t>
                      </a:r>
                    </a:p>
                  </a:txBody>
                  <a:tcPr anchor="ctr"/>
                </a:tc>
                <a:tc>
                  <a:txBody>
                    <a:bodyPr/>
                    <a:lstStyle/>
                    <a:p>
                      <a:pPr algn="ctr"/>
                      <a:r>
                        <a:rPr lang="en-US" sz="1200" dirty="0"/>
                        <a:t>-</a:t>
                      </a:r>
                    </a:p>
                  </a:txBody>
                  <a:tcPr anchor="ctr"/>
                </a:tc>
                <a:extLst>
                  <a:ext uri="{0D108BD9-81ED-4DB2-BD59-A6C34878D82A}">
                    <a16:rowId xmlns:a16="http://schemas.microsoft.com/office/drawing/2014/main" val="10013"/>
                  </a:ext>
                </a:extLst>
              </a:tr>
              <a:tr h="325541">
                <a:tc>
                  <a:txBody>
                    <a:bodyPr/>
                    <a:lstStyle/>
                    <a:p>
                      <a:r>
                        <a:rPr lang="en-US" sz="1200" dirty="0"/>
                        <a:t>14</a:t>
                      </a:r>
                    </a:p>
                  </a:txBody>
                  <a:tcPr anchor="ctr"/>
                </a:tc>
                <a:tc>
                  <a:txBody>
                    <a:bodyPr/>
                    <a:lstStyle/>
                    <a:p>
                      <a:pPr>
                        <a:spcAft>
                          <a:spcPts val="0"/>
                        </a:spcAft>
                      </a:pPr>
                      <a:r>
                        <a:rPr lang="en-US" sz="1200" dirty="0">
                          <a:effectLst/>
                          <a:latin typeface="Calibri" charset="0"/>
                          <a:ea typeface="Calibri" charset="0"/>
                          <a:cs typeface="Times New Roman" charset="0"/>
                        </a:rPr>
                        <a:t>Debit card penetration </a:t>
                      </a:r>
                      <a:r>
                        <a:rPr lang="en-US" sz="900" dirty="0">
                          <a:effectLst/>
                          <a:latin typeface="Calibri" charset="0"/>
                          <a:ea typeface="Calibri" charset="0"/>
                          <a:cs typeface="Times New Roman" charset="0"/>
                        </a:rPr>
                        <a:t>(out of total population)</a:t>
                      </a:r>
                    </a:p>
                  </a:txBody>
                  <a:tcPr marL="68580" marR="68580" marT="0" marB="0" anchor="ctr"/>
                </a:tc>
                <a:tc>
                  <a:txBody>
                    <a:bodyPr/>
                    <a:lstStyle/>
                    <a:p>
                      <a:pPr algn="ctr"/>
                      <a:r>
                        <a:rPr lang="en-US" sz="1200" dirty="0"/>
                        <a:t>48%</a:t>
                      </a:r>
                    </a:p>
                  </a:txBody>
                  <a:tcPr anchor="ctr"/>
                </a:tc>
                <a:tc>
                  <a:txBody>
                    <a:bodyPr/>
                    <a:lstStyle/>
                    <a:p>
                      <a:pPr algn="ctr"/>
                      <a:r>
                        <a:rPr lang="en-US" sz="1200" dirty="0"/>
                        <a:t>-</a:t>
                      </a:r>
                    </a:p>
                  </a:txBody>
                  <a:tcPr anchor="ctr"/>
                </a:tc>
                <a:extLst>
                  <a:ext uri="{0D108BD9-81ED-4DB2-BD59-A6C34878D82A}">
                    <a16:rowId xmlns:a16="http://schemas.microsoft.com/office/drawing/2014/main" val="10014"/>
                  </a:ext>
                </a:extLst>
              </a:tr>
              <a:tr h="325541">
                <a:tc>
                  <a:txBody>
                    <a:bodyPr/>
                    <a:lstStyle/>
                    <a:p>
                      <a:r>
                        <a:rPr lang="en-US" sz="1200" dirty="0"/>
                        <a:t>15</a:t>
                      </a:r>
                    </a:p>
                  </a:txBody>
                  <a:tcPr anchor="ctr"/>
                </a:tc>
                <a:tc>
                  <a:txBody>
                    <a:bodyPr/>
                    <a:lstStyle/>
                    <a:p>
                      <a:pPr>
                        <a:spcAft>
                          <a:spcPts val="0"/>
                        </a:spcAft>
                      </a:pPr>
                      <a:r>
                        <a:rPr lang="en-US" sz="1200" dirty="0">
                          <a:effectLst/>
                          <a:latin typeface="Calibri" charset="0"/>
                          <a:ea typeface="Calibri" charset="0"/>
                          <a:cs typeface="Times New Roman" charset="0"/>
                        </a:rPr>
                        <a:t>Credit card penetration </a:t>
                      </a:r>
                      <a:r>
                        <a:rPr lang="en-US" sz="900" dirty="0">
                          <a:effectLst/>
                          <a:latin typeface="Calibri" charset="0"/>
                          <a:ea typeface="Calibri" charset="0"/>
                          <a:cs typeface="Times New Roman" charset="0"/>
                        </a:rPr>
                        <a:t>(out of labor force)</a:t>
                      </a:r>
                    </a:p>
                  </a:txBody>
                  <a:tcPr marL="68580" marR="68580" marT="0" marB="0" anchor="ctr"/>
                </a:tc>
                <a:tc>
                  <a:txBody>
                    <a:bodyPr/>
                    <a:lstStyle/>
                    <a:p>
                      <a:pPr algn="ctr"/>
                      <a:r>
                        <a:rPr lang="en-US" sz="1200" dirty="0"/>
                        <a:t>13%</a:t>
                      </a:r>
                    </a:p>
                  </a:txBody>
                  <a:tcPr anchor="ctr"/>
                </a:tc>
                <a:tc>
                  <a:txBody>
                    <a:bodyPr/>
                    <a:lstStyle/>
                    <a:p>
                      <a:pPr algn="ctr"/>
                      <a:r>
                        <a:rPr lang="en-US" sz="1200" dirty="0"/>
                        <a:t>-</a:t>
                      </a:r>
                    </a:p>
                  </a:txBody>
                  <a:tcPr anchor="ctr"/>
                </a:tc>
                <a:extLst>
                  <a:ext uri="{0D108BD9-81ED-4DB2-BD59-A6C34878D82A}">
                    <a16:rowId xmlns:a16="http://schemas.microsoft.com/office/drawing/2014/main" val="10015"/>
                  </a:ext>
                </a:extLst>
              </a:tr>
              <a:tr h="325541">
                <a:tc>
                  <a:txBody>
                    <a:bodyPr/>
                    <a:lstStyle/>
                    <a:p>
                      <a:r>
                        <a:rPr lang="en-US" sz="1200" dirty="0"/>
                        <a:t>16</a:t>
                      </a:r>
                    </a:p>
                  </a:txBody>
                  <a:tcPr anchor="ctr"/>
                </a:tc>
                <a:tc>
                  <a:txBody>
                    <a:bodyPr/>
                    <a:lstStyle/>
                    <a:p>
                      <a:pPr>
                        <a:spcAft>
                          <a:spcPts val="0"/>
                        </a:spcAft>
                      </a:pPr>
                      <a:r>
                        <a:rPr lang="en-US" sz="1200" kern="1200" dirty="0">
                          <a:solidFill>
                            <a:schemeClr val="dk1"/>
                          </a:solidFill>
                          <a:effectLst/>
                          <a:latin typeface="Calibri" charset="0"/>
                          <a:ea typeface="Calibri" charset="0"/>
                          <a:cs typeface="Times New Roman" charset="0"/>
                        </a:rPr>
                        <a:t>Online</a:t>
                      </a:r>
                      <a:r>
                        <a:rPr lang="en-US" sz="1200" dirty="0">
                          <a:effectLst/>
                          <a:latin typeface="Calibri" charset="0"/>
                          <a:ea typeface="Calibri" charset="0"/>
                          <a:cs typeface="Times New Roman" charset="0"/>
                        </a:rPr>
                        <a:t> banking penetration</a:t>
                      </a:r>
                    </a:p>
                  </a:txBody>
                  <a:tcPr marL="68580" marR="68580" marT="0" marB="0" anchor="ctr"/>
                </a:tc>
                <a:tc>
                  <a:txBody>
                    <a:bodyPr/>
                    <a:lstStyle/>
                    <a:p>
                      <a:pPr algn="ctr"/>
                      <a:r>
                        <a:rPr lang="en-US" sz="1200" dirty="0"/>
                        <a:t>11%</a:t>
                      </a:r>
                    </a:p>
                  </a:txBody>
                  <a:tcPr anchor="ctr"/>
                </a:tc>
                <a:tc>
                  <a:txBody>
                    <a:bodyPr/>
                    <a:lstStyle/>
                    <a:p>
                      <a:pPr algn="ctr"/>
                      <a:r>
                        <a:rPr lang="en-US" sz="1200" dirty="0"/>
                        <a:t>47%</a:t>
                      </a:r>
                    </a:p>
                  </a:txBody>
                  <a:tcPr anchor="ctr"/>
                </a:tc>
                <a:extLst>
                  <a:ext uri="{0D108BD9-81ED-4DB2-BD59-A6C34878D82A}">
                    <a16:rowId xmlns:a16="http://schemas.microsoft.com/office/drawing/2014/main" val="10016"/>
                  </a:ext>
                </a:extLst>
              </a:tr>
            </a:tbl>
          </a:graphicData>
        </a:graphic>
      </p:graphicFrame>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52120" y="620688"/>
            <a:ext cx="3456385" cy="5021253"/>
          </a:xfrm>
          <a:prstGeom prst="rect">
            <a:avLst/>
          </a:prstGeom>
        </p:spPr>
      </p:pic>
      <p:sp>
        <p:nvSpPr>
          <p:cNvPr id="11" name="Rectangle 10"/>
          <p:cNvSpPr/>
          <p:nvPr/>
        </p:nvSpPr>
        <p:spPr>
          <a:xfrm>
            <a:off x="5724128" y="5589240"/>
            <a:ext cx="2910004" cy="769441"/>
          </a:xfrm>
          <a:prstGeom prst="rect">
            <a:avLst/>
          </a:prstGeom>
        </p:spPr>
        <p:txBody>
          <a:bodyPr wrap="square">
            <a:spAutoFit/>
          </a:bodyPr>
          <a:lstStyle/>
          <a:p>
            <a:pPr algn="just"/>
            <a:r>
              <a:rPr lang="en-US" sz="1100" b="1"/>
              <a:t>Most populous cities:</a:t>
            </a:r>
          </a:p>
          <a:p>
            <a:pPr algn="just"/>
            <a:r>
              <a:rPr lang="en-US" sz="1100"/>
              <a:t>Colombo – 2,63 </a:t>
            </a:r>
            <a:r>
              <a:rPr lang="en-US" sz="1100" err="1"/>
              <a:t>mln</a:t>
            </a:r>
            <a:r>
              <a:rPr lang="en-US" sz="1100"/>
              <a:t>          Kandy – 1,40 </a:t>
            </a:r>
            <a:r>
              <a:rPr lang="en-US" sz="1100" err="1"/>
              <a:t>mln</a:t>
            </a:r>
            <a:endParaRPr lang="is-IS" sz="1100"/>
          </a:p>
          <a:p>
            <a:pPr algn="just"/>
            <a:r>
              <a:rPr lang="is-IS" sz="1100"/>
              <a:t>Gampaha – 2,34 mln         </a:t>
            </a:r>
            <a:r>
              <a:rPr lang="en-US" sz="1100"/>
              <a:t>Galle  - 1,08 </a:t>
            </a:r>
            <a:r>
              <a:rPr lang="en-US" sz="1100" err="1"/>
              <a:t>mln</a:t>
            </a:r>
            <a:endParaRPr lang="is-IS" sz="1100"/>
          </a:p>
          <a:p>
            <a:pPr algn="just"/>
            <a:r>
              <a:rPr lang="is-IS" sz="1100"/>
              <a:t>Kalutara – 1,64 mln</a:t>
            </a:r>
            <a:r>
              <a:rPr lang="en-US" sz="1100"/>
              <a:t>           </a:t>
            </a:r>
            <a:r>
              <a:rPr lang="en-US" sz="1100" err="1"/>
              <a:t>Matara</a:t>
            </a:r>
            <a:r>
              <a:rPr lang="en-US" sz="1100"/>
              <a:t> – 0,82 </a:t>
            </a:r>
            <a:r>
              <a:rPr lang="en-US" sz="1100" err="1"/>
              <a:t>mln</a:t>
            </a:r>
            <a:endParaRPr lang="en-US" sz="1100"/>
          </a:p>
        </p:txBody>
      </p:sp>
      <p:sp>
        <p:nvSpPr>
          <p:cNvPr id="6" name="Rectangle 5"/>
          <p:cNvSpPr/>
          <p:nvPr/>
        </p:nvSpPr>
        <p:spPr>
          <a:xfrm>
            <a:off x="7020272" y="620688"/>
            <a:ext cx="2088231" cy="430887"/>
          </a:xfrm>
          <a:prstGeom prst="rect">
            <a:avLst/>
          </a:prstGeom>
          <a:solidFill>
            <a:schemeClr val="bg1">
              <a:alpha val="50000"/>
            </a:schemeClr>
          </a:solidFill>
        </p:spPr>
        <p:txBody>
          <a:bodyPr wrap="square">
            <a:spAutoFit/>
          </a:bodyPr>
          <a:lstStyle/>
          <a:p>
            <a:pPr algn="just"/>
            <a:r>
              <a:rPr lang="en-US" sz="1100" b="1"/>
              <a:t>Official languages:</a:t>
            </a:r>
            <a:r>
              <a:rPr lang="en-US" sz="1100"/>
              <a:t> </a:t>
            </a:r>
          </a:p>
          <a:p>
            <a:pPr algn="just"/>
            <a:r>
              <a:rPr lang="en-US" sz="1100"/>
              <a:t>              Sinhala, Tamil &amp; English</a:t>
            </a:r>
          </a:p>
        </p:txBody>
      </p:sp>
      <p:sp>
        <p:nvSpPr>
          <p:cNvPr id="10" name="Rectangle 9"/>
          <p:cNvSpPr/>
          <p:nvPr/>
        </p:nvSpPr>
        <p:spPr>
          <a:xfrm>
            <a:off x="5010545" y="6372433"/>
            <a:ext cx="4097958" cy="369332"/>
          </a:xfrm>
          <a:prstGeom prst="rect">
            <a:avLst/>
          </a:prstGeom>
        </p:spPr>
        <p:txBody>
          <a:bodyPr wrap="square">
            <a:spAutoFit/>
          </a:bodyPr>
          <a:lstStyle/>
          <a:p>
            <a:r>
              <a:rPr lang="en-US" sz="900">
                <a:solidFill>
                  <a:schemeClr val="tx1">
                    <a:lumMod val="85000"/>
                    <a:lumOff val="15000"/>
                  </a:schemeClr>
                </a:solidFill>
              </a:rPr>
              <a:t>**** Household income and expenditure survey (Ministry of Finance and Planning) </a:t>
            </a:r>
          </a:p>
          <a:p>
            <a:r>
              <a:rPr lang="en-US" sz="900">
                <a:solidFill>
                  <a:schemeClr val="tx1">
                    <a:lumMod val="85000"/>
                    <a:lumOff val="15000"/>
                  </a:schemeClr>
                </a:solidFill>
              </a:rPr>
              <a:t>***** Facebook Audience Insights</a:t>
            </a:r>
          </a:p>
        </p:txBody>
      </p:sp>
    </p:spTree>
    <p:extLst>
      <p:ext uri="{BB962C8B-B14F-4D97-AF65-F5344CB8AC3E}">
        <p14:creationId xmlns:p14="http://schemas.microsoft.com/office/powerpoint/2010/main" val="4215747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Consumer Finance Industry Landscape</a:t>
            </a:r>
          </a:p>
        </p:txBody>
      </p:sp>
      <p:sp>
        <p:nvSpPr>
          <p:cNvPr id="3" name="Content Placeholder 2"/>
          <p:cNvSpPr>
            <a:spLocks noGrp="1"/>
          </p:cNvSpPr>
          <p:nvPr>
            <p:ph idx="1"/>
          </p:nvPr>
        </p:nvSpPr>
        <p:spPr>
          <a:xfrm>
            <a:off x="179512" y="692697"/>
            <a:ext cx="8712968" cy="4752527"/>
          </a:xfrm>
        </p:spPr>
        <p:txBody>
          <a:bodyPr>
            <a:normAutofit fontScale="62500" lnSpcReduction="20000"/>
          </a:bodyPr>
          <a:lstStyle/>
          <a:p>
            <a:pPr algn="just">
              <a:lnSpc>
                <a:spcPct val="124000"/>
              </a:lnSpc>
              <a:spcBef>
                <a:spcPts val="600"/>
              </a:spcBef>
            </a:pPr>
            <a:r>
              <a:rPr lang="en-US" sz="1900"/>
              <a:t>First formal financial institutions were established in 1828 under the British rule in order to facilitate the needs of the plantation sector.</a:t>
            </a:r>
          </a:p>
          <a:p>
            <a:pPr algn="just">
              <a:lnSpc>
                <a:spcPct val="124000"/>
              </a:lnSpc>
              <a:spcBef>
                <a:spcPts val="600"/>
              </a:spcBef>
            </a:pPr>
            <a:r>
              <a:rPr lang="en-US" sz="1900"/>
              <a:t>Other sectors of economy were catered by informal lenders. Indian born money lenders emerged to finance the needs of local people in trade and consumption. </a:t>
            </a:r>
          </a:p>
          <a:p>
            <a:pPr algn="just">
              <a:lnSpc>
                <a:spcPct val="124000"/>
              </a:lnSpc>
              <a:spcBef>
                <a:spcPts val="600"/>
              </a:spcBef>
            </a:pPr>
            <a:r>
              <a:rPr lang="en-US" sz="1900"/>
              <a:t>Pawn brokerage became the common method of consumer lending. Special laws were enacted to protect pawned article owners and to implement anti usury policies.</a:t>
            </a:r>
          </a:p>
          <a:p>
            <a:pPr algn="just">
              <a:lnSpc>
                <a:spcPct val="124000"/>
              </a:lnSpc>
              <a:spcBef>
                <a:spcPts val="600"/>
              </a:spcBef>
            </a:pPr>
            <a:r>
              <a:rPr lang="en-US" sz="1900"/>
              <a:t>The opening up of the economy in 1977 paved the way for financial institutions to expand and develop new products to cater to the growing needs.</a:t>
            </a:r>
          </a:p>
          <a:p>
            <a:pPr algn="just">
              <a:lnSpc>
                <a:spcPct val="134000"/>
              </a:lnSpc>
            </a:pPr>
            <a:r>
              <a:rPr lang="en-US" sz="1900"/>
              <a:t>Nowadays the formal financial sector in Sri Lanka consists of:</a:t>
            </a:r>
          </a:p>
          <a:p>
            <a:pPr lvl="1" algn="just">
              <a:lnSpc>
                <a:spcPct val="134000"/>
              </a:lnSpc>
            </a:pPr>
            <a:r>
              <a:rPr lang="en-US"/>
              <a:t>25 Banks (19 domestic and 6 foreign)</a:t>
            </a:r>
          </a:p>
          <a:p>
            <a:pPr lvl="1" algn="just">
              <a:lnSpc>
                <a:spcPct val="134000"/>
              </a:lnSpc>
            </a:pPr>
            <a:r>
              <a:rPr lang="en-US"/>
              <a:t>46 Licensed financial companies (LFCs)</a:t>
            </a:r>
          </a:p>
          <a:p>
            <a:pPr lvl="1" algn="just">
              <a:lnSpc>
                <a:spcPct val="134000"/>
              </a:lnSpc>
            </a:pPr>
            <a:r>
              <a:rPr lang="en-US"/>
              <a:t>220 registered pawnshops</a:t>
            </a:r>
          </a:p>
          <a:p>
            <a:pPr lvl="1" algn="just">
              <a:lnSpc>
                <a:spcPct val="134000"/>
              </a:lnSpc>
            </a:pPr>
            <a:r>
              <a:rPr lang="en-US"/>
              <a:t>2000+ microfinance and money lending companies.</a:t>
            </a:r>
          </a:p>
          <a:p>
            <a:pPr algn="just">
              <a:lnSpc>
                <a:spcPct val="134000"/>
              </a:lnSpc>
              <a:spcBef>
                <a:spcPts val="600"/>
              </a:spcBef>
            </a:pPr>
            <a:r>
              <a:rPr lang="en-US" sz="1900"/>
              <a:t>The access to credit from Banks and LFCs in Sri Lanka is limited due to strict credit policies. Licensed microfinance companies are supposed to provide financial accommodation to low income persons and microenterprises. Therefore more than 2000 unlicensed money lending companies + informal money lenders (</a:t>
            </a:r>
            <a:r>
              <a:rPr lang="en-US" sz="1900" err="1"/>
              <a:t>Poli</a:t>
            </a:r>
            <a:r>
              <a:rPr lang="en-US" sz="1900"/>
              <a:t> </a:t>
            </a:r>
            <a:r>
              <a:rPr lang="en-US" sz="1900" err="1"/>
              <a:t>Mudalali</a:t>
            </a:r>
            <a:r>
              <a:rPr lang="en-US" sz="1900"/>
              <a:t>) offer financial accommodation to middle income customers who are able to secure their personal loans. </a:t>
            </a:r>
          </a:p>
          <a:p>
            <a:pPr algn="just">
              <a:lnSpc>
                <a:spcPct val="134000"/>
              </a:lnSpc>
              <a:spcBef>
                <a:spcPts val="600"/>
              </a:spcBef>
            </a:pPr>
            <a:r>
              <a:rPr lang="en-US" sz="1900"/>
              <a:t>While banks’ portfolios contain a portion of unsecured loans disbursed to wealthy and high quality borrowers, unlicensed money lending companies and informal lenders do always ask for security in form of collateral, guarantors or personal bonds (Promissory Notes/Post Dated CHEQUES).</a:t>
            </a:r>
          </a:p>
        </p:txBody>
      </p:sp>
      <p:sp>
        <p:nvSpPr>
          <p:cNvPr id="4" name="Slide Number Placeholder 3"/>
          <p:cNvSpPr>
            <a:spLocks noGrp="1"/>
          </p:cNvSpPr>
          <p:nvPr>
            <p:ph type="sldNum" sz="quarter" idx="12"/>
          </p:nvPr>
        </p:nvSpPr>
        <p:spPr/>
        <p:txBody>
          <a:bodyPr/>
          <a:lstStyle/>
          <a:p>
            <a:fld id="{D7F305DA-160D-498F-B102-A1D8643B4A2C}" type="slidenum">
              <a:rPr lang="ru-RU" smtClean="0"/>
              <a:pPr/>
              <a:t>8</a:t>
            </a:fld>
            <a:endParaRPr lang="ru-RU"/>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24328" y="12612"/>
            <a:ext cx="1622975" cy="60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79512" y="5498648"/>
            <a:ext cx="8809725" cy="738664"/>
          </a:xfrm>
          <a:prstGeom prst="rect">
            <a:avLst/>
          </a:prstGeom>
          <a:solidFill>
            <a:schemeClr val="accent1">
              <a:lumMod val="20000"/>
              <a:lumOff val="80000"/>
            </a:schemeClr>
          </a:solidFill>
          <a:ln>
            <a:solidFill>
              <a:schemeClr val="accent1"/>
            </a:solidFill>
          </a:ln>
        </p:spPr>
        <p:txBody>
          <a:bodyPr wrap="square" rtlCol="0" anchor="t">
            <a:spAutoFit/>
          </a:bodyPr>
          <a:lstStyle/>
          <a:p>
            <a:pPr algn="just"/>
            <a:r>
              <a:rPr lang="en-US" sz="1400"/>
              <a:t>In general only upper segment is eligible for bank loans. Middle class, if does not possess sufficient security, ask guarantors’ support predominantly in case of emergency. There is no financial accommodation to satisfy everyday needs and facilitate consumption. </a:t>
            </a:r>
          </a:p>
        </p:txBody>
      </p:sp>
    </p:spTree>
    <p:extLst>
      <p:ext uri="{BB962C8B-B14F-4D97-AF65-F5344CB8AC3E}">
        <p14:creationId xmlns:p14="http://schemas.microsoft.com/office/powerpoint/2010/main" val="1139748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Consumer finance market size estimation  </a:t>
            </a:r>
          </a:p>
        </p:txBody>
      </p:sp>
      <p:sp>
        <p:nvSpPr>
          <p:cNvPr id="4" name="Slide Number Placeholder 3"/>
          <p:cNvSpPr>
            <a:spLocks noGrp="1"/>
          </p:cNvSpPr>
          <p:nvPr>
            <p:ph type="sldNum" sz="quarter" idx="12"/>
          </p:nvPr>
        </p:nvSpPr>
        <p:spPr>
          <a:xfrm>
            <a:off x="8267004" y="6529618"/>
            <a:ext cx="720080" cy="283758"/>
          </a:xfrm>
        </p:spPr>
        <p:txBody>
          <a:bodyPr/>
          <a:lstStyle/>
          <a:p>
            <a:fld id="{D7F305DA-160D-498F-B102-A1D8643B4A2C}" type="slidenum">
              <a:rPr lang="ru-RU" smtClean="0"/>
              <a:t>9</a:t>
            </a:fld>
            <a:endParaRPr lang="ru-RU"/>
          </a:p>
        </p:txBody>
      </p:sp>
      <p:sp>
        <p:nvSpPr>
          <p:cNvPr id="22" name="TextBox 21"/>
          <p:cNvSpPr txBox="1"/>
          <p:nvPr/>
        </p:nvSpPr>
        <p:spPr>
          <a:xfrm>
            <a:off x="179512" y="4852317"/>
            <a:ext cx="8807572" cy="1384995"/>
          </a:xfrm>
          <a:prstGeom prst="rect">
            <a:avLst/>
          </a:prstGeom>
          <a:noFill/>
        </p:spPr>
        <p:txBody>
          <a:bodyPr wrap="square" rtlCol="0" anchor="t">
            <a:spAutoFit/>
          </a:bodyPr>
          <a:lstStyle/>
          <a:p>
            <a:r>
              <a:rPr lang="en-US" sz="1400" b="1"/>
              <a:t>Main assumptions:</a:t>
            </a:r>
            <a:endParaRPr lang="en-US" sz="1400" b="1">
              <a:solidFill>
                <a:srgbClr val="FF0000"/>
              </a:solidFill>
            </a:endParaRPr>
          </a:p>
          <a:p>
            <a:pPr marL="171450" indent="-171450">
              <a:buFont typeface="Arial" panose="020B0604020202020204" pitchFamily="34" charset="0"/>
              <a:buChar char="•"/>
            </a:pPr>
            <a:r>
              <a:rPr lang="en-US" sz="1400"/>
              <a:t>Market demonstrates a moderate growth from 10% to 15% depending on type of business activity. We expect that unsecured lending market will demonstrate the max. growth up to 15%.</a:t>
            </a:r>
          </a:p>
          <a:p>
            <a:pPr marL="171450" indent="-171450">
              <a:buFont typeface="Arial" panose="020B0604020202020204" pitchFamily="34" charset="0"/>
              <a:buChar char="•"/>
            </a:pPr>
            <a:r>
              <a:rPr lang="en-US" sz="1400"/>
              <a:t>New volumes of licensed money lenders are relatively low with comparison to new volumes of unlicensed money lenders. </a:t>
            </a:r>
          </a:p>
          <a:p>
            <a:pPr marL="171450" indent="-171450">
              <a:buFont typeface="Arial" panose="020B0604020202020204" pitchFamily="34" charset="0"/>
              <a:buChar char="•"/>
            </a:pPr>
            <a:r>
              <a:rPr lang="en-US" sz="1400"/>
              <a:t>Money lending market is a growing market and people need cash to fulfill  day to day needs and services .</a:t>
            </a:r>
            <a:endParaRPr lang="en-US" sz="1400">
              <a:solidFill>
                <a:srgbClr val="FF0000"/>
              </a:solidFill>
            </a:endParaRPr>
          </a:p>
        </p:txBody>
      </p:sp>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4328" y="12612"/>
            <a:ext cx="1622975" cy="608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179512" y="6479758"/>
            <a:ext cx="8282296" cy="261610"/>
          </a:xfrm>
          <a:prstGeom prst="rect">
            <a:avLst/>
          </a:prstGeom>
        </p:spPr>
        <p:txBody>
          <a:bodyPr rtlCol="0">
            <a:spAutoFit/>
          </a:bodyPr>
          <a:lstStyle/>
          <a:p>
            <a:r>
              <a:rPr lang="en-US" sz="1100"/>
              <a:t>Sources: CBSL reports, </a:t>
            </a:r>
            <a:r>
              <a:rPr lang="en-US" sz="1100" err="1"/>
              <a:t>www.microfinance.lk</a:t>
            </a:r>
            <a:r>
              <a:rPr lang="en-US" sz="1100"/>
              <a:t>, CRIB, Interviews, IFC country report</a:t>
            </a:r>
          </a:p>
        </p:txBody>
      </p:sp>
      <p:sp>
        <p:nvSpPr>
          <p:cNvPr id="5" name="Rectangle 4"/>
          <p:cNvSpPr/>
          <p:nvPr/>
        </p:nvSpPr>
        <p:spPr>
          <a:xfrm>
            <a:off x="7164288" y="908720"/>
            <a:ext cx="360040" cy="14401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164288" y="1412776"/>
            <a:ext cx="360040" cy="14401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501692" y="836712"/>
            <a:ext cx="1534804" cy="253916"/>
          </a:xfrm>
          <a:prstGeom prst="rect">
            <a:avLst/>
          </a:prstGeom>
          <a:noFill/>
        </p:spPr>
        <p:txBody>
          <a:bodyPr wrap="square" rtlCol="0">
            <a:spAutoFit/>
          </a:bodyPr>
          <a:lstStyle/>
          <a:p>
            <a:r>
              <a:rPr lang="en-US" sz="1050"/>
              <a:t>Banks &amp; LFCs, </a:t>
            </a:r>
            <a:r>
              <a:rPr lang="en-US" sz="1050" err="1"/>
              <a:t>mln</a:t>
            </a:r>
            <a:r>
              <a:rPr lang="en-US" sz="1050"/>
              <a:t> USD</a:t>
            </a:r>
            <a:endParaRPr lang="en-US"/>
          </a:p>
        </p:txBody>
      </p:sp>
      <p:sp>
        <p:nvSpPr>
          <p:cNvPr id="17" name="TextBox 16"/>
          <p:cNvSpPr txBox="1"/>
          <p:nvPr/>
        </p:nvSpPr>
        <p:spPr>
          <a:xfrm>
            <a:off x="7512915" y="1213302"/>
            <a:ext cx="1523582" cy="577081"/>
          </a:xfrm>
          <a:prstGeom prst="rect">
            <a:avLst/>
          </a:prstGeom>
          <a:noFill/>
        </p:spPr>
        <p:txBody>
          <a:bodyPr wrap="square" rtlCol="0">
            <a:spAutoFit/>
          </a:bodyPr>
          <a:lstStyle/>
          <a:p>
            <a:r>
              <a:rPr lang="en-US" sz="1050"/>
              <a:t>MFIs, MLs, Pawnshops, and Informal lenders, </a:t>
            </a:r>
            <a:r>
              <a:rPr lang="en-US" sz="1050" err="1"/>
              <a:t>mln</a:t>
            </a:r>
            <a:r>
              <a:rPr lang="en-US" sz="1050"/>
              <a:t> USD</a:t>
            </a:r>
            <a:endParaRPr lang="en-US"/>
          </a:p>
        </p:txBody>
      </p:sp>
      <p:cxnSp>
        <p:nvCxnSpPr>
          <p:cNvPr id="8" name="Straight Connector 7"/>
          <p:cNvCxnSpPr/>
          <p:nvPr/>
        </p:nvCxnSpPr>
        <p:spPr>
          <a:xfrm>
            <a:off x="7164288" y="1988840"/>
            <a:ext cx="360040" cy="0"/>
          </a:xfrm>
          <a:prstGeom prst="line">
            <a:avLst/>
          </a:prstGeom>
          <a:ln w="31750">
            <a:solidFill>
              <a:srgbClr val="92D050"/>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512915" y="1844824"/>
            <a:ext cx="1523581" cy="253916"/>
          </a:xfrm>
          <a:prstGeom prst="rect">
            <a:avLst/>
          </a:prstGeom>
          <a:noFill/>
        </p:spPr>
        <p:txBody>
          <a:bodyPr wrap="square" rtlCol="0">
            <a:spAutoFit/>
          </a:bodyPr>
          <a:lstStyle/>
          <a:p>
            <a:r>
              <a:rPr lang="en-US" sz="1050"/>
              <a:t>Our market share, %</a:t>
            </a:r>
            <a:endParaRPr lang="en-US"/>
          </a:p>
        </p:txBody>
      </p:sp>
      <p:sp>
        <p:nvSpPr>
          <p:cNvPr id="18" name="Rectangle 17"/>
          <p:cNvSpPr/>
          <p:nvPr/>
        </p:nvSpPr>
        <p:spPr>
          <a:xfrm>
            <a:off x="395536" y="548680"/>
            <a:ext cx="6552728" cy="369332"/>
          </a:xfrm>
          <a:prstGeom prst="rect">
            <a:avLst/>
          </a:prstGeom>
        </p:spPr>
        <p:txBody>
          <a:bodyPr wrap="square">
            <a:spAutoFit/>
          </a:bodyPr>
          <a:lstStyle/>
          <a:p>
            <a:r>
              <a:rPr lang="en-MY"/>
              <a:t>Estimated Sales of short term loans </a:t>
            </a:r>
            <a:r>
              <a:rPr lang="en-MY" sz="1400"/>
              <a:t>(in </a:t>
            </a:r>
            <a:r>
              <a:rPr lang="en-MY" sz="1400" err="1"/>
              <a:t>mln</a:t>
            </a:r>
            <a:r>
              <a:rPr lang="en-MY" sz="1400"/>
              <a:t> USD)</a:t>
            </a:r>
            <a:r>
              <a:rPr lang="en-MY"/>
              <a:t> and our market share</a:t>
            </a:r>
            <a:endParaRPr lang="en-US" sz="1400">
              <a:solidFill>
                <a:srgbClr val="FF0000"/>
              </a:solidFill>
            </a:endParaRPr>
          </a:p>
        </p:txBody>
      </p:sp>
      <p:sp>
        <p:nvSpPr>
          <p:cNvPr id="3" name="TextBox 2"/>
          <p:cNvSpPr txBox="1"/>
          <p:nvPr/>
        </p:nvSpPr>
        <p:spPr>
          <a:xfrm rot="16200000">
            <a:off x="-99283" y="1767627"/>
            <a:ext cx="675185" cy="261610"/>
          </a:xfrm>
          <a:prstGeom prst="rect">
            <a:avLst/>
          </a:prstGeom>
          <a:noFill/>
        </p:spPr>
        <p:txBody>
          <a:bodyPr wrap="none" rtlCol="0">
            <a:spAutoFit/>
          </a:bodyPr>
          <a:lstStyle/>
          <a:p>
            <a:r>
              <a:rPr lang="en-US" sz="1050" err="1"/>
              <a:t>mln</a:t>
            </a:r>
            <a:r>
              <a:rPr lang="en-US" sz="1050"/>
              <a:t> USD</a:t>
            </a:r>
          </a:p>
        </p:txBody>
      </p:sp>
      <p:graphicFrame>
        <p:nvGraphicFramePr>
          <p:cNvPr id="19" name="Table 18"/>
          <p:cNvGraphicFramePr>
            <a:graphicFrameLocks noGrp="1"/>
          </p:cNvGraphicFramePr>
          <p:nvPr>
            <p:extLst>
              <p:ext uri="{D42A27DB-BD31-4B8C-83A1-F6EECF244321}">
                <p14:modId xmlns:p14="http://schemas.microsoft.com/office/powerpoint/2010/main" val="2052304039"/>
              </p:ext>
            </p:extLst>
          </p:nvPr>
        </p:nvGraphicFramePr>
        <p:xfrm>
          <a:off x="251519" y="3753036"/>
          <a:ext cx="8496945" cy="1044116"/>
        </p:xfrm>
        <a:graphic>
          <a:graphicData uri="http://schemas.openxmlformats.org/drawingml/2006/table">
            <a:tbl>
              <a:tblPr/>
              <a:tblGrid>
                <a:gridCol w="1753608">
                  <a:extLst>
                    <a:ext uri="{9D8B030D-6E8A-4147-A177-3AD203B41FA5}">
                      <a16:colId xmlns:a16="http://schemas.microsoft.com/office/drawing/2014/main" val="20000"/>
                    </a:ext>
                  </a:extLst>
                </a:gridCol>
                <a:gridCol w="1363015">
                  <a:extLst>
                    <a:ext uri="{9D8B030D-6E8A-4147-A177-3AD203B41FA5}">
                      <a16:colId xmlns:a16="http://schemas.microsoft.com/office/drawing/2014/main" val="20005"/>
                    </a:ext>
                  </a:extLst>
                </a:gridCol>
                <a:gridCol w="1291277">
                  <a:extLst>
                    <a:ext uri="{9D8B030D-6E8A-4147-A177-3AD203B41FA5}">
                      <a16:colId xmlns:a16="http://schemas.microsoft.com/office/drawing/2014/main" val="20002"/>
                    </a:ext>
                  </a:extLst>
                </a:gridCol>
                <a:gridCol w="1363015">
                  <a:extLst>
                    <a:ext uri="{9D8B030D-6E8A-4147-A177-3AD203B41FA5}">
                      <a16:colId xmlns:a16="http://schemas.microsoft.com/office/drawing/2014/main" val="20003"/>
                    </a:ext>
                  </a:extLst>
                </a:gridCol>
                <a:gridCol w="1363015">
                  <a:extLst>
                    <a:ext uri="{9D8B030D-6E8A-4147-A177-3AD203B41FA5}">
                      <a16:colId xmlns:a16="http://schemas.microsoft.com/office/drawing/2014/main" val="20004"/>
                    </a:ext>
                  </a:extLst>
                </a:gridCol>
                <a:gridCol w="1363015">
                  <a:extLst>
                    <a:ext uri="{9D8B030D-6E8A-4147-A177-3AD203B41FA5}">
                      <a16:colId xmlns:a16="http://schemas.microsoft.com/office/drawing/2014/main" val="20006"/>
                    </a:ext>
                  </a:extLst>
                </a:gridCol>
              </a:tblGrid>
              <a:tr h="132015">
                <a:tc>
                  <a:txBody>
                    <a:bodyPr/>
                    <a:lstStyle/>
                    <a:p>
                      <a:pPr algn="ctr" rtl="0" fontAlgn="b">
                        <a:defRPr sz="1200" b="0" i="0" u="none" strike="noStrike" kern="1200" baseline="0">
                          <a:solidFill>
                            <a:schemeClr val="tx1">
                              <a:lumMod val="75000"/>
                              <a:lumOff val="25000"/>
                            </a:schemeClr>
                          </a:solidFill>
                          <a:latin typeface="+mn-lt"/>
                          <a:ea typeface="+mn-ea"/>
                          <a:cs typeface="+mn-cs"/>
                        </a:defRPr>
                      </a:pPr>
                      <a:endParaRPr lang="en-US" sz="1200" b="0" i="0" u="none" strike="noStrike" kern="1200" baseline="0" dirty="0">
                        <a:solidFill>
                          <a:schemeClr val="bg1"/>
                        </a:solidFill>
                        <a:latin typeface="+mn-lt"/>
                        <a:ea typeface="+mn-ea"/>
                        <a:cs typeface="+mn-cs"/>
                      </a:endParaRPr>
                    </a:p>
                  </a:txBody>
                  <a:tcPr marL="0" marR="0" marT="0" marB="0" anchor="ct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b">
                        <a:defRPr sz="1200" b="0" i="0" u="none" strike="noStrike" kern="1200" baseline="0">
                          <a:solidFill>
                            <a:schemeClr val="tx1">
                              <a:lumMod val="75000"/>
                              <a:lumOff val="25000"/>
                            </a:schemeClr>
                          </a:solidFill>
                          <a:latin typeface="+mn-lt"/>
                          <a:ea typeface="+mn-ea"/>
                          <a:cs typeface="+mn-cs"/>
                        </a:defRPr>
                      </a:pPr>
                      <a:r>
                        <a:rPr lang="en-US" sz="1200" b="0" i="0" u="none" strike="noStrike" kern="1200" baseline="0" dirty="0">
                          <a:solidFill>
                            <a:schemeClr val="bg1"/>
                          </a:solidFill>
                          <a:latin typeface="+mn-lt"/>
                          <a:ea typeface="+mn-ea"/>
                          <a:cs typeface="+mn-cs"/>
                        </a:rPr>
                        <a:t>2017</a:t>
                      </a:r>
                    </a:p>
                  </a:txBody>
                  <a:tcPr marL="0" marR="0" marT="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9CDE5"/>
                    </a:solidFill>
                  </a:tcPr>
                </a:tc>
                <a:tc>
                  <a:txBody>
                    <a:bodyPr/>
                    <a:lstStyle/>
                    <a:p>
                      <a:pPr algn="ctr" rtl="0" fontAlgn="b">
                        <a:defRPr sz="1200" b="0" i="0" u="none" strike="noStrike" kern="1200" baseline="0">
                          <a:solidFill>
                            <a:schemeClr val="tx1">
                              <a:lumMod val="75000"/>
                              <a:lumOff val="25000"/>
                            </a:schemeClr>
                          </a:solidFill>
                          <a:latin typeface="+mn-lt"/>
                          <a:ea typeface="+mn-ea"/>
                          <a:cs typeface="+mn-cs"/>
                        </a:defRPr>
                      </a:pPr>
                      <a:r>
                        <a:rPr lang="en-US" sz="1200" b="0" i="0" u="none" strike="noStrike" kern="1200" baseline="0" dirty="0">
                          <a:solidFill>
                            <a:schemeClr val="bg1"/>
                          </a:solidFill>
                          <a:latin typeface="+mn-lt"/>
                          <a:ea typeface="+mn-ea"/>
                          <a:cs typeface="+mn-cs"/>
                        </a:rPr>
                        <a:t>2018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9CDE5"/>
                    </a:solidFill>
                  </a:tcPr>
                </a:tc>
                <a:tc>
                  <a:txBody>
                    <a:bodyPr/>
                    <a:lstStyle/>
                    <a:p>
                      <a:pPr algn="ctr" rtl="0" fontAlgn="b">
                        <a:defRPr sz="1200" b="0" i="0" u="none" strike="noStrike" kern="1200" baseline="0">
                          <a:solidFill>
                            <a:schemeClr val="tx1">
                              <a:lumMod val="75000"/>
                              <a:lumOff val="25000"/>
                            </a:schemeClr>
                          </a:solidFill>
                          <a:latin typeface="+mn-lt"/>
                          <a:ea typeface="+mn-ea"/>
                          <a:cs typeface="+mn-cs"/>
                        </a:defRPr>
                      </a:pPr>
                      <a:r>
                        <a:rPr lang="en-US" sz="1200" b="0" i="0" u="none" strike="noStrike" kern="1200" baseline="0" dirty="0">
                          <a:solidFill>
                            <a:schemeClr val="bg1"/>
                          </a:solidFill>
                          <a:latin typeface="+mn-lt"/>
                          <a:ea typeface="+mn-ea"/>
                          <a:cs typeface="+mn-cs"/>
                        </a:rPr>
                        <a:t>2019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9CDE5"/>
                    </a:solidFill>
                  </a:tcPr>
                </a:tc>
                <a:tc>
                  <a:txBody>
                    <a:bodyPr/>
                    <a:lstStyle/>
                    <a:p>
                      <a:pPr algn="ctr" rtl="0" fontAlgn="b">
                        <a:defRPr sz="1200" b="0" i="0" u="none" strike="noStrike" kern="1200" baseline="0">
                          <a:solidFill>
                            <a:schemeClr val="tx1">
                              <a:lumMod val="75000"/>
                              <a:lumOff val="25000"/>
                            </a:schemeClr>
                          </a:solidFill>
                          <a:latin typeface="+mn-lt"/>
                          <a:ea typeface="+mn-ea"/>
                          <a:cs typeface="+mn-cs"/>
                        </a:defRPr>
                      </a:pPr>
                      <a:r>
                        <a:rPr lang="en-US" sz="1200" b="0" i="0" u="none" strike="noStrike" kern="1200" baseline="0" dirty="0">
                          <a:solidFill>
                            <a:schemeClr val="bg1"/>
                          </a:solidFill>
                          <a:latin typeface="+mn-lt"/>
                          <a:ea typeface="+mn-ea"/>
                          <a:cs typeface="+mn-cs"/>
                        </a:rPr>
                        <a:t>2020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9CDE5"/>
                    </a:solidFill>
                  </a:tcPr>
                </a:tc>
                <a:tc>
                  <a:txBody>
                    <a:bodyPr/>
                    <a:lstStyle/>
                    <a:p>
                      <a:pPr algn="ctr" rtl="0" fontAlgn="b">
                        <a:defRPr sz="1200" b="0" i="0" u="none" strike="noStrike" kern="1200" baseline="0">
                          <a:solidFill>
                            <a:schemeClr val="tx1">
                              <a:lumMod val="75000"/>
                              <a:lumOff val="25000"/>
                            </a:schemeClr>
                          </a:solidFill>
                          <a:latin typeface="+mn-lt"/>
                          <a:ea typeface="+mn-ea"/>
                          <a:cs typeface="+mn-cs"/>
                        </a:defRPr>
                      </a:pPr>
                      <a:r>
                        <a:rPr lang="en-US" sz="1200" b="0" i="0" u="none" strike="noStrike" kern="1200" baseline="0" dirty="0">
                          <a:solidFill>
                            <a:schemeClr val="bg1"/>
                          </a:solidFill>
                          <a:latin typeface="+mn-lt"/>
                          <a:ea typeface="+mn-ea"/>
                          <a:cs typeface="+mn-cs"/>
                        </a:rPr>
                        <a:t>2021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9CDE5"/>
                    </a:solidFill>
                  </a:tcPr>
                </a:tc>
                <a:extLst>
                  <a:ext uri="{0D108BD9-81ED-4DB2-BD59-A6C34878D82A}">
                    <a16:rowId xmlns:a16="http://schemas.microsoft.com/office/drawing/2014/main" val="10000"/>
                  </a:ext>
                </a:extLst>
              </a:tr>
              <a:tr h="465192">
                <a:tc>
                  <a:txBody>
                    <a:bodyPr/>
                    <a:lstStyle/>
                    <a:p>
                      <a:pPr algn="ctr" rtl="0" fontAlgn="b">
                        <a:defRPr sz="1200" b="0" i="0" u="none" strike="noStrike" kern="1200" baseline="0">
                          <a:solidFill>
                            <a:schemeClr val="tx1">
                              <a:lumMod val="75000"/>
                              <a:lumOff val="25000"/>
                            </a:schemeClr>
                          </a:solidFill>
                          <a:latin typeface="+mn-lt"/>
                          <a:ea typeface="+mn-ea"/>
                          <a:cs typeface="+mn-cs"/>
                        </a:defRPr>
                      </a:pPr>
                      <a:r>
                        <a:rPr lang="en-US" sz="1200" b="0" i="0" u="none" strike="noStrike" kern="1200" baseline="0" dirty="0">
                          <a:solidFill>
                            <a:schemeClr val="tx1">
                              <a:lumMod val="75000"/>
                              <a:lumOff val="25000"/>
                            </a:schemeClr>
                          </a:solidFill>
                          <a:latin typeface="+mn-lt"/>
                          <a:ea typeface="+mn-ea"/>
                          <a:cs typeface="+mn-cs"/>
                        </a:rPr>
                        <a:t>Our disbursement volumes (</a:t>
                      </a:r>
                      <a:r>
                        <a:rPr lang="en-US" sz="1200" b="0" i="0" u="none" strike="noStrike" kern="1200" baseline="0" dirty="0" err="1">
                          <a:solidFill>
                            <a:schemeClr val="tx1">
                              <a:lumMod val="75000"/>
                              <a:lumOff val="25000"/>
                            </a:schemeClr>
                          </a:solidFill>
                          <a:latin typeface="+mn-lt"/>
                          <a:ea typeface="+mn-ea"/>
                          <a:cs typeface="+mn-cs"/>
                        </a:rPr>
                        <a:t>mln</a:t>
                      </a:r>
                      <a:r>
                        <a:rPr lang="en-US" sz="1200" b="0" i="0" u="none" strike="noStrike" kern="1200" baseline="0" dirty="0">
                          <a:solidFill>
                            <a:schemeClr val="tx1">
                              <a:lumMod val="75000"/>
                              <a:lumOff val="25000"/>
                            </a:schemeClr>
                          </a:solidFill>
                          <a:latin typeface="+mn-lt"/>
                          <a:ea typeface="+mn-ea"/>
                          <a:cs typeface="+mn-cs"/>
                        </a:rPr>
                        <a:t> USD)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kern="1200" baseline="0" dirty="0">
                          <a:solidFill>
                            <a:schemeClr val="tx1">
                              <a:lumMod val="75000"/>
                              <a:lumOff val="25000"/>
                            </a:schemeClr>
                          </a:solidFill>
                          <a:latin typeface="+mn-lt"/>
                          <a:ea typeface="+mn-ea"/>
                          <a:cs typeface="+mn-cs"/>
                        </a:rPr>
                        <a:t>3,1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kern="1200" baseline="0" dirty="0">
                          <a:solidFill>
                            <a:schemeClr val="tx1">
                              <a:lumMod val="75000"/>
                              <a:lumOff val="25000"/>
                            </a:schemeClr>
                          </a:solidFill>
                          <a:latin typeface="+mn-lt"/>
                          <a:ea typeface="+mn-ea"/>
                          <a:cs typeface="+mn-cs"/>
                        </a:rPr>
                        <a:t>15,4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kern="1200" baseline="0" dirty="0">
                          <a:solidFill>
                            <a:schemeClr val="tx1">
                              <a:lumMod val="75000"/>
                              <a:lumOff val="25000"/>
                            </a:schemeClr>
                          </a:solidFill>
                          <a:latin typeface="+mn-lt"/>
                          <a:ea typeface="+mn-ea"/>
                          <a:cs typeface="+mn-cs"/>
                        </a:rPr>
                        <a:t>25,5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kern="1200" baseline="0" dirty="0">
                          <a:solidFill>
                            <a:schemeClr val="tx1">
                              <a:lumMod val="75000"/>
                              <a:lumOff val="25000"/>
                            </a:schemeClr>
                          </a:solidFill>
                          <a:latin typeface="+mn-lt"/>
                          <a:ea typeface="+mn-ea"/>
                          <a:cs typeface="+mn-cs"/>
                        </a:rPr>
                        <a:t>35,0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kern="1200" baseline="0" dirty="0">
                          <a:solidFill>
                            <a:schemeClr val="tx1">
                              <a:lumMod val="75000"/>
                              <a:lumOff val="25000"/>
                            </a:schemeClr>
                          </a:solidFill>
                          <a:latin typeface="+mn-lt"/>
                          <a:ea typeface="+mn-ea"/>
                          <a:cs typeface="+mn-cs"/>
                        </a:rPr>
                        <a:t>40,6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96044">
                <a:tc>
                  <a:txBody>
                    <a:bodyPr/>
                    <a:lstStyle/>
                    <a:p>
                      <a:pPr algn="ctr" rtl="0" fontAlgn="b">
                        <a:defRPr sz="1200" b="0" i="0" u="none" strike="noStrike" kern="1200" baseline="0">
                          <a:solidFill>
                            <a:schemeClr val="tx1">
                              <a:lumMod val="75000"/>
                              <a:lumOff val="25000"/>
                            </a:schemeClr>
                          </a:solidFill>
                          <a:latin typeface="+mn-lt"/>
                          <a:ea typeface="+mn-ea"/>
                          <a:cs typeface="+mn-cs"/>
                        </a:defRPr>
                      </a:pPr>
                      <a:r>
                        <a:rPr lang="en-US" sz="1200" b="0" i="0" u="none" strike="noStrike" kern="1200" baseline="0" dirty="0">
                          <a:solidFill>
                            <a:schemeClr val="tx1">
                              <a:lumMod val="75000"/>
                              <a:lumOff val="25000"/>
                            </a:schemeClr>
                          </a:solidFill>
                          <a:latin typeface="+mn-lt"/>
                          <a:ea typeface="+mn-ea"/>
                          <a:cs typeface="+mn-cs"/>
                        </a:rPr>
                        <a:t>Our Number of loans  disbursed per year </a:t>
                      </a:r>
                      <a:r>
                        <a:rPr lang="en-US" sz="1200" b="0" i="0" u="none" strike="noStrike" kern="1200" baseline="0" dirty="0">
                          <a:solidFill>
                            <a:schemeClr val="tx1"/>
                          </a:solidFill>
                          <a:latin typeface="+mn-lt"/>
                          <a:ea typeface="+mn-ea"/>
                          <a:cs typeface="+mn-cs"/>
                        </a:rPr>
                        <a:t>‘000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kern="1200" baseline="0" dirty="0">
                          <a:solidFill>
                            <a:schemeClr val="tx1">
                              <a:lumMod val="75000"/>
                              <a:lumOff val="25000"/>
                            </a:schemeClr>
                          </a:solidFill>
                          <a:latin typeface="+mn-lt"/>
                          <a:ea typeface="+mn-ea"/>
                          <a:cs typeface="+mn-cs"/>
                        </a:rPr>
                        <a:t>32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kern="1200" baseline="0" dirty="0">
                          <a:solidFill>
                            <a:schemeClr val="tx1">
                              <a:lumMod val="75000"/>
                              <a:lumOff val="25000"/>
                            </a:schemeClr>
                          </a:solidFill>
                          <a:latin typeface="+mn-lt"/>
                          <a:ea typeface="+mn-ea"/>
                          <a:cs typeface="+mn-cs"/>
                        </a:rPr>
                        <a:t>158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kern="1200" baseline="0" dirty="0">
                          <a:solidFill>
                            <a:schemeClr val="tx1">
                              <a:lumMod val="75000"/>
                              <a:lumOff val="25000"/>
                            </a:schemeClr>
                          </a:solidFill>
                          <a:latin typeface="+mn-lt"/>
                          <a:ea typeface="+mn-ea"/>
                          <a:cs typeface="+mn-cs"/>
                        </a:rPr>
                        <a:t>264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kern="1200" baseline="0" dirty="0">
                          <a:solidFill>
                            <a:schemeClr val="tx1">
                              <a:lumMod val="75000"/>
                              <a:lumOff val="25000"/>
                            </a:schemeClr>
                          </a:solidFill>
                          <a:latin typeface="+mn-lt"/>
                          <a:ea typeface="+mn-ea"/>
                          <a:cs typeface="+mn-cs"/>
                        </a:rPr>
                        <a:t>362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kern="1200" baseline="0" dirty="0">
                          <a:solidFill>
                            <a:schemeClr val="tx1">
                              <a:lumMod val="75000"/>
                              <a:lumOff val="25000"/>
                            </a:schemeClr>
                          </a:solidFill>
                          <a:latin typeface="+mn-lt"/>
                          <a:ea typeface="+mn-ea"/>
                          <a:cs typeface="+mn-cs"/>
                        </a:rPr>
                        <a:t>422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24" name="Chart 23"/>
          <p:cNvGraphicFramePr>
            <a:graphicFrameLocks/>
          </p:cNvGraphicFramePr>
          <p:nvPr>
            <p:extLst>
              <p:ext uri="{D42A27DB-BD31-4B8C-83A1-F6EECF244321}">
                <p14:modId xmlns:p14="http://schemas.microsoft.com/office/powerpoint/2010/main" val="1923512713"/>
              </p:ext>
            </p:extLst>
          </p:nvPr>
        </p:nvGraphicFramePr>
        <p:xfrm>
          <a:off x="369114" y="902708"/>
          <a:ext cx="6795173" cy="2778320"/>
        </p:xfrm>
        <a:graphic>
          <a:graphicData uri="http://schemas.openxmlformats.org/drawingml/2006/chart">
            <c:chart xmlns:c="http://schemas.openxmlformats.org/drawingml/2006/chart" xmlns:r="http://schemas.openxmlformats.org/officeDocument/2006/relationships" r:id="rId4"/>
          </a:graphicData>
        </a:graphic>
      </p:graphicFrame>
      <p:cxnSp>
        <p:nvCxnSpPr>
          <p:cNvPr id="10" name="Straight Arrow Connector 9"/>
          <p:cNvCxnSpPr/>
          <p:nvPr/>
        </p:nvCxnSpPr>
        <p:spPr>
          <a:xfrm flipV="1">
            <a:off x="2843808" y="1484784"/>
            <a:ext cx="1080120" cy="217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843807" y="1317975"/>
            <a:ext cx="995785" cy="261610"/>
          </a:xfrm>
          <a:prstGeom prst="rect">
            <a:avLst/>
          </a:prstGeom>
          <a:noFill/>
        </p:spPr>
        <p:txBody>
          <a:bodyPr wrap="none" rtlCol="0">
            <a:spAutoFit/>
          </a:bodyPr>
          <a:lstStyle/>
          <a:p>
            <a:r>
              <a:rPr lang="en-US" sz="1100"/>
              <a:t>CAGR = 12,5%</a:t>
            </a:r>
          </a:p>
        </p:txBody>
      </p:sp>
    </p:spTree>
    <p:extLst>
      <p:ext uri="{BB962C8B-B14F-4D97-AF65-F5344CB8AC3E}">
        <p14:creationId xmlns:p14="http://schemas.microsoft.com/office/powerpoint/2010/main" val="980835308"/>
      </p:ext>
    </p:extLst>
  </p:cSld>
  <p:clrMapOvr>
    <a:masterClrMapping/>
  </p:clrMapOvr>
</p:sld>
</file>

<file path=ppt/theme/theme1.xml><?xml version="1.0" encoding="utf-8"?>
<a:theme xmlns:a="http://schemas.openxmlformats.org/drawingml/2006/main" name="Тема Office">
  <a:themeElements>
    <a:clrScheme name="Finstar">
      <a:dk1>
        <a:sysClr val="windowText" lastClr="000000"/>
      </a:dk1>
      <a:lt1>
        <a:sysClr val="window" lastClr="FFFFFF"/>
      </a:lt1>
      <a:dk2>
        <a:srgbClr val="001E69"/>
      </a:dk2>
      <a:lt2>
        <a:srgbClr val="EEECE1"/>
      </a:lt2>
      <a:accent1>
        <a:srgbClr val="4F81BD"/>
      </a:accent1>
      <a:accent2>
        <a:srgbClr val="C0504D"/>
      </a:accent2>
      <a:accent3>
        <a:srgbClr val="9BBB59"/>
      </a:accent3>
      <a:accent4>
        <a:srgbClr val="8064A2"/>
      </a:accent4>
      <a:accent5>
        <a:srgbClr val="327DF5"/>
      </a:accent5>
      <a:accent6>
        <a:srgbClr val="F79646"/>
      </a:accent6>
      <a:hlink>
        <a:srgbClr val="001E69"/>
      </a:hlink>
      <a:folHlink>
        <a:srgbClr val="8064A2"/>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D9031B42E8EBF489E358A1BD78DB711" ma:contentTypeVersion="0" ma:contentTypeDescription="Create a new document." ma:contentTypeScope="" ma:versionID="9194d4d33d89dcc1c6ba1c053ccd1734">
  <xsd:schema xmlns:xsd="http://www.w3.org/2001/XMLSchema" xmlns:xs="http://www.w3.org/2001/XMLSchema" xmlns:p="http://schemas.microsoft.com/office/2006/metadata/properties" targetNamespace="http://schemas.microsoft.com/office/2006/metadata/properties" ma:root="true" ma:fieldsID="abc59ee2edf01cfb808cadb27e045d2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1E2F406-45BB-417B-90C1-E21A37B5D17D}">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8543EE78-052D-4BB8-AF63-EE9BA419E1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39A644C-6ECB-40D7-AE5A-943F15FDFDA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11709</Words>
  <Application>Microsoft Office PowerPoint</Application>
  <PresentationFormat>On-screen Show (4:3)</PresentationFormat>
  <Paragraphs>3471</Paragraphs>
  <Slides>67</Slides>
  <Notes>26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67</vt:i4>
      </vt:variant>
    </vt:vector>
  </HeadingPairs>
  <TitlesOfParts>
    <vt:vector size="77" baseType="lpstr">
      <vt:lpstr>MS PGothic</vt:lpstr>
      <vt:lpstr>宋体</vt:lpstr>
      <vt:lpstr>Arial</vt:lpstr>
      <vt:lpstr>Calibri</vt:lpstr>
      <vt:lpstr>Century Gothic</vt:lpstr>
      <vt:lpstr>Helvetica</vt:lpstr>
      <vt:lpstr>Times New Roman</vt:lpstr>
      <vt:lpstr>TimesNewRomanPSMT</vt:lpstr>
      <vt:lpstr>Wingdings</vt:lpstr>
      <vt:lpstr>Тема Office</vt:lpstr>
      <vt:lpstr> Business Plan for Money Lending Business  In Sri Lanka Prepared by APAC team </vt:lpstr>
      <vt:lpstr>Table Of Contents</vt:lpstr>
      <vt:lpstr>PowerPoint Presentation</vt:lpstr>
      <vt:lpstr>Investment Summary</vt:lpstr>
      <vt:lpstr>Investment Summary</vt:lpstr>
      <vt:lpstr>PowerPoint Presentation</vt:lpstr>
      <vt:lpstr>General Market Information</vt:lpstr>
      <vt:lpstr>Consumer Finance Industry Landscape</vt:lpstr>
      <vt:lpstr>Consumer finance market size estimation  </vt:lpstr>
      <vt:lpstr>Licensing Options</vt:lpstr>
      <vt:lpstr>PowerPoint Presentation</vt:lpstr>
      <vt:lpstr>Regulation</vt:lpstr>
      <vt:lpstr>Critical Business Model parameters</vt:lpstr>
      <vt:lpstr>Legal setup: Structure </vt:lpstr>
      <vt:lpstr>Long term licensing options</vt:lpstr>
      <vt:lpstr>PowerPoint Presentation</vt:lpstr>
      <vt:lpstr>Consumer Lending Landscape</vt:lpstr>
      <vt:lpstr>Our product offer</vt:lpstr>
      <vt:lpstr>Initial Sales Business Process</vt:lpstr>
      <vt:lpstr>Repeat Sales Business Process</vt:lpstr>
      <vt:lpstr>Repayment channels</vt:lpstr>
      <vt:lpstr>PowerPoint Presentation</vt:lpstr>
      <vt:lpstr>Digital marketing overview (Growth trends)</vt:lpstr>
      <vt:lpstr>Top 5 traffic receiving web-sites</vt:lpstr>
      <vt:lpstr>Customer acquisition &amp; Marketing cost </vt:lpstr>
      <vt:lpstr>Sales plan</vt:lpstr>
      <vt:lpstr>PowerPoint Presentation</vt:lpstr>
      <vt:lpstr>Credit and Limit Policy </vt:lpstr>
      <vt:lpstr>Risk Management tools</vt:lpstr>
      <vt:lpstr>Target collections procedure</vt:lpstr>
      <vt:lpstr>Customer identification/ banking KYC</vt:lpstr>
      <vt:lpstr>Credit information bureau of Sri Lanka</vt:lpstr>
      <vt:lpstr>Risk Loss curve</vt:lpstr>
      <vt:lpstr>PowerPoint Presentation</vt:lpstr>
      <vt:lpstr>IT architecture</vt:lpstr>
      <vt:lpstr>Integration scope of work</vt:lpstr>
      <vt:lpstr>IT architecture geo layout</vt:lpstr>
      <vt:lpstr>IT expenses: One-off and Fixed</vt:lpstr>
      <vt:lpstr>PowerPoint Presentation</vt:lpstr>
      <vt:lpstr>Organization chart – Initial (up to 3 months)</vt:lpstr>
      <vt:lpstr>Organization chart – end of year 1</vt:lpstr>
      <vt:lpstr>Organization chart – end of year 5</vt:lpstr>
      <vt:lpstr>Headcount and Personnel budget</vt:lpstr>
      <vt:lpstr>PowerPoint Presentation</vt:lpstr>
      <vt:lpstr>Financial model assumptions</vt:lpstr>
      <vt:lpstr>Investment summary</vt:lpstr>
      <vt:lpstr>Balance sheet</vt:lpstr>
      <vt:lpstr>P&amp;L Statement</vt:lpstr>
      <vt:lpstr>Cash flow statement</vt:lpstr>
      <vt:lpstr>Expenses detailed</vt:lpstr>
      <vt:lpstr>One-off expenses</vt:lpstr>
      <vt:lpstr>PowerPoint Presentation</vt:lpstr>
      <vt:lpstr>Project Plan</vt:lpstr>
      <vt:lpstr>PowerPoint Presentation</vt:lpstr>
      <vt:lpstr>Annex 1: GDP per capita growth</vt:lpstr>
      <vt:lpstr>Annex 2: GDP per person employed</vt:lpstr>
      <vt:lpstr>Annex 3: ATM &amp; Branches penetration</vt:lpstr>
      <vt:lpstr>Annex 4: Employment by Economic Activity</vt:lpstr>
      <vt:lpstr>Annex 5: Cash flow</vt:lpstr>
      <vt:lpstr>Annex 6: Incorporation procedure</vt:lpstr>
      <vt:lpstr>Annex 7: Repayment procedure</vt:lpstr>
      <vt:lpstr>Annex 8: Facebook user details</vt:lpstr>
      <vt:lpstr>Annex 9: Markets comparison</vt:lpstr>
      <vt:lpstr>Annex 10: new business vs. old business plan</vt:lpstr>
      <vt:lpstr>Annex 11.1 Core team salary expenses</vt:lpstr>
      <vt:lpstr>Annex 11.2 Mass team salary expenses</vt:lpstr>
      <vt:lpstr>Annex 11.3. Salaries comparison. APAC survey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Business Plan for Money Lending Business  In Sri Lanka Prepared by APAC team </dc:title>
  <dc:creator>MicroMoney; Micromoney International; Micromoney.io</dc:creator>
  <cp:lastModifiedBy>Anton Dziatkovskii</cp:lastModifiedBy>
  <cp:revision>3</cp:revision>
  <dcterms:modified xsi:type="dcterms:W3CDTF">2017-08-29T14:50:31Z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0x0101008D9031B42E8EBF489E358A1BD78DB711</vt:lpwstr>
  </property>
</Properties>
</file>